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3" r:id="rId3"/>
  </p:sldMasterIdLst>
  <p:notesMasterIdLst>
    <p:notesMasterId r:id="rId68"/>
  </p:notesMasterIdLst>
  <p:sldIdLst>
    <p:sldId id="317" r:id="rId4"/>
    <p:sldId id="365" r:id="rId5"/>
    <p:sldId id="348" r:id="rId6"/>
    <p:sldId id="401" r:id="rId7"/>
    <p:sldId id="402" r:id="rId8"/>
    <p:sldId id="349" r:id="rId9"/>
    <p:sldId id="389" r:id="rId10"/>
    <p:sldId id="390" r:id="rId11"/>
    <p:sldId id="391" r:id="rId12"/>
    <p:sldId id="392" r:id="rId13"/>
    <p:sldId id="393" r:id="rId14"/>
    <p:sldId id="394" r:id="rId15"/>
    <p:sldId id="426" r:id="rId16"/>
    <p:sldId id="350" r:id="rId17"/>
    <p:sldId id="367" r:id="rId18"/>
    <p:sldId id="366" r:id="rId19"/>
    <p:sldId id="352" r:id="rId20"/>
    <p:sldId id="395" r:id="rId21"/>
    <p:sldId id="396" r:id="rId22"/>
    <p:sldId id="397" r:id="rId23"/>
    <p:sldId id="398" r:id="rId24"/>
    <p:sldId id="399" r:id="rId25"/>
    <p:sldId id="400" r:id="rId26"/>
    <p:sldId id="354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47" r:id="rId35"/>
    <p:sldId id="355" r:id="rId36"/>
    <p:sldId id="403" r:id="rId37"/>
    <p:sldId id="404" r:id="rId38"/>
    <p:sldId id="405" r:id="rId39"/>
    <p:sldId id="406" r:id="rId40"/>
    <p:sldId id="407" r:id="rId41"/>
    <p:sldId id="408" r:id="rId42"/>
    <p:sldId id="409" r:id="rId43"/>
    <p:sldId id="410" r:id="rId44"/>
    <p:sldId id="411" r:id="rId45"/>
    <p:sldId id="412" r:id="rId46"/>
    <p:sldId id="413" r:id="rId47"/>
    <p:sldId id="414" r:id="rId48"/>
    <p:sldId id="415" r:id="rId49"/>
    <p:sldId id="416" r:id="rId50"/>
    <p:sldId id="417" r:id="rId51"/>
    <p:sldId id="418" r:id="rId52"/>
    <p:sldId id="419" r:id="rId53"/>
    <p:sldId id="420" r:id="rId54"/>
    <p:sldId id="421" r:id="rId55"/>
    <p:sldId id="422" r:id="rId56"/>
    <p:sldId id="423" r:id="rId57"/>
    <p:sldId id="424" r:id="rId58"/>
    <p:sldId id="425" r:id="rId59"/>
    <p:sldId id="357" r:id="rId60"/>
    <p:sldId id="359" r:id="rId61"/>
    <p:sldId id="362" r:id="rId62"/>
    <p:sldId id="361" r:id="rId63"/>
    <p:sldId id="360" r:id="rId64"/>
    <p:sldId id="388" r:id="rId65"/>
    <p:sldId id="364" r:id="rId66"/>
    <p:sldId id="358" r:id="rId67"/>
  </p:sldIdLst>
  <p:sldSz cx="9144000" cy="6858000" type="screen4x3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336" autoAdjust="0"/>
  </p:normalViewPr>
  <p:slideViewPr>
    <p:cSldViewPr snapToGrid="0" snapToObjects="1">
      <p:cViewPr>
        <p:scale>
          <a:sx n="60" d="100"/>
          <a:sy n="60" d="100"/>
        </p:scale>
        <p:origin x="1982" y="422"/>
      </p:cViewPr>
      <p:guideLst>
        <p:guide orient="horz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A1D42F-0A87-4443-8BBE-9342F4BBE046}" type="datetimeFigureOut">
              <a:rPr lang="en-GB" smtClean="0"/>
              <a:t>12/10/2016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E2CBE-D064-4D41-A5D1-D5062BE37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650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2CBE-D064-4D41-A5D1-D5062BE37FD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58813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2CBE-D064-4D41-A5D1-D5062BE37FDB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555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2CBE-D064-4D41-A5D1-D5062BE37FDB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298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2CBE-D064-4D41-A5D1-D5062BE37FDB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853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2CBE-D064-4D41-A5D1-D5062BE37FDB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047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2CBE-D064-4D41-A5D1-D5062BE37FD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640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7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AE8EE8-5F37-4BE6-9820-6702F5D3A280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60070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94944-A710-4DDE-BE0F-75D295084D70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25460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dirty="0"/>
              <a:t>2012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Under 20 mann til start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Ikke start</a:t>
            </a:r>
            <a:r>
              <a:rPr lang="nb-NO" baseline="0" dirty="0"/>
              <a:t> i lagkonkurranse som hindret jevn fart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baseline="0" dirty="0"/>
              <a:t>Tok igjen flere store puljer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baseline="0" dirty="0"/>
              <a:t>Mangle på følgebil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baseline="0" dirty="0"/>
              <a:t>Trøbbel med trafikkavvikling rund Feiring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2CBE-D064-4D41-A5D1-D5062BE37FDB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006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3A8A9-DFC6-9C4F-BFAB-70BDD79E1D72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6" descr="banner_follos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32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10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3A8A9-DFC6-9C4F-BFAB-70BDD79E1D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58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3A8A9-DFC6-9C4F-BFAB-70BDD79E1D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5332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6798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89010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7727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3871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420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252410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70946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539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Bilde 6" descr="banner_follos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592" y="5962317"/>
            <a:ext cx="3525408" cy="895683"/>
          </a:xfrm>
          <a:prstGeom prst="rect">
            <a:avLst/>
          </a:prstGeom>
        </p:spPr>
      </p:pic>
      <p:cxnSp>
        <p:nvCxnSpPr>
          <p:cNvPr id="8" name="Straight Connector 5"/>
          <p:cNvCxnSpPr/>
          <p:nvPr userDrawn="1"/>
        </p:nvCxnSpPr>
        <p:spPr>
          <a:xfrm>
            <a:off x="0" y="1495263"/>
            <a:ext cx="9144000" cy="0"/>
          </a:xfrm>
          <a:prstGeom prst="line">
            <a:avLst/>
          </a:prstGeom>
          <a:ln>
            <a:solidFill>
              <a:srgbClr val="FF66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9925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48702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40300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4241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8" name="Bild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39" name="Bilde 38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1177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8023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0417577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57990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84765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94342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825494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3A8A9-DFC6-9C4F-BFAB-70BDD79E1D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9248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63406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81473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20492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56901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67443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8" name="Bilde 77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79" name="Bilde 78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44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3A8A9-DFC6-9C4F-BFAB-70BDD79E1D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571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3A8A9-DFC6-9C4F-BFAB-70BDD79E1D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6968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3A8A9-DFC6-9C4F-BFAB-70BDD79E1D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726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3A8A9-DFC6-9C4F-BFAB-70BDD79E1D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177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3A8A9-DFC6-9C4F-BFAB-70BDD79E1D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6918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3A8A9-DFC6-9C4F-BFAB-70BDD79E1D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1735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26DC5-603A-C541-A979-C329B6725AD8}" type="datetimeFigureOut">
              <a:rPr lang="nb-NO" smtClean="0"/>
              <a:t>12.10.2016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3A8A9-DFC6-9C4F-BFAB-70BDD79E1D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0663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nb-NO" sz="4400">
                <a:solidFill>
                  <a:srgbClr val="000000"/>
                </a:solidFill>
                <a:latin typeface="Calibri"/>
              </a:rPr>
              <a:t>Click to edit the title text formatKlikk for å redigere tittelstil</a:t>
            </a:r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10/12/16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8F3F8ABD-4939-40CE-874E-A83E6F6664C3}" type="slidenum">
              <a:rPr lang="en-US" sz="1200">
                <a:solidFill>
                  <a:srgbClr val="8B8B8B"/>
                </a:solidFill>
                <a:latin typeface="Calibri"/>
              </a:rPr>
              <a:t>‹#›</a:t>
            </a:fld>
            <a:endParaRPr/>
          </a:p>
        </p:txBody>
      </p:sp>
      <p:pic>
        <p:nvPicPr>
          <p:cNvPr id="4" name="Bilde 6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3640" cy="2322720"/>
          </a:xfrm>
          <a:prstGeom prst="rect">
            <a:avLst/>
          </a:prstGeom>
          <a:ln>
            <a:noFill/>
          </a:ln>
        </p:spPr>
      </p:pic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nb-NO" sz="32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nb-NO" sz="24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nb-NO" sz="2000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nb-NO" sz="2000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nb-NO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nb-NO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nb-NO" sz="2000">
                <a:latin typeface="Calibri"/>
              </a:rPr>
              <a:t>Seventh Outline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6309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nb-NO" sz="4400">
                <a:solidFill>
                  <a:srgbClr val="000000"/>
                </a:solidFill>
                <a:latin typeface="Calibri"/>
              </a:rPr>
              <a:t>Click to edit the title text formatKlikk for å redigere tittelstil</a:t>
            </a:r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nb-NO" sz="3200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nb-NO" sz="3200">
                <a:solidFill>
                  <a:srgbClr val="000000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nb-NO" sz="3200">
                <a:solidFill>
                  <a:srgbClr val="000000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nb-NO" sz="3200">
                <a:solidFill>
                  <a:srgbClr val="000000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nb-NO" sz="3200">
                <a:solidFill>
                  <a:srgbClr val="000000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nb-NO" sz="3200">
                <a:solidFill>
                  <a:srgbClr val="000000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nb-NO" sz="3200">
                <a:solidFill>
                  <a:srgbClr val="000000"/>
                </a:solidFill>
                <a:latin typeface="Calibri"/>
              </a:rPr>
              <a:t>Seventh Outline LevelKlikk for å redigere tekststiler i malen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nb-NO" sz="2800">
                <a:solidFill>
                  <a:srgbClr val="000000"/>
                </a:solidFill>
                <a:latin typeface="Calibri"/>
              </a:rPr>
              <a:t>Andre nivå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nb-NO" sz="2400">
                <a:solidFill>
                  <a:srgbClr val="000000"/>
                </a:solidFill>
                <a:latin typeface="Calibri"/>
              </a:rPr>
              <a:t>Tredje nivå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nb-NO" sz="2000">
                <a:solidFill>
                  <a:srgbClr val="000000"/>
                </a:solidFill>
                <a:latin typeface="Calibri"/>
              </a:rPr>
              <a:t>Fjerde nivå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nb-NO" sz="2000">
                <a:solidFill>
                  <a:srgbClr val="000000"/>
                </a:solidFill>
                <a:latin typeface="Calibri"/>
              </a:rPr>
              <a:t>Femte nivå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10/12/16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pic>
        <p:nvPicPr>
          <p:cNvPr id="44" name="Bilde 6"/>
          <p:cNvPicPr/>
          <p:nvPr/>
        </p:nvPicPr>
        <p:blipFill>
          <a:blip r:embed="rId14"/>
          <a:stretch>
            <a:fillRect/>
          </a:stretch>
        </p:blipFill>
        <p:spPr>
          <a:xfrm>
            <a:off x="5618520" y="5962320"/>
            <a:ext cx="3525120" cy="895320"/>
          </a:xfrm>
          <a:prstGeom prst="rect">
            <a:avLst/>
          </a:prstGeom>
          <a:ln>
            <a:noFill/>
          </a:ln>
        </p:spPr>
      </p:pic>
      <p:sp>
        <p:nvSpPr>
          <p:cNvPr id="45" name="Line 5"/>
          <p:cNvSpPr/>
          <p:nvPr/>
        </p:nvSpPr>
        <p:spPr>
          <a:xfrm>
            <a:off x="0" y="1495080"/>
            <a:ext cx="9144000" cy="0"/>
          </a:xfrm>
          <a:prstGeom prst="line">
            <a:avLst/>
          </a:prstGeom>
          <a:ln w="25560">
            <a:solidFill>
              <a:srgbClr val="FF6699"/>
            </a:solidFill>
            <a:round/>
          </a:ln>
        </p:spPr>
      </p:sp>
    </p:spTree>
    <p:extLst>
      <p:ext uri="{BB962C8B-B14F-4D97-AF65-F5344CB8AC3E}">
        <p14:creationId xmlns:p14="http://schemas.microsoft.com/office/powerpoint/2010/main" val="864905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goo.gl/forms/kXZ2WxD4wprj90bJ2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https://goo.gl/forms/FCCHRNZ2oZbfbDT62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11035" y="4316706"/>
            <a:ext cx="2622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/>
              <a:t>Langhuset 13.10.16</a:t>
            </a:r>
            <a:endParaRPr lang="en-GB" sz="2400" dirty="0"/>
          </a:p>
        </p:txBody>
      </p:sp>
      <p:pic>
        <p:nvPicPr>
          <p:cNvPr id="8" name="Bilde 7" descr="banner_follo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323171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695212" y="3608820"/>
            <a:ext cx="79078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0" dirty="0"/>
              <a:t>Infomøte for sesongen 2017 landevei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962" y="6327611"/>
            <a:ext cx="990600" cy="41910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7230" y="6127213"/>
            <a:ext cx="774855" cy="730787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953" y="6219294"/>
            <a:ext cx="1519277" cy="527417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9884" y="6371523"/>
            <a:ext cx="1107583" cy="381740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5196" y="6371523"/>
            <a:ext cx="1124202" cy="327485"/>
          </a:xfrm>
          <a:prstGeom prst="rect">
            <a:avLst/>
          </a:prstGeom>
        </p:spPr>
      </p:pic>
      <p:grpSp>
        <p:nvGrpSpPr>
          <p:cNvPr id="6" name="Gruppe 5"/>
          <p:cNvGrpSpPr/>
          <p:nvPr/>
        </p:nvGrpSpPr>
        <p:grpSpPr>
          <a:xfrm>
            <a:off x="40844" y="6158592"/>
            <a:ext cx="3225797" cy="648823"/>
            <a:chOff x="40844" y="6158592"/>
            <a:chExt cx="3225797" cy="648823"/>
          </a:xfrm>
        </p:grpSpPr>
        <p:pic>
          <p:nvPicPr>
            <p:cNvPr id="4" name="Bilde 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844" y="6407351"/>
              <a:ext cx="1466850" cy="371475"/>
            </a:xfrm>
            <a:prstGeom prst="rect">
              <a:avLst/>
            </a:prstGeom>
          </p:spPr>
        </p:pic>
        <p:pic>
          <p:nvPicPr>
            <p:cNvPr id="13" name="Bilde 1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48192" y="6158592"/>
              <a:ext cx="1718449" cy="648823"/>
            </a:xfrm>
            <a:prstGeom prst="rect">
              <a:avLst/>
            </a:prstGeom>
          </p:spPr>
        </p:pic>
      </p:grpSp>
      <p:pic>
        <p:nvPicPr>
          <p:cNvPr id="14" name="Bild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0569" y="5705448"/>
            <a:ext cx="1819458" cy="31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84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nb-NO" dirty="0"/>
              <a:t>NCF Region øst- landeveiscup</a:t>
            </a:r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143436" y="1431084"/>
            <a:ext cx="8364070" cy="4736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Follo sykkelklubb fem deltakere i NCF region øst sin landeveiscup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Deltakere er: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BOC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Frøy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Follo SK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Nittedal SK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Hurdal SK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3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Samarbeidet gir oss</a:t>
            </a:r>
            <a:endParaRPr kumimoji="0" lang="nb-NO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Mulighet for å påvirke utviklingen av landeveiscupen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Bidrar med å arrangere «lavterskel» landeveisritt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Bidrar til å rekruttering av barn og unge til landeveissykling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Motivasjon for å prioritere rittet for klubbens </a:t>
            </a:r>
            <a:b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medlemmer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4699" y="2183464"/>
            <a:ext cx="1956547" cy="22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49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Samarbeid i Follo regionen(1)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931" y="1535156"/>
            <a:ext cx="3192856" cy="3529904"/>
          </a:xfrm>
          <a:prstGeom prst="rect">
            <a:avLst/>
          </a:prstGeom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-71717" y="846138"/>
            <a:ext cx="8364070" cy="5189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Follo har syv sykkelklubber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Hva har vi samarbeidet </a:t>
            </a:r>
            <a:br>
              <a:rPr kumimoji="0" lang="nb-NO" sz="3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b-NO" sz="3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om hittil?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Artikkel i AMTA om terrengsykling på sti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Felles informasjon om 100 kroners rittene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Reklamerer for hverandres ritt </a:t>
            </a:r>
            <a:r>
              <a:rPr kumimoji="0" lang="nb-NO" sz="21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facebokk</a:t>
            </a:r>
            <a:r>
              <a:rPr kumimoji="0" lang="nb-NO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/nettside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Oppfordre medlemmene til å delta i </a:t>
            </a:r>
            <a:br>
              <a:rPr kumimoji="0" lang="nb-NO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nb-NO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«naboklubbrittene»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Felles klubbmesterskap(Follo SK og Vestby SK)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Felles satsning, ekspresslag Trondheim-Oslo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2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48488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Samarbeid i Follo regionen(2)</a:t>
            </a:r>
            <a:br>
              <a:rPr lang="nb-NO" dirty="0"/>
            </a:br>
            <a:r>
              <a:rPr lang="nb-NO" dirty="0"/>
              <a:t>(forslag)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931" y="1535156"/>
            <a:ext cx="3192856" cy="3529904"/>
          </a:xfrm>
          <a:prstGeom prst="rect">
            <a:avLst/>
          </a:prstGeom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-8964" y="1384548"/>
            <a:ext cx="8364070" cy="5189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 må i 2017 koordinere rittkalender </a:t>
            </a:r>
            <a:b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bedre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 2016 var det kollisjon med tre </a:t>
            </a:r>
            <a:b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ritt i området samme helg</a:t>
            </a:r>
            <a:b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(Follorittet)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2800" dirty="0"/>
              <a:t>Klubbene arrangerer </a:t>
            </a:r>
            <a:r>
              <a:rPr lang="nb-NO" sz="2800" dirty="0" err="1"/>
              <a:t>treningsritt</a:t>
            </a:r>
            <a:r>
              <a:rPr lang="nb-NO" sz="2800" dirty="0"/>
              <a:t> på tur</a:t>
            </a:r>
            <a:endParaRPr kumimoji="0" lang="nb-NO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Felles klubbmesterskap med flere </a:t>
            </a:r>
            <a:b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klubber?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Vise mere aktivt frem vårt tilbud og </a:t>
            </a:r>
            <a:b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invitere med deltakere fra andre klubber </a:t>
            </a:r>
            <a:b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som ikke har tilsvarende</a:t>
            </a:r>
          </a:p>
        </p:txBody>
      </p:sp>
    </p:spTree>
    <p:extLst>
      <p:ext uri="{BB962C8B-B14F-4D97-AF65-F5344CB8AC3E}">
        <p14:creationId xmlns:p14="http://schemas.microsoft.com/office/powerpoint/2010/main" val="3574535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Follo SK årsfest 19/11-16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304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48847"/>
          </a:xfrm>
        </p:spPr>
        <p:txBody>
          <a:bodyPr>
            <a:normAutofit/>
          </a:bodyPr>
          <a:lstStyle/>
          <a:p>
            <a:pPr fontAlgn="base"/>
            <a:r>
              <a:rPr lang="nb-NO" sz="2400" dirty="0"/>
              <a:t>Vintertrening </a:t>
            </a:r>
          </a:p>
          <a:p>
            <a:pPr fontAlgn="base"/>
            <a:r>
              <a:rPr lang="nb-NO" sz="2400" dirty="0"/>
              <a:t>Samarbeid i Folloregionen </a:t>
            </a:r>
          </a:p>
          <a:p>
            <a:pPr fontAlgn="base"/>
            <a:r>
              <a:rPr lang="nb-NO" sz="2400" dirty="0"/>
              <a:t>Follo SK Triatlon</a:t>
            </a:r>
          </a:p>
          <a:p>
            <a:pPr fontAlgn="base"/>
            <a:r>
              <a:rPr lang="nb-NO" sz="2400" dirty="0"/>
              <a:t>Follo </a:t>
            </a:r>
            <a:r>
              <a:rPr lang="nb-NO" sz="2400" dirty="0" err="1"/>
              <a:t>Ladies</a:t>
            </a:r>
            <a:r>
              <a:rPr lang="nb-NO" sz="2400" dirty="0"/>
              <a:t> </a:t>
            </a:r>
          </a:p>
          <a:p>
            <a:pPr fontAlgn="base"/>
            <a:r>
              <a:rPr lang="nb-NO" sz="2400" dirty="0"/>
              <a:t>Follo Fun </a:t>
            </a:r>
          </a:p>
          <a:p>
            <a:pPr fontAlgn="base"/>
            <a:r>
              <a:rPr lang="nb-NO" sz="2400" dirty="0"/>
              <a:t>Follo Adrenalin</a:t>
            </a:r>
          </a:p>
          <a:p>
            <a:pPr fontAlgn="base"/>
            <a:r>
              <a:rPr lang="nb-NO" sz="2400" dirty="0"/>
              <a:t>Follo Express </a:t>
            </a:r>
          </a:p>
        </p:txBody>
      </p:sp>
      <p:sp>
        <p:nvSpPr>
          <p:cNvPr id="4" name="Rektangel 3"/>
          <p:cNvSpPr/>
          <p:nvPr/>
        </p:nvSpPr>
        <p:spPr>
          <a:xfrm>
            <a:off x="369651" y="2534401"/>
            <a:ext cx="6906638" cy="373832"/>
          </a:xfrm>
          <a:prstGeom prst="rect">
            <a:avLst/>
          </a:prstGeom>
          <a:noFill/>
          <a:ln w="19050">
            <a:solidFill>
              <a:srgbClr val="FF66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4786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Follo SK</a:t>
            </a:r>
            <a:br>
              <a:rPr lang="nb-NO" dirty="0"/>
            </a:br>
            <a:r>
              <a:rPr lang="nb-NO" dirty="0"/>
              <a:t>Triatlon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2400" dirty="0"/>
              <a:t>Triatlon gruppe </a:t>
            </a:r>
            <a:r>
              <a:rPr lang="nb-NO" sz="2400" dirty="0" err="1"/>
              <a:t>fom</a:t>
            </a:r>
            <a:r>
              <a:rPr lang="nb-NO" sz="2400" dirty="0"/>
              <a:t> 2017</a:t>
            </a:r>
          </a:p>
          <a:p>
            <a:r>
              <a:rPr lang="nb-NO" sz="2400" dirty="0"/>
              <a:t>Registrering i Norges Idrettskrets er sendt</a:t>
            </a:r>
          </a:p>
          <a:p>
            <a:r>
              <a:rPr lang="nb-NO" sz="2400" dirty="0"/>
              <a:t>Vedtak i Follo SK sendes etter Årsmøtet den 19.11</a:t>
            </a:r>
          </a:p>
          <a:p>
            <a:r>
              <a:rPr lang="nb-NO" sz="2400" dirty="0"/>
              <a:t>Follo SK Triatlon kan da selge </a:t>
            </a:r>
            <a:r>
              <a:rPr lang="nb-NO" sz="2400" dirty="0" err="1"/>
              <a:t>engangs/helårslisens</a:t>
            </a:r>
            <a:endParaRPr lang="nb-NO" sz="2400" dirty="0"/>
          </a:p>
          <a:p>
            <a:r>
              <a:rPr lang="nb-NO" sz="2400" dirty="0"/>
              <a:t>Vi kan da utøve Triatlon samt kombinasjoner av denne idretten som </a:t>
            </a:r>
            <a:r>
              <a:rPr lang="nb-NO" sz="2400" dirty="0" err="1"/>
              <a:t>f.eks</a:t>
            </a:r>
            <a:r>
              <a:rPr lang="nb-NO" sz="2400" dirty="0"/>
              <a:t>  </a:t>
            </a:r>
            <a:r>
              <a:rPr lang="nb-NO" sz="2400" dirty="0" err="1"/>
              <a:t>Duathlon</a:t>
            </a:r>
            <a:r>
              <a:rPr lang="nb-NO" sz="2400" dirty="0"/>
              <a:t>, </a:t>
            </a:r>
            <a:r>
              <a:rPr lang="nb-NO" sz="2400" dirty="0" err="1"/>
              <a:t>Akvalon</a:t>
            </a:r>
            <a:r>
              <a:rPr lang="nb-NO" sz="2400" dirty="0"/>
              <a:t> og Vintertriatlon</a:t>
            </a:r>
          </a:p>
          <a:p>
            <a:r>
              <a:rPr lang="nb-NO" sz="2400" dirty="0"/>
              <a:t>Alle skal kunne utøve Triatlon etter egne forutsetninger</a:t>
            </a:r>
          </a:p>
          <a:p>
            <a:r>
              <a:rPr lang="nb-NO" sz="2400" dirty="0"/>
              <a:t>Fra oktober 2016 vil Norges Triatlonforbund ha en klubbansvarlig som kan hjelpe klubben med utvikling</a:t>
            </a:r>
          </a:p>
          <a:p>
            <a:r>
              <a:rPr lang="nb-NO" sz="2400" dirty="0"/>
              <a:t>Treningstider og arenaer  vil vi komme tilbake til</a:t>
            </a:r>
          </a:p>
          <a:p>
            <a:r>
              <a:rPr lang="nb-NO" sz="2400" dirty="0" err="1"/>
              <a:t>Klubbtøy</a:t>
            </a:r>
            <a:r>
              <a:rPr lang="nb-NO" sz="2400" dirty="0"/>
              <a:t>, todelt drakt, kan bestilles på hjemmesiden</a:t>
            </a:r>
          </a:p>
          <a:p>
            <a:endParaRPr lang="nb-NO" sz="12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0997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Follo SK Triatlon</a:t>
            </a:r>
            <a:br>
              <a:rPr lang="nb-NO" dirty="0"/>
            </a:br>
            <a:r>
              <a:rPr lang="nb-NO" dirty="0"/>
              <a:t>- Drakt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22" y="1699850"/>
            <a:ext cx="4265744" cy="27773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7214" y="2940522"/>
            <a:ext cx="3923595" cy="28349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64163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48847"/>
          </a:xfrm>
        </p:spPr>
        <p:txBody>
          <a:bodyPr>
            <a:normAutofit/>
          </a:bodyPr>
          <a:lstStyle/>
          <a:p>
            <a:pPr fontAlgn="base"/>
            <a:r>
              <a:rPr lang="nb-NO" sz="2400" dirty="0"/>
              <a:t>Vintertrening </a:t>
            </a:r>
          </a:p>
          <a:p>
            <a:pPr fontAlgn="base"/>
            <a:r>
              <a:rPr lang="nb-NO" sz="2400" dirty="0"/>
              <a:t>Samarbeid i Folloregionen </a:t>
            </a:r>
          </a:p>
          <a:p>
            <a:pPr fontAlgn="base"/>
            <a:r>
              <a:rPr lang="nb-NO" sz="2400" dirty="0"/>
              <a:t>Follo SK Triatlon</a:t>
            </a:r>
          </a:p>
          <a:p>
            <a:pPr fontAlgn="base"/>
            <a:r>
              <a:rPr lang="nb-NO" sz="2400" dirty="0"/>
              <a:t>Follo </a:t>
            </a:r>
            <a:r>
              <a:rPr lang="nb-NO" sz="2400" dirty="0" err="1"/>
              <a:t>Ladies</a:t>
            </a:r>
            <a:r>
              <a:rPr lang="nb-NO" sz="2400" dirty="0"/>
              <a:t> </a:t>
            </a:r>
          </a:p>
          <a:p>
            <a:pPr fontAlgn="base"/>
            <a:r>
              <a:rPr lang="nb-NO" sz="2400" dirty="0"/>
              <a:t>Follo Fun </a:t>
            </a:r>
          </a:p>
          <a:p>
            <a:pPr fontAlgn="base"/>
            <a:r>
              <a:rPr lang="nb-NO" sz="2400" dirty="0"/>
              <a:t>Follo Adrenalin</a:t>
            </a:r>
          </a:p>
          <a:p>
            <a:pPr fontAlgn="base"/>
            <a:r>
              <a:rPr lang="nb-NO" sz="2400" dirty="0"/>
              <a:t>Follo Express </a:t>
            </a:r>
          </a:p>
        </p:txBody>
      </p:sp>
      <p:sp>
        <p:nvSpPr>
          <p:cNvPr id="4" name="Rektangel 3"/>
          <p:cNvSpPr/>
          <p:nvPr/>
        </p:nvSpPr>
        <p:spPr>
          <a:xfrm>
            <a:off x="369651" y="2981868"/>
            <a:ext cx="6906638" cy="373832"/>
          </a:xfrm>
          <a:prstGeom prst="rect">
            <a:avLst/>
          </a:prstGeom>
          <a:noFill/>
          <a:ln w="19050">
            <a:solidFill>
              <a:srgbClr val="FF66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7655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banner_follo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323171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191321" y="3608820"/>
            <a:ext cx="32353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Follo SK </a:t>
            </a:r>
            <a:r>
              <a:rPr kumimoji="0" lang="nb-NO" sz="40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Ladies</a:t>
            </a:r>
            <a:endParaRPr kumimoji="0" lang="nb-NO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05013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Innhold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21275" y="1733551"/>
            <a:ext cx="4022725" cy="4525963"/>
          </a:xfrm>
        </p:spPr>
        <p:txBody>
          <a:bodyPr/>
          <a:lstStyle/>
          <a:p>
            <a:r>
              <a:rPr lang="nb-NO" dirty="0"/>
              <a:t>Sesongen 2016</a:t>
            </a:r>
          </a:p>
          <a:p>
            <a:r>
              <a:rPr lang="nb-NO" dirty="0"/>
              <a:t>Tilbakemeldinger</a:t>
            </a:r>
          </a:p>
          <a:p>
            <a:r>
              <a:rPr lang="nb-NO" dirty="0" err="1"/>
              <a:t>Ladies</a:t>
            </a:r>
            <a:r>
              <a:rPr lang="nb-NO" dirty="0"/>
              <a:t> 2017</a:t>
            </a:r>
          </a:p>
          <a:p>
            <a:r>
              <a:rPr lang="nb-NO" dirty="0"/>
              <a:t>Kontaktinformasjon</a:t>
            </a:r>
          </a:p>
        </p:txBody>
      </p:sp>
      <p:pic>
        <p:nvPicPr>
          <p:cNvPr id="5" name="Picture 4" descr="13528922_10153483004651612_8418999553984221443_n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67"/>
          <a:stretch/>
        </p:blipFill>
        <p:spPr>
          <a:xfrm>
            <a:off x="177800" y="1733551"/>
            <a:ext cx="4943475" cy="345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102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48847"/>
          </a:xfrm>
        </p:spPr>
        <p:txBody>
          <a:bodyPr>
            <a:normAutofit/>
          </a:bodyPr>
          <a:lstStyle/>
          <a:p>
            <a:pPr fontAlgn="base"/>
            <a:r>
              <a:rPr lang="nb-NO" sz="2400" dirty="0"/>
              <a:t>Vintertrening </a:t>
            </a:r>
          </a:p>
          <a:p>
            <a:pPr fontAlgn="base"/>
            <a:r>
              <a:rPr lang="nb-NO" sz="2400" dirty="0"/>
              <a:t>Samarbeid i Folloregionen</a:t>
            </a:r>
          </a:p>
          <a:p>
            <a:pPr fontAlgn="base"/>
            <a:r>
              <a:rPr lang="nb-NO" sz="2400" dirty="0"/>
              <a:t>Follo SK Triatlon</a:t>
            </a:r>
          </a:p>
          <a:p>
            <a:pPr fontAlgn="base"/>
            <a:r>
              <a:rPr lang="nb-NO" sz="2400" dirty="0"/>
              <a:t>Follo </a:t>
            </a:r>
            <a:r>
              <a:rPr lang="nb-NO" sz="2400" dirty="0" err="1"/>
              <a:t>Ladies</a:t>
            </a:r>
            <a:endParaRPr lang="nb-NO" sz="2400" dirty="0"/>
          </a:p>
          <a:p>
            <a:pPr fontAlgn="base"/>
            <a:r>
              <a:rPr lang="nb-NO" sz="2400" dirty="0"/>
              <a:t>Follo Fun</a:t>
            </a:r>
          </a:p>
          <a:p>
            <a:pPr fontAlgn="base"/>
            <a:r>
              <a:rPr lang="nb-NO" sz="2400" dirty="0"/>
              <a:t>Follo Adrenalin</a:t>
            </a:r>
          </a:p>
          <a:p>
            <a:pPr fontAlgn="base"/>
            <a:r>
              <a:rPr lang="nb-NO" sz="2400" dirty="0"/>
              <a:t>Follo Express</a:t>
            </a:r>
          </a:p>
        </p:txBody>
      </p:sp>
    </p:spTree>
    <p:extLst>
      <p:ext uri="{BB962C8B-B14F-4D97-AF65-F5344CB8AC3E}">
        <p14:creationId xmlns:p14="http://schemas.microsoft.com/office/powerpoint/2010/main" val="4138769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3200" dirty="0"/>
              <a:t>Follo SK </a:t>
            </a:r>
            <a:r>
              <a:rPr lang="nb-NO" sz="3200" dirty="0" err="1"/>
              <a:t>Ladies</a:t>
            </a:r>
            <a:br>
              <a:rPr lang="nb-NO" sz="4000" dirty="0"/>
            </a:br>
            <a:r>
              <a:rPr lang="nb-NO" sz="2000" dirty="0"/>
              <a:t>- Sesongen 2016</a:t>
            </a:r>
          </a:p>
        </p:txBody>
      </p:sp>
      <p:pic>
        <p:nvPicPr>
          <p:cNvPr id="4" name="Picture 3" descr="IMG_752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476" y="1600200"/>
            <a:ext cx="3184524" cy="4263578"/>
          </a:xfrm>
          <a:prstGeom prst="rect">
            <a:avLst/>
          </a:prstGeom>
        </p:spPr>
      </p:pic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5116286" cy="4525963"/>
          </a:xfrm>
        </p:spPr>
        <p:txBody>
          <a:bodyPr>
            <a:normAutofit/>
          </a:bodyPr>
          <a:lstStyle/>
          <a:p>
            <a:endParaRPr lang="nb-NO" sz="2400" dirty="0"/>
          </a:p>
          <a:p>
            <a:r>
              <a:rPr lang="nb-NO" sz="2000" dirty="0"/>
              <a:t>Hovedmål om å etablere en damegruppe i klubben</a:t>
            </a:r>
          </a:p>
          <a:p>
            <a:r>
              <a:rPr lang="nb-NO" sz="2000" dirty="0"/>
              <a:t>Sesongens </a:t>
            </a:r>
            <a:r>
              <a:rPr lang="nb-NO" sz="2000" dirty="0" err="1"/>
              <a:t>rittmål</a:t>
            </a:r>
            <a:r>
              <a:rPr lang="nb-NO" sz="2000" dirty="0"/>
              <a:t> – </a:t>
            </a:r>
            <a:br>
              <a:rPr lang="nb-NO" sz="2000" dirty="0"/>
            </a:br>
            <a:r>
              <a:rPr lang="nb-NO" sz="2000" dirty="0"/>
              <a:t>Lillehammer – Oslo</a:t>
            </a:r>
            <a:r>
              <a:rPr lang="nb-NO" sz="2000" dirty="0">
                <a:solidFill>
                  <a:srgbClr val="FF0000"/>
                </a:solidFill>
              </a:rPr>
              <a:t> 6:04 (31,28 km/t)</a:t>
            </a:r>
          </a:p>
          <a:p>
            <a:r>
              <a:rPr lang="nb-NO" sz="2000" dirty="0"/>
              <a:t>Opplegg uten for mye forpliktelser</a:t>
            </a:r>
          </a:p>
          <a:p>
            <a:pPr lvl="1"/>
            <a:r>
              <a:rPr lang="nb-NO" sz="2000" dirty="0"/>
              <a:t>Ønsker trene og kjøre ritt sammen</a:t>
            </a:r>
          </a:p>
          <a:p>
            <a:pPr lvl="1"/>
            <a:r>
              <a:rPr lang="nb-NO" sz="2000" dirty="0"/>
              <a:t>Felles treninger på torsdager </a:t>
            </a:r>
          </a:p>
          <a:p>
            <a:pPr lvl="1"/>
            <a:r>
              <a:rPr lang="nb-NO" sz="2000" dirty="0"/>
              <a:t>Langtur på søndager</a:t>
            </a:r>
          </a:p>
          <a:p>
            <a:pPr lvl="1"/>
            <a:r>
              <a:rPr lang="nb-NO" sz="2000" dirty="0"/>
              <a:t>Mye sosialt</a:t>
            </a:r>
          </a:p>
        </p:txBody>
      </p:sp>
    </p:spTree>
    <p:extLst>
      <p:ext uri="{BB962C8B-B14F-4D97-AF65-F5344CB8AC3E}">
        <p14:creationId xmlns:p14="http://schemas.microsoft.com/office/powerpoint/2010/main" val="323279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nb-NO" sz="3200" dirty="0"/>
              <a:t>Follo SK </a:t>
            </a:r>
            <a:r>
              <a:rPr lang="nb-NO" sz="3200" dirty="0" err="1"/>
              <a:t>Ladies</a:t>
            </a:r>
            <a:br>
              <a:rPr lang="nb-NO" sz="4000" dirty="0"/>
            </a:br>
            <a:r>
              <a:rPr lang="nb-NO" sz="2000" dirty="0"/>
              <a:t>- Tilbakemeldinger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b-NO" sz="2400" dirty="0"/>
          </a:p>
          <a:p>
            <a:r>
              <a:rPr lang="nb-NO" sz="2000" dirty="0"/>
              <a:t>Lillehammer-Oslo som mål også for 2017</a:t>
            </a:r>
          </a:p>
          <a:p>
            <a:pPr lvl="1"/>
            <a:r>
              <a:rPr lang="nb-NO" sz="1600" dirty="0"/>
              <a:t>Noen ønsker å kjøre andre ritt</a:t>
            </a:r>
          </a:p>
          <a:p>
            <a:r>
              <a:rPr lang="nb-NO" sz="2000" dirty="0"/>
              <a:t>Fornøyde med opplegget for 2016</a:t>
            </a:r>
          </a:p>
          <a:p>
            <a:r>
              <a:rPr lang="nb-NO" sz="2000" dirty="0"/>
              <a:t>Tydeligere ledelse på treninger</a:t>
            </a:r>
          </a:p>
          <a:p>
            <a:r>
              <a:rPr lang="nb-NO" sz="2000" dirty="0"/>
              <a:t>Ønske om treningsleir utenlands (påsketider)</a:t>
            </a:r>
          </a:p>
          <a:p>
            <a:r>
              <a:rPr lang="nb-NO" sz="2000" dirty="0"/>
              <a:t>Like sokker på L-O</a:t>
            </a:r>
          </a:p>
          <a:p>
            <a:endParaRPr lang="nb-NO" sz="2000" dirty="0"/>
          </a:p>
        </p:txBody>
      </p:sp>
      <p:pic>
        <p:nvPicPr>
          <p:cNvPr id="4" name="Picture 3" descr="IMG_003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69467" y="2270124"/>
            <a:ext cx="3915833" cy="2936875"/>
          </a:xfrm>
          <a:prstGeom prst="rect">
            <a:avLst/>
          </a:prstGeom>
        </p:spPr>
      </p:pic>
      <p:pic>
        <p:nvPicPr>
          <p:cNvPr id="8" name="Picture 7" descr="IMGM859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33" y="4117881"/>
            <a:ext cx="3962424" cy="264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11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747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7" t="9075" r="6932" b="23714"/>
          <a:stretch/>
        </p:blipFill>
        <p:spPr>
          <a:xfrm>
            <a:off x="5476875" y="1600200"/>
            <a:ext cx="3511550" cy="4079876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nb-NO" sz="3200" dirty="0"/>
              <a:t>Follo SK </a:t>
            </a:r>
            <a:r>
              <a:rPr lang="nb-NO" sz="3200" dirty="0" err="1"/>
              <a:t>Ladies</a:t>
            </a:r>
            <a:br>
              <a:rPr lang="nb-NO" sz="4000" dirty="0"/>
            </a:br>
            <a:r>
              <a:rPr lang="nb-NO" sz="2000" dirty="0"/>
              <a:t>- </a:t>
            </a:r>
            <a:r>
              <a:rPr lang="nb-NO" sz="2000" dirty="0" err="1"/>
              <a:t>Ladies</a:t>
            </a:r>
            <a:r>
              <a:rPr lang="nb-NO" sz="2000" dirty="0"/>
              <a:t> 2017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470262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dirty="0"/>
              <a:t>			</a:t>
            </a:r>
          </a:p>
          <a:p>
            <a:r>
              <a:rPr lang="nb-NO" sz="2000" dirty="0"/>
              <a:t>Fellestreninger på torsdag </a:t>
            </a:r>
            <a:br>
              <a:rPr lang="nb-NO" sz="2000" dirty="0"/>
            </a:br>
            <a:r>
              <a:rPr lang="nb-NO" sz="2000" dirty="0"/>
              <a:t>(langturer i helgene)</a:t>
            </a:r>
          </a:p>
          <a:p>
            <a:r>
              <a:rPr lang="nb-NO" sz="2000" dirty="0"/>
              <a:t>Lillehammer - Oslo som lag</a:t>
            </a:r>
          </a:p>
          <a:p>
            <a:pPr lvl="1"/>
            <a:r>
              <a:rPr lang="en-US" sz="1600" dirty="0" err="1"/>
              <a:t>Follorittet</a:t>
            </a:r>
            <a:endParaRPr lang="en-US" sz="1600" dirty="0"/>
          </a:p>
          <a:p>
            <a:pPr lvl="1"/>
            <a:r>
              <a:rPr lang="en-US" sz="1600" dirty="0" err="1"/>
              <a:t>Øyeren</a:t>
            </a:r>
            <a:r>
              <a:rPr lang="en-US" sz="1600" dirty="0"/>
              <a:t> </a:t>
            </a:r>
            <a:r>
              <a:rPr lang="en-US" sz="1600" dirty="0" err="1"/>
              <a:t>rundt</a:t>
            </a:r>
            <a:endParaRPr lang="en-US" sz="1600" dirty="0"/>
          </a:p>
          <a:p>
            <a:pPr lvl="1"/>
            <a:r>
              <a:rPr lang="en-US" sz="1600" dirty="0" err="1"/>
              <a:t>Klubbmesterskap</a:t>
            </a:r>
            <a:endParaRPr lang="en-US" sz="1600" dirty="0"/>
          </a:p>
          <a:p>
            <a:pPr lvl="1"/>
            <a:r>
              <a:rPr lang="en-US" sz="1600" dirty="0"/>
              <a:t>A</a:t>
            </a:r>
            <a:r>
              <a:rPr lang="nb-NO" sz="1600" dirty="0" err="1"/>
              <a:t>ndre</a:t>
            </a:r>
            <a:r>
              <a:rPr lang="nb-NO" sz="1600" dirty="0"/>
              <a:t> ritt?</a:t>
            </a:r>
          </a:p>
          <a:p>
            <a:pPr marL="457200" lvl="1" indent="0">
              <a:buNone/>
            </a:pPr>
            <a:endParaRPr lang="nb-NO" sz="1600" dirty="0"/>
          </a:p>
          <a:p>
            <a:pPr marL="0" indent="0">
              <a:buNone/>
            </a:pPr>
            <a:endParaRPr lang="nb-NO" sz="2000" dirty="0"/>
          </a:p>
          <a:p>
            <a:r>
              <a:rPr lang="nb-NO" sz="2000" dirty="0"/>
              <a:t>Utvide gruppa </a:t>
            </a:r>
            <a:r>
              <a:rPr lang="en-US" sz="2000" dirty="0"/>
              <a:t>–</a:t>
            </a:r>
            <a:r>
              <a:rPr lang="nb-NO" sz="2000" dirty="0"/>
              <a:t> kjenner du noen?</a:t>
            </a:r>
          </a:p>
          <a:p>
            <a:endParaRPr lang="nb-NO" dirty="0"/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184108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b-NO" sz="2400" dirty="0"/>
          </a:p>
          <a:p>
            <a:r>
              <a:rPr lang="nb-NO" sz="2400" dirty="0"/>
              <a:t>Kontaktpersoner til gruppa: </a:t>
            </a:r>
          </a:p>
          <a:p>
            <a:pPr lvl="1"/>
            <a:r>
              <a:rPr lang="nb-NO" sz="2000" dirty="0"/>
              <a:t>Line Schultz </a:t>
            </a:r>
            <a:r>
              <a:rPr lang="nb-NO" sz="2000" dirty="0" err="1"/>
              <a:t>Feldt</a:t>
            </a:r>
            <a:r>
              <a:rPr lang="nb-NO" sz="2000" dirty="0"/>
              <a:t> (952 60 308)  </a:t>
            </a:r>
          </a:p>
          <a:p>
            <a:pPr lvl="1"/>
            <a:r>
              <a:rPr lang="nb-NO" sz="2000" dirty="0"/>
              <a:t>Isabel Schultz Karlsen (41 65 31 01)</a:t>
            </a:r>
          </a:p>
          <a:p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r>
              <a:rPr lang="nb-NO" sz="2400" dirty="0"/>
              <a:t>(Om noen ønsker en rolle i laget er dere veldig velkomne!)</a:t>
            </a:r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Follo SK </a:t>
            </a:r>
            <a:r>
              <a:rPr kumimoji="0" lang="nb-NO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Ladies</a:t>
            </a:r>
            <a:br>
              <a:rPr kumimoji="0" lang="nb-NO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Kontaktinformasjon</a:t>
            </a:r>
          </a:p>
        </p:txBody>
      </p:sp>
    </p:spTree>
    <p:extLst>
      <p:ext uri="{BB962C8B-B14F-4D97-AF65-F5344CB8AC3E}">
        <p14:creationId xmlns:p14="http://schemas.microsoft.com/office/powerpoint/2010/main" val="1555492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48847"/>
          </a:xfrm>
        </p:spPr>
        <p:txBody>
          <a:bodyPr>
            <a:normAutofit/>
          </a:bodyPr>
          <a:lstStyle/>
          <a:p>
            <a:pPr fontAlgn="base"/>
            <a:r>
              <a:rPr lang="nb-NO" sz="2400" dirty="0"/>
              <a:t>Vintertrening </a:t>
            </a:r>
          </a:p>
          <a:p>
            <a:pPr fontAlgn="base"/>
            <a:r>
              <a:rPr lang="nb-NO" sz="2400" dirty="0"/>
              <a:t>Samarbeid i Folloregionen </a:t>
            </a:r>
          </a:p>
          <a:p>
            <a:pPr fontAlgn="base"/>
            <a:r>
              <a:rPr lang="nb-NO" sz="2400" dirty="0"/>
              <a:t>Follo SK Triatlon</a:t>
            </a:r>
          </a:p>
          <a:p>
            <a:pPr fontAlgn="base"/>
            <a:r>
              <a:rPr lang="nb-NO" sz="2400" dirty="0"/>
              <a:t>Follo </a:t>
            </a:r>
            <a:r>
              <a:rPr lang="nb-NO" sz="2400" dirty="0" err="1"/>
              <a:t>Ladies</a:t>
            </a:r>
            <a:r>
              <a:rPr lang="nb-NO" sz="2400" dirty="0"/>
              <a:t> </a:t>
            </a:r>
          </a:p>
          <a:p>
            <a:pPr fontAlgn="base"/>
            <a:r>
              <a:rPr lang="nb-NO" sz="2400" dirty="0"/>
              <a:t>Follo Fun </a:t>
            </a:r>
          </a:p>
          <a:p>
            <a:pPr fontAlgn="base"/>
            <a:r>
              <a:rPr lang="nb-NO" sz="2400" dirty="0"/>
              <a:t>Follo Adrenalin</a:t>
            </a:r>
          </a:p>
          <a:p>
            <a:pPr fontAlgn="base"/>
            <a:r>
              <a:rPr lang="nb-NO" sz="2400" dirty="0"/>
              <a:t>Follo Express </a:t>
            </a:r>
          </a:p>
        </p:txBody>
      </p:sp>
      <p:sp>
        <p:nvSpPr>
          <p:cNvPr id="4" name="Rektangel 3"/>
          <p:cNvSpPr/>
          <p:nvPr/>
        </p:nvSpPr>
        <p:spPr>
          <a:xfrm>
            <a:off x="369651" y="3400149"/>
            <a:ext cx="6906638" cy="373832"/>
          </a:xfrm>
          <a:prstGeom prst="rect">
            <a:avLst/>
          </a:prstGeom>
          <a:noFill/>
          <a:ln w="19050">
            <a:solidFill>
              <a:srgbClr val="FF66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5871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752682" y="6355775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dd.mm.åååå</a:t>
            </a:r>
            <a:endParaRPr lang="en-GB" dirty="0"/>
          </a:p>
        </p:txBody>
      </p:sp>
      <p:pic>
        <p:nvPicPr>
          <p:cNvPr id="8" name="Bilde 7" descr="banner_follo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323171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403046" y="2610326"/>
            <a:ext cx="20788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0" dirty="0"/>
              <a:t>Follo Fun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989729" y="2927406"/>
            <a:ext cx="4631752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Bilde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811" y="3647406"/>
            <a:ext cx="3495692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5662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Innhold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Mål for 2016	</a:t>
            </a:r>
          </a:p>
          <a:p>
            <a:r>
              <a:rPr lang="nb-NO" dirty="0"/>
              <a:t>Hvordan gikk det?</a:t>
            </a:r>
          </a:p>
          <a:p>
            <a:r>
              <a:rPr lang="nb-NO" dirty="0"/>
              <a:t>Hva kan gjøres bedre og hvordan i 2017</a:t>
            </a:r>
          </a:p>
          <a:p>
            <a:r>
              <a:rPr lang="nb-NO" dirty="0"/>
              <a:t>Mål for 2017</a:t>
            </a:r>
          </a:p>
        </p:txBody>
      </p:sp>
    </p:spTree>
    <p:extLst>
      <p:ext uri="{BB962C8B-B14F-4D97-AF65-F5344CB8AC3E}">
        <p14:creationId xmlns:p14="http://schemas.microsoft.com/office/powerpoint/2010/main" val="18205957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3600" dirty="0"/>
              <a:t>Follo Fun</a:t>
            </a:r>
            <a:br>
              <a:rPr lang="nb-NO" dirty="0"/>
            </a:br>
            <a:r>
              <a:rPr lang="nb-NO" sz="2000" dirty="0"/>
              <a:t>- Sosial Sykkelglede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dirty="0"/>
              <a:t>Mål for 2016	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i="1" dirty="0">
                <a:solidFill>
                  <a:srgbClr val="FF6699"/>
                </a:solidFill>
              </a:rPr>
              <a:t>Fra forrige kick </a:t>
            </a:r>
            <a:r>
              <a:rPr lang="nb-NO" i="1" dirty="0" err="1">
                <a:solidFill>
                  <a:srgbClr val="FF6699"/>
                </a:solidFill>
              </a:rPr>
              <a:t>off</a:t>
            </a:r>
            <a:endParaRPr lang="nb-NO" dirty="0"/>
          </a:p>
          <a:p>
            <a:r>
              <a:rPr lang="nb-NO" dirty="0"/>
              <a:t>Sosial Sykkelglede viktigere enn resultat</a:t>
            </a:r>
          </a:p>
          <a:p>
            <a:pPr lvl="1"/>
            <a:r>
              <a:rPr lang="nb-NO" dirty="0"/>
              <a:t>Sikkerhet alltid først</a:t>
            </a:r>
          </a:p>
          <a:p>
            <a:pPr lvl="1"/>
            <a:r>
              <a:rPr lang="nb-NO" dirty="0"/>
              <a:t>Kvinner og menn</a:t>
            </a:r>
          </a:p>
          <a:p>
            <a:pPr lvl="1"/>
            <a:r>
              <a:rPr lang="nb-NO" dirty="0"/>
              <a:t>Ingen blir frakjørt på trening, de som starter sammen går i mål sammen</a:t>
            </a:r>
          </a:p>
          <a:p>
            <a:pPr lvl="1"/>
            <a:r>
              <a:rPr lang="nb-NO" dirty="0"/>
              <a:t>To treninger per uke, tirsdag og søndag</a:t>
            </a:r>
          </a:p>
          <a:p>
            <a:pPr lvl="1"/>
            <a:r>
              <a:rPr lang="nb-NO" dirty="0"/>
              <a:t>Enebakk Rundt og Lillehammer-Oslo</a:t>
            </a:r>
          </a:p>
          <a:p>
            <a:pPr marL="457200" lvl="1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01459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3600" dirty="0"/>
              <a:t>Follo Fun</a:t>
            </a:r>
            <a:br>
              <a:rPr lang="nb-NO" dirty="0"/>
            </a:br>
            <a:r>
              <a:rPr lang="nb-NO" sz="2000" dirty="0"/>
              <a:t>- Sosial Sykkelglede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nb-NO" dirty="0"/>
              <a:t>Hvordan gikk det?</a:t>
            </a:r>
          </a:p>
          <a:p>
            <a:pPr lvl="1"/>
            <a:r>
              <a:rPr lang="nb-NO" dirty="0"/>
              <a:t>Stort oppmøte og entusiasme i april</a:t>
            </a:r>
          </a:p>
          <a:p>
            <a:pPr lvl="2"/>
            <a:r>
              <a:rPr lang="nb-NO" dirty="0"/>
              <a:t>10-16 deltakere på hver trening</a:t>
            </a:r>
          </a:p>
          <a:p>
            <a:pPr lvl="2"/>
            <a:r>
              <a:rPr lang="nb-NO" dirty="0"/>
              <a:t>Enebakk Rundt med 11 deltakere fra start til mål </a:t>
            </a:r>
          </a:p>
          <a:p>
            <a:pPr lvl="2"/>
            <a:r>
              <a:rPr lang="nb-NO" dirty="0"/>
              <a:t>Skryt fra passerende lag</a:t>
            </a:r>
          </a:p>
          <a:p>
            <a:pPr lvl="2"/>
            <a:endParaRPr lang="nb-NO" dirty="0"/>
          </a:p>
          <a:p>
            <a:pPr marL="914400" lvl="2" indent="0">
              <a:buNone/>
            </a:pPr>
            <a:endParaRPr lang="nb-NO" dirty="0"/>
          </a:p>
        </p:txBody>
      </p:sp>
      <p:pic>
        <p:nvPicPr>
          <p:cNvPr id="5" name="Bilde 4"/>
          <p:cNvPicPr preferRelativeResize="0"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5207" y="3977820"/>
            <a:ext cx="266704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800" y="3977820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977820"/>
            <a:ext cx="253232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13446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3600" dirty="0"/>
              <a:t>Follo Fun</a:t>
            </a:r>
            <a:br>
              <a:rPr lang="nb-NO" dirty="0"/>
            </a:br>
            <a:r>
              <a:rPr lang="nb-NO" sz="2000" dirty="0"/>
              <a:t>- Sosial Sykkelglede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nb-NO" dirty="0"/>
              <a:t>Hvordan gikk det?</a:t>
            </a:r>
          </a:p>
          <a:p>
            <a:pPr lvl="1"/>
            <a:r>
              <a:rPr lang="nb-NO" dirty="0"/>
              <a:t>Etter Enebakk Rundt dabbet det av litt</a:t>
            </a:r>
          </a:p>
          <a:p>
            <a:pPr lvl="2"/>
            <a:r>
              <a:rPr lang="nb-NO" dirty="0"/>
              <a:t>Lederen ute med skade</a:t>
            </a:r>
          </a:p>
          <a:p>
            <a:pPr lvl="2"/>
            <a:r>
              <a:rPr lang="nb-NO" dirty="0"/>
              <a:t>6-8 </a:t>
            </a:r>
            <a:r>
              <a:rPr lang="nb-NO" dirty="0" err="1"/>
              <a:t>stk</a:t>
            </a:r>
            <a:r>
              <a:rPr lang="nb-NO" dirty="0"/>
              <a:t> på treninger, </a:t>
            </a:r>
            <a:r>
              <a:rPr lang="nb-NO" dirty="0" err="1"/>
              <a:t>bl.a</a:t>
            </a:r>
            <a:r>
              <a:rPr lang="nb-NO" dirty="0"/>
              <a:t> en meget fin langtur</a:t>
            </a:r>
          </a:p>
          <a:p>
            <a:pPr lvl="2"/>
            <a:r>
              <a:rPr lang="nb-NO" dirty="0"/>
              <a:t>Lillehammer-Oslo med 4 deltakere</a:t>
            </a:r>
          </a:p>
          <a:p>
            <a:pPr lvl="2"/>
            <a:r>
              <a:rPr lang="nb-NO" dirty="0"/>
              <a:t>4 </a:t>
            </a:r>
            <a:r>
              <a:rPr lang="nb-NO" dirty="0" err="1"/>
              <a:t>stk</a:t>
            </a:r>
            <a:r>
              <a:rPr lang="nb-NO" dirty="0"/>
              <a:t> er for få i en stor pulje, de mistet kontakten</a:t>
            </a:r>
          </a:p>
          <a:p>
            <a:pPr marL="914400" lvl="2" indent="0">
              <a:buNone/>
            </a:pPr>
            <a:endParaRPr lang="nb-NO" dirty="0"/>
          </a:p>
          <a:p>
            <a:pPr marL="914400" lvl="2" indent="0">
              <a:buNone/>
            </a:pP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8" b="18486"/>
          <a:stretch/>
        </p:blipFill>
        <p:spPr>
          <a:xfrm>
            <a:off x="1257300" y="4529470"/>
            <a:ext cx="3961286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32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48847"/>
          </a:xfrm>
        </p:spPr>
        <p:txBody>
          <a:bodyPr>
            <a:normAutofit/>
          </a:bodyPr>
          <a:lstStyle/>
          <a:p>
            <a:pPr fontAlgn="base"/>
            <a:r>
              <a:rPr lang="nb-NO" sz="2400" dirty="0"/>
              <a:t>Vintertrening</a:t>
            </a:r>
          </a:p>
          <a:p>
            <a:pPr fontAlgn="base"/>
            <a:r>
              <a:rPr lang="nb-NO" sz="2400" dirty="0"/>
              <a:t>Samarbeid i Folloregionen</a:t>
            </a:r>
          </a:p>
          <a:p>
            <a:pPr fontAlgn="base"/>
            <a:r>
              <a:rPr lang="nb-NO" sz="2400" dirty="0"/>
              <a:t>Follo SK Triatlon</a:t>
            </a:r>
          </a:p>
          <a:p>
            <a:pPr fontAlgn="base"/>
            <a:r>
              <a:rPr lang="nb-NO" sz="2400" dirty="0"/>
              <a:t>Follo </a:t>
            </a:r>
            <a:r>
              <a:rPr lang="nb-NO" sz="2400" dirty="0" err="1"/>
              <a:t>Ladies</a:t>
            </a:r>
            <a:endParaRPr lang="nb-NO" sz="2400" dirty="0"/>
          </a:p>
          <a:p>
            <a:pPr fontAlgn="base"/>
            <a:r>
              <a:rPr lang="nb-NO" sz="2400" dirty="0"/>
              <a:t>Follo Fun</a:t>
            </a:r>
          </a:p>
          <a:p>
            <a:pPr fontAlgn="base"/>
            <a:r>
              <a:rPr lang="nb-NO" sz="2400" dirty="0"/>
              <a:t>Follo Adrenalin</a:t>
            </a:r>
          </a:p>
          <a:p>
            <a:pPr fontAlgn="base"/>
            <a:r>
              <a:rPr lang="nb-NO" sz="2400" dirty="0"/>
              <a:t>Follo Express</a:t>
            </a:r>
          </a:p>
        </p:txBody>
      </p:sp>
      <p:sp>
        <p:nvSpPr>
          <p:cNvPr id="4" name="Rektangel 3"/>
          <p:cNvSpPr/>
          <p:nvPr/>
        </p:nvSpPr>
        <p:spPr>
          <a:xfrm>
            <a:off x="369651" y="1639452"/>
            <a:ext cx="6906638" cy="373832"/>
          </a:xfrm>
          <a:prstGeom prst="rect">
            <a:avLst/>
          </a:prstGeom>
          <a:noFill/>
          <a:ln w="19050">
            <a:solidFill>
              <a:srgbClr val="FF66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12422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3600" dirty="0"/>
              <a:t>Follo Fun</a:t>
            </a:r>
            <a:br>
              <a:rPr lang="nb-NO" dirty="0"/>
            </a:br>
            <a:r>
              <a:rPr lang="nb-NO" sz="2000" dirty="0"/>
              <a:t>- Sosial Sykkelglede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Hva kan gjøres bedre og hvordan i 2017</a:t>
            </a:r>
          </a:p>
          <a:p>
            <a:pPr lvl="1"/>
            <a:r>
              <a:rPr lang="nb-NO" dirty="0"/>
              <a:t>Vanskelig med gruppe med forskjellig styrke og ambisjon</a:t>
            </a:r>
          </a:p>
          <a:p>
            <a:pPr lvl="3"/>
            <a:r>
              <a:rPr lang="nb-NO" dirty="0"/>
              <a:t>Sterke får ikke brukt energi</a:t>
            </a:r>
          </a:p>
          <a:p>
            <a:pPr lvl="3"/>
            <a:r>
              <a:rPr lang="nb-NO" dirty="0"/>
              <a:t>Svake blir med en gang og kommer ikke tilbake</a:t>
            </a:r>
          </a:p>
          <a:p>
            <a:pPr lvl="2"/>
            <a:r>
              <a:rPr lang="nb-NO" dirty="0">
                <a:solidFill>
                  <a:srgbClr val="FF0000"/>
                </a:solidFill>
              </a:rPr>
              <a:t>Tydelige mål med økten</a:t>
            </a:r>
          </a:p>
          <a:p>
            <a:pPr lvl="2"/>
            <a:r>
              <a:rPr lang="nb-NO" dirty="0">
                <a:solidFill>
                  <a:srgbClr val="FF0000"/>
                </a:solidFill>
              </a:rPr>
              <a:t>Road captain</a:t>
            </a:r>
          </a:p>
          <a:p>
            <a:pPr lvl="2"/>
            <a:r>
              <a:rPr lang="nb-NO" dirty="0">
                <a:solidFill>
                  <a:srgbClr val="FF0000"/>
                </a:solidFill>
              </a:rPr>
              <a:t>To nivåer/lengder på økt, felles bollestopp søndager</a:t>
            </a:r>
          </a:p>
          <a:p>
            <a:pPr lvl="2"/>
            <a:r>
              <a:rPr lang="nb-NO" dirty="0">
                <a:solidFill>
                  <a:srgbClr val="FF0000"/>
                </a:solidFill>
              </a:rPr>
              <a:t>Evt. Lillehammer-Oslo og Gjøvik/Eidsvoll-Oslo</a:t>
            </a:r>
          </a:p>
          <a:p>
            <a:pPr marL="0" indent="0">
              <a:buNone/>
            </a:pPr>
            <a:endParaRPr lang="nb-NO" dirty="0"/>
          </a:p>
          <a:p>
            <a:pPr marL="914400" lvl="2" indent="0">
              <a:buNone/>
            </a:pPr>
            <a:endParaRPr lang="nb-NO" dirty="0"/>
          </a:p>
          <a:p>
            <a:pPr marL="914400" lvl="2" indent="0">
              <a:buNone/>
            </a:pPr>
            <a:endParaRPr lang="nb-NO" dirty="0"/>
          </a:p>
          <a:p>
            <a:pPr marL="914400" lvl="2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022161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3600" dirty="0"/>
              <a:t>Follo Fun</a:t>
            </a:r>
            <a:br>
              <a:rPr lang="nb-NO" dirty="0"/>
            </a:br>
            <a:r>
              <a:rPr lang="nb-NO" sz="2000" dirty="0"/>
              <a:t>- Sosial Sykkelglede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Hva kan gjøres bedre og hvordan i 2017</a:t>
            </a:r>
          </a:p>
          <a:p>
            <a:pPr lvl="1"/>
            <a:r>
              <a:rPr lang="nb-NO" dirty="0"/>
              <a:t>Avhengig av en leder</a:t>
            </a:r>
          </a:p>
          <a:p>
            <a:pPr lvl="3"/>
            <a:r>
              <a:rPr lang="nb-NO" dirty="0"/>
              <a:t>Treningene dabbet av etter leder ut med skade</a:t>
            </a:r>
            <a:endParaRPr lang="nb-NO" dirty="0">
              <a:solidFill>
                <a:srgbClr val="FF0000"/>
              </a:solidFill>
            </a:endParaRPr>
          </a:p>
          <a:p>
            <a:pPr lvl="2"/>
            <a:r>
              <a:rPr lang="nb-NO" dirty="0">
                <a:solidFill>
                  <a:srgbClr val="FF0000"/>
                </a:solidFill>
              </a:rPr>
              <a:t>Minst to ledere</a:t>
            </a:r>
          </a:p>
          <a:p>
            <a:pPr lvl="2"/>
            <a:r>
              <a:rPr lang="nb-NO" dirty="0">
                <a:solidFill>
                  <a:srgbClr val="FF0000"/>
                </a:solidFill>
              </a:rPr>
              <a:t>Treningskalender publisert i forveien</a:t>
            </a:r>
          </a:p>
          <a:p>
            <a:pPr lvl="3"/>
            <a:r>
              <a:rPr lang="nb-NO" dirty="0">
                <a:solidFill>
                  <a:srgbClr val="FF0000"/>
                </a:solidFill>
              </a:rPr>
              <a:t>Så alle vet hva planene er</a:t>
            </a:r>
          </a:p>
          <a:p>
            <a:pPr marL="971550" lvl="1" indent="-457200"/>
            <a:r>
              <a:rPr lang="nb-NO" dirty="0"/>
              <a:t>Kommunikasjon</a:t>
            </a:r>
          </a:p>
          <a:p>
            <a:pPr marL="1828800" lvl="3" indent="-457200"/>
            <a:r>
              <a:rPr lang="nb-NO" dirty="0"/>
              <a:t>Vanskelig med både e-post og Facebook</a:t>
            </a:r>
          </a:p>
          <a:p>
            <a:pPr marL="1828800" lvl="3" indent="-457200"/>
            <a:r>
              <a:rPr lang="nb-NO" dirty="0"/>
              <a:t>Ikke nok bruk av IT</a:t>
            </a:r>
          </a:p>
          <a:p>
            <a:pPr marL="1371600" lvl="2" indent="-457200"/>
            <a:r>
              <a:rPr lang="nb-NO" dirty="0">
                <a:solidFill>
                  <a:srgbClr val="FF0000"/>
                </a:solidFill>
              </a:rPr>
              <a:t>Alle på FB</a:t>
            </a:r>
          </a:p>
          <a:p>
            <a:pPr marL="1371600" lvl="2" indent="-457200"/>
            <a:r>
              <a:rPr lang="nb-NO" dirty="0">
                <a:solidFill>
                  <a:srgbClr val="FF0000"/>
                </a:solidFill>
              </a:rPr>
              <a:t>Opplæring/foryngring av leder</a:t>
            </a:r>
          </a:p>
          <a:p>
            <a:pPr marL="914400" lvl="2" indent="0">
              <a:buNone/>
            </a:pPr>
            <a:endParaRPr lang="nb-NO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b-NO" dirty="0"/>
          </a:p>
          <a:p>
            <a:pPr marL="914400" lvl="2" indent="0">
              <a:buNone/>
            </a:pPr>
            <a:endParaRPr lang="nb-NO" dirty="0"/>
          </a:p>
          <a:p>
            <a:pPr marL="914400" lvl="2" indent="0">
              <a:buNone/>
            </a:pPr>
            <a:endParaRPr lang="nb-NO" dirty="0"/>
          </a:p>
          <a:p>
            <a:pPr marL="914400" lvl="2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39607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3600" dirty="0"/>
              <a:t>Follo Fun</a:t>
            </a:r>
            <a:br>
              <a:rPr lang="nb-NO" dirty="0"/>
            </a:br>
            <a:r>
              <a:rPr lang="nb-NO" sz="2000" dirty="0"/>
              <a:t>- Sosial Sykkelglede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Mål for 2017</a:t>
            </a:r>
          </a:p>
          <a:p>
            <a:pPr lvl="1"/>
            <a:r>
              <a:rPr lang="nb-NO" dirty="0"/>
              <a:t>Finne måter å handtere stor bredde i styrke</a:t>
            </a:r>
          </a:p>
          <a:p>
            <a:pPr lvl="3"/>
            <a:r>
              <a:rPr lang="nb-NO" dirty="0"/>
              <a:t>Alle tips mottas med takk</a:t>
            </a:r>
          </a:p>
          <a:p>
            <a:pPr lvl="1"/>
            <a:r>
              <a:rPr lang="nb-NO" dirty="0"/>
              <a:t>Sosial Sykkelglede</a:t>
            </a:r>
          </a:p>
          <a:p>
            <a:pPr lvl="3"/>
            <a:r>
              <a:rPr lang="nb-NO" dirty="0"/>
              <a:t>Få flere å trimme på sykkel</a:t>
            </a:r>
          </a:p>
          <a:p>
            <a:pPr lvl="1"/>
            <a:r>
              <a:rPr lang="nb-NO" dirty="0"/>
              <a:t>Enebakk Rundt</a:t>
            </a:r>
          </a:p>
          <a:p>
            <a:pPr lvl="1"/>
            <a:r>
              <a:rPr lang="nb-NO" dirty="0"/>
              <a:t>Styrkeprøven Lillehammer/Gjøvik/Eidsvoll</a:t>
            </a:r>
          </a:p>
          <a:p>
            <a:pPr lvl="1"/>
            <a:r>
              <a:rPr lang="nb-NO" dirty="0"/>
              <a:t>Follo </a:t>
            </a:r>
            <a:r>
              <a:rPr lang="nb-NO" sz="4000" b="1" dirty="0"/>
              <a:t>FUN!</a:t>
            </a:r>
          </a:p>
          <a:p>
            <a:pPr marL="914400" lvl="2" indent="0">
              <a:buNone/>
            </a:pPr>
            <a:endParaRPr lang="nb-NO" dirty="0"/>
          </a:p>
          <a:p>
            <a:pPr marL="914400" lvl="2" indent="0">
              <a:buNone/>
            </a:pPr>
            <a:endParaRPr lang="nb-NO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049" y="5031939"/>
            <a:ext cx="1665737" cy="159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87830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48847"/>
          </a:xfrm>
        </p:spPr>
        <p:txBody>
          <a:bodyPr>
            <a:normAutofit/>
          </a:bodyPr>
          <a:lstStyle/>
          <a:p>
            <a:pPr fontAlgn="base"/>
            <a:r>
              <a:rPr lang="nb-NO" sz="2400" dirty="0"/>
              <a:t>Vintertrening </a:t>
            </a:r>
          </a:p>
          <a:p>
            <a:pPr fontAlgn="base"/>
            <a:r>
              <a:rPr lang="nb-NO" sz="2400" dirty="0"/>
              <a:t>Samarbeid i Folloregionen </a:t>
            </a:r>
          </a:p>
          <a:p>
            <a:pPr fontAlgn="base"/>
            <a:r>
              <a:rPr lang="nb-NO" sz="2400" dirty="0"/>
              <a:t>Follo SK Triatlon</a:t>
            </a:r>
          </a:p>
          <a:p>
            <a:pPr fontAlgn="base"/>
            <a:r>
              <a:rPr lang="nb-NO" sz="2400" dirty="0"/>
              <a:t>Follo </a:t>
            </a:r>
            <a:r>
              <a:rPr lang="nb-NO" sz="2400" dirty="0" err="1"/>
              <a:t>Ladies</a:t>
            </a:r>
            <a:r>
              <a:rPr lang="nb-NO" sz="2400" dirty="0"/>
              <a:t> </a:t>
            </a:r>
          </a:p>
          <a:p>
            <a:pPr fontAlgn="base"/>
            <a:r>
              <a:rPr lang="nb-NO" sz="2400" dirty="0"/>
              <a:t>Follo Fun </a:t>
            </a:r>
          </a:p>
          <a:p>
            <a:pPr fontAlgn="base"/>
            <a:r>
              <a:rPr lang="nb-NO" sz="2400" dirty="0"/>
              <a:t>Follo Adrenalin</a:t>
            </a:r>
          </a:p>
          <a:p>
            <a:pPr fontAlgn="base"/>
            <a:r>
              <a:rPr lang="nb-NO" sz="2400" dirty="0"/>
              <a:t>Follo Express </a:t>
            </a:r>
          </a:p>
        </p:txBody>
      </p:sp>
      <p:sp>
        <p:nvSpPr>
          <p:cNvPr id="4" name="Rektangel 3"/>
          <p:cNvSpPr/>
          <p:nvPr/>
        </p:nvSpPr>
        <p:spPr>
          <a:xfrm>
            <a:off x="369651" y="3837906"/>
            <a:ext cx="6906638" cy="383898"/>
          </a:xfrm>
          <a:prstGeom prst="rect">
            <a:avLst/>
          </a:prstGeom>
          <a:noFill/>
          <a:ln w="19050">
            <a:solidFill>
              <a:srgbClr val="FF66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44586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Bild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0" y="3334148"/>
            <a:ext cx="5486040" cy="3383280"/>
          </a:xfrm>
          <a:prstGeom prst="rect">
            <a:avLst/>
          </a:prstGeom>
          <a:ln>
            <a:noFill/>
          </a:ln>
        </p:spPr>
      </p:pic>
      <p:sp>
        <p:nvSpPr>
          <p:cNvPr id="86" name="TextShape 1"/>
          <p:cNvSpPr txBox="1"/>
          <p:nvPr/>
        </p:nvSpPr>
        <p:spPr>
          <a:xfrm>
            <a:off x="457200" y="2377440"/>
            <a:ext cx="8229240" cy="3204360"/>
          </a:xfrm>
          <a:prstGeom prst="rect">
            <a:avLst/>
          </a:prstGeom>
        </p:spPr>
        <p:txBody>
          <a:bodyPr lIns="0" tIns="0" rIns="0" bIns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45000"/>
              <a:buFontTx/>
              <a:buNone/>
              <a:tabLst/>
              <a:defRPr/>
            </a:pPr>
            <a:r>
              <a:rPr kumimoji="0" lang="nb-NO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Satsningen på FOLLO 5 i 2016 gav oss svært gode resultater og mange flotte opplevelser.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45000"/>
              <a:buFont typeface="StarSymbol"/>
              <a:buChar char=""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45000"/>
              <a:buFont typeface="StarSymbol"/>
              <a:buChar char=""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5318507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
</a:t>
            </a: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- Mål / Resultater 2016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Enebakk Rundt (84 km): 1. mai 		Tid: 2:15			Resultat: 2t 15min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Tyrifjorden Rundt (145 km): 7. juni 	Tid: 4:05			Resultat: 4t 1min	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Lillehammer Oslo (196 km): 20. juni 	Tid: 4:54			Resultat: 4t 43min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9" name="Bild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09880" y="4318200"/>
            <a:ext cx="1523520" cy="923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741919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274680" y="1791360"/>
            <a:ext cx="8229240" cy="4566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Tusen takk for turen med en fantastisk gjeng og flinke folk rundt laget.☺
Stolt av dere gutta, en fantastisk prestasjon!
Strålende kjørt av hele gjengen.. Topp tur :)
Imponerende mange sterke </a:t>
            </a:r>
            <a:r>
              <a:rPr kumimoji="0" lang="nb-NO" sz="2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kællær</a:t>
            </a:r>
            <a:r>
              <a:rPr kumimoji="0" lang="nb-NO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- tusen takk for turen 
Tusen takk for turen😄utrolig bra kjørt alle sammen
Herlig kjempet, gutta! Følelsen og stemningen da vi kom i mål...
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45756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Noen av kommentarene på </a:t>
            </a:r>
            <a:r>
              <a:rPr kumimoji="0" lang="nb-NO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Facebook</a:t>
            </a:r>
            <a:r>
              <a:rPr kumimoji="0" lang="nb-NO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etter LO i 2016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7201366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685800" y="281520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For å videreføre godfølelsen fra 2016 har vi i 2017 følgende opplegg......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953161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Bilde 7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640" cy="2322720"/>
          </a:xfrm>
          <a:prstGeom prst="rect">
            <a:avLst/>
          </a:prstGeom>
          <a:ln>
            <a:noFill/>
          </a:ln>
        </p:spPr>
      </p:pic>
      <p:sp>
        <p:nvSpPr>
          <p:cNvPr id="94" name="CustomShape 1"/>
          <p:cNvSpPr/>
          <p:nvPr/>
        </p:nvSpPr>
        <p:spPr>
          <a:xfrm>
            <a:off x="2438280" y="2306520"/>
            <a:ext cx="4694040" cy="1308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“Follo Adrenalin”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95" name="Bilde 1"/>
          <p:cNvPicPr/>
          <p:nvPr/>
        </p:nvPicPr>
        <p:blipFill>
          <a:blip r:embed="rId3"/>
          <a:stretch>
            <a:fillRect/>
          </a:stretch>
        </p:blipFill>
        <p:spPr>
          <a:xfrm rot="20269800">
            <a:off x="270720" y="2420280"/>
            <a:ext cx="919080" cy="1378800"/>
          </a:xfrm>
          <a:prstGeom prst="rect">
            <a:avLst/>
          </a:prstGeom>
          <a:ln>
            <a:noFill/>
          </a:ln>
        </p:spPr>
      </p:pic>
      <p:pic>
        <p:nvPicPr>
          <p:cNvPr id="96" name="Bilde 10"/>
          <p:cNvPicPr/>
          <p:nvPr/>
        </p:nvPicPr>
        <p:blipFill>
          <a:blip r:embed="rId4"/>
          <a:stretch>
            <a:fillRect/>
          </a:stretch>
        </p:blipFill>
        <p:spPr>
          <a:xfrm rot="812400">
            <a:off x="7968960" y="2673360"/>
            <a:ext cx="803160" cy="1204920"/>
          </a:xfrm>
          <a:prstGeom prst="rect">
            <a:avLst/>
          </a:prstGeom>
          <a:ln>
            <a:noFill/>
          </a:ln>
        </p:spPr>
      </p:pic>
      <p:pic>
        <p:nvPicPr>
          <p:cNvPr id="97" name="Bilde 11"/>
          <p:cNvPicPr/>
          <p:nvPr/>
        </p:nvPicPr>
        <p:blipFill>
          <a:blip r:embed="rId5"/>
          <a:stretch>
            <a:fillRect/>
          </a:stretch>
        </p:blipFill>
        <p:spPr>
          <a:xfrm>
            <a:off x="3462840" y="5664600"/>
            <a:ext cx="1726920" cy="1138320"/>
          </a:xfrm>
          <a:prstGeom prst="rect">
            <a:avLst/>
          </a:prstGeom>
          <a:ln>
            <a:noFill/>
          </a:ln>
        </p:spPr>
      </p:pic>
      <p:pic>
        <p:nvPicPr>
          <p:cNvPr id="98" name="Bilde 12"/>
          <p:cNvPicPr/>
          <p:nvPr/>
        </p:nvPicPr>
        <p:blipFill>
          <a:blip r:embed="rId6"/>
          <a:stretch>
            <a:fillRect/>
          </a:stretch>
        </p:blipFill>
        <p:spPr>
          <a:xfrm rot="752400">
            <a:off x="6941160" y="5272560"/>
            <a:ext cx="2001240" cy="1313280"/>
          </a:xfrm>
          <a:prstGeom prst="rect">
            <a:avLst/>
          </a:prstGeom>
          <a:ln>
            <a:noFill/>
          </a:ln>
        </p:spPr>
      </p:pic>
      <p:pic>
        <p:nvPicPr>
          <p:cNvPr id="99" name="Bilde 13"/>
          <p:cNvPicPr/>
          <p:nvPr/>
        </p:nvPicPr>
        <p:blipFill>
          <a:blip r:embed="rId7"/>
          <a:stretch>
            <a:fillRect/>
          </a:stretch>
        </p:blipFill>
        <p:spPr>
          <a:xfrm>
            <a:off x="201960" y="4572000"/>
            <a:ext cx="1107720" cy="1661760"/>
          </a:xfrm>
          <a:prstGeom prst="rect">
            <a:avLst/>
          </a:prstGeom>
          <a:ln>
            <a:noFill/>
          </a:ln>
        </p:spPr>
      </p:pic>
      <p:sp>
        <p:nvSpPr>
          <p:cNvPr id="100" name="CustomShape 2"/>
          <p:cNvSpPr/>
          <p:nvPr/>
        </p:nvSpPr>
        <p:spPr>
          <a:xfrm>
            <a:off x="1214280" y="2988000"/>
            <a:ext cx="6356520" cy="26193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For deg som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tarSymbol"/>
              <a:buChar char="-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Ønsker å trene sammen med flere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tarSymbol"/>
              <a:buChar char="-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Ønsker å trene hardt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tarSymbol"/>
              <a:buChar char="-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Ønsker å ha et ambisiøst treningsmål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tarSymbol"/>
              <a:buChar char="-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Ønsker å få til noe kult sammen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tarSymbol"/>
              <a:buChar char="-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Har litt ekstra adrenalin som må ut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314598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HVA GJØR VI I 2017?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2" name="TextShape 2"/>
          <p:cNvSpPr txBox="1"/>
          <p:nvPr/>
        </p:nvSpPr>
        <p:spPr>
          <a:xfrm>
            <a:off x="266040" y="1870920"/>
            <a:ext cx="8771400" cy="3211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1. Fortsatt godt treningsopplegg og gode oppkjøringsritt
2. Dobbelen på DSSP med lag fra både Trondheim og Lillehammer
3. Jotunheimen rundt (JR)
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645359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banner_follo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323171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755042" y="3612291"/>
            <a:ext cx="563391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Vintertrening 2016 – 2017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Oppstart 2/11-16</a:t>
            </a:r>
          </a:p>
        </p:txBody>
      </p:sp>
    </p:spTree>
    <p:extLst>
      <p:ext uri="{BB962C8B-B14F-4D97-AF65-F5344CB8AC3E}">
        <p14:creationId xmlns:p14="http://schemas.microsoft.com/office/powerpoint/2010/main" val="1254516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TRENINGSOPPLEGG FOR FOLLO ADRENALIN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4" name="TextShape 2"/>
          <p:cNvSpPr txBox="1"/>
          <p:nvPr/>
        </p:nvSpPr>
        <p:spPr>
          <a:xfrm>
            <a:off x="482400" y="2058480"/>
            <a:ext cx="8338680" cy="353520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Vintertrening på Avancia, Ski Storsenter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1 styrkeøkt og 2 spinning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Utetrening etter påsken 2017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Tirsdag: Teknisk- og rulletrening. (2 timer)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Torsdag: Lagtempo / Bakkedrag / Treningsritt. (2 timer)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Søndag: Langtur i rolig tempo (3-4 timer) mars/april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I mai/juni vil laget på T-O kjøre eget opplegg på søndager: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Søndag: Langtur i rittfart med sekk og rulle (5-6 timer) 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802548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TRENINGSOPPLEGG FOR FOLLO ADRENALIN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Målsetningen er at alle skal være med fra første dag.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Treningene vil starte i et moderat tempo med fokus på teknikk og samkjøring. 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Farten vil øke etter hvert slik at en ikke kan regne med å holde følge dersom en ikke er med fra starten av.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Gruppen vil ha det samme treningsinnhold og tider som ekspressen, men tilpasset gruppens nivå. 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853663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MÅLGRUPPE FOR FOLLO ADRENALIN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8" name="TextShape 2"/>
          <p:cNvSpPr txBox="1"/>
          <p:nvPr/>
        </p:nvSpPr>
        <p:spPr>
          <a:xfrm>
            <a:off x="528480" y="1600200"/>
            <a:ext cx="8157960" cy="43632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FOLLO Adrenalin er et tilbud til både kvinner og menn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som er interessert i å trene hardt, men ikke har anledning til å legge ned så mye tid som det kreves for å være en del av Follo Ekspress.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som gjerne kjører ritt og som vil kjøre for at hele laget skal få best mulig tid.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Gruppen vil ha en sosial profil med stopp for kaffe og boller når vi er på langtur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9" name="Plassholder for innhold 3"/>
          <p:cNvPicPr/>
          <p:nvPr/>
        </p:nvPicPr>
        <p:blipFill>
          <a:blip r:embed="rId2"/>
          <a:stretch>
            <a:fillRect/>
          </a:stretch>
        </p:blipFill>
        <p:spPr>
          <a:xfrm>
            <a:off x="214200" y="5029200"/>
            <a:ext cx="2620440" cy="18050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87737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OPPKJØRINGSRITT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1" name="TextShape 2"/>
          <p:cNvSpPr txBox="1"/>
          <p:nvPr/>
        </p:nvSpPr>
        <p:spPr>
          <a:xfrm>
            <a:off x="642240" y="1928880"/>
            <a:ext cx="7770240" cy="315900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Lagstart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Enebakk Rundt (84 km): 1. mai 			Tid: 2:15	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Randsfjorden Rundt (152 km): 27. mai		Tid: 3:59 (T-O)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Mjøsa Rundt(215 km): 4. juni 			Tid: 5:59 (T-O)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Tyrifjorden Rundt (145 km): 5. juni 			Tid: 4:05 (L-O)	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	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Andre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aktuelle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ritt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Oslo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Klassikerne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Nordmarka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Rundt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Øyeren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Rundt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99974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Hovedmål i 2017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3" name="TextShape 2"/>
          <p:cNvSpPr txBox="1"/>
          <p:nvPr/>
        </p:nvSpPr>
        <p:spPr>
          <a:xfrm>
            <a:off x="457200" y="1600200"/>
            <a:ext cx="8686800" cy="452556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Dobbelen</a:t>
            </a:r>
            <a:r>
              <a:rPr kumimoji="0" lang="nb-NO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på DSSP med lag fra både Trondheim og Lillehammer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		Et lag på Trondheim – Oslo 540 km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		Et lag på Lillehammer – Oslo 191 km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4" name="CustomShape 3"/>
          <p:cNvSpPr/>
          <p:nvPr/>
        </p:nvSpPr>
        <p:spPr>
          <a:xfrm>
            <a:off x="1076744" y="4241859"/>
            <a:ext cx="665280" cy="60912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 w="9360">
            <a:solidFill>
              <a:srgbClr val="4A7EBB"/>
            </a:solidFill>
            <a:round/>
          </a:ln>
        </p:spPr>
      </p:sp>
      <p:sp>
        <p:nvSpPr>
          <p:cNvPr id="115" name="CustomShape 4"/>
          <p:cNvSpPr/>
          <p:nvPr/>
        </p:nvSpPr>
        <p:spPr>
          <a:xfrm>
            <a:off x="1076744" y="2967078"/>
            <a:ext cx="665280" cy="60912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 w="9360">
            <a:solidFill>
              <a:srgbClr val="4A7EBB"/>
            </a:solidFill>
            <a:round/>
          </a:ln>
        </p:spPr>
      </p:sp>
    </p:spTree>
    <p:extLst>
      <p:ext uri="{BB962C8B-B14F-4D97-AF65-F5344CB8AC3E}">
        <p14:creationId xmlns:p14="http://schemas.microsoft.com/office/powerpoint/2010/main" val="16632712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Trondheim – Oslo 2017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17" name="Plassholder for innhold 3"/>
          <p:cNvPicPr/>
          <p:nvPr/>
        </p:nvPicPr>
        <p:blipFill>
          <a:blip r:embed="rId2"/>
          <a:stretch>
            <a:fillRect/>
          </a:stretch>
        </p:blipFill>
        <p:spPr>
          <a:xfrm>
            <a:off x="1737360" y="1645920"/>
            <a:ext cx="5115960" cy="3429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56181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TO2017</a:t>
            </a:r>
            <a:r>
              <a:rPr kumimoji="0" lang="nb-NO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
</a:t>
            </a: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- Om opplegget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Hovedmål Trondheim – Oslo på under 16 timer (væravhengig)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Håper å samle over 25 ryttere som trener og stiller på startstreken sammen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Opplegg uten for mye forpliktelser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Ønsker å trene og kjøre ritt sammen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Felles treninger på tirsdager og torsdager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Langtur på søndager (trening på lagkjøring med rulle og sekk)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Fellestreninger starter etter påske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259619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329040" y="333720"/>
            <a:ext cx="8266320" cy="1186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TO2017</a:t>
            </a: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
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- </a:t>
            </a: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Tidsplan 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for </a:t>
            </a: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gjennomføring Trondheim – Oslo på 15:59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23" name="Bild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23080" y="1651320"/>
            <a:ext cx="3732120" cy="5087880"/>
          </a:xfrm>
          <a:prstGeom prst="rect">
            <a:avLst/>
          </a:prstGeom>
          <a:ln>
            <a:noFill/>
          </a:ln>
        </p:spPr>
      </p:pic>
      <p:sp>
        <p:nvSpPr>
          <p:cNvPr id="124" name="CustomShape 2"/>
          <p:cNvSpPr/>
          <p:nvPr/>
        </p:nvSpPr>
        <p:spPr>
          <a:xfrm>
            <a:off x="5077080" y="2129040"/>
            <a:ext cx="3561840" cy="2284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Dette er å anse som foreløpig tidsplan, må justeres etter vær og føre.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For å kunne gjennomføre dette prosjektet trenger laget ressurspersoner i laget og støtteapparatet.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459000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TO2017
</a:t>
            </a: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- Kart Trondheim – Oslo 540km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26" name="Bilde 3"/>
          <p:cNvPicPr/>
          <p:nvPr/>
        </p:nvPicPr>
        <p:blipFill>
          <a:blip r:embed="rId2"/>
          <a:stretch>
            <a:fillRect/>
          </a:stretch>
        </p:blipFill>
        <p:spPr>
          <a:xfrm>
            <a:off x="803880" y="1974240"/>
            <a:ext cx="5079600" cy="38095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25612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266040" y="297360"/>
            <a:ext cx="6161760" cy="882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TO2017
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- </a:t>
            </a: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Støtteapparat og ressurspersoner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586800" y="2019960"/>
            <a:ext cx="7917120" cy="4753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Kapteiner: 			2 stk (velges ut i fra form i juni)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Sekkekapteiner: 	2 stk (velges ut i fra form i juni)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Organisering og transport av matkasser og flasker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tarSymbol"/>
              <a:buChar char="-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Kassebil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tarSymbol"/>
              <a:buChar char="-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2 personer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Organisering av transport og overnatting/økonomi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tarSymbol"/>
              <a:buChar char="-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Bestille hotell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tarSymbol"/>
              <a:buChar char="-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Bestille/organisere transport til Trondheim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tarSymbol"/>
              <a:buChar char="-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+++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098960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Vintertrening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2000" b="1" dirty="0"/>
              <a:t>Innhold</a:t>
            </a:r>
          </a:p>
          <a:p>
            <a:endParaRPr lang="nb-NO" sz="1800" b="1" dirty="0"/>
          </a:p>
          <a:p>
            <a:endParaRPr lang="nb-NO" sz="1800" b="1" dirty="0"/>
          </a:p>
          <a:p>
            <a:endParaRPr lang="nb-NO" sz="1800" b="1" dirty="0"/>
          </a:p>
          <a:p>
            <a:endParaRPr lang="nb-NO" sz="1800" b="1" dirty="0"/>
          </a:p>
          <a:p>
            <a:endParaRPr lang="nb-NO" sz="1800" b="1" dirty="0"/>
          </a:p>
          <a:p>
            <a:r>
              <a:rPr lang="nb-NO" sz="2000" b="1" dirty="0"/>
              <a:t>Hvor:</a:t>
            </a:r>
            <a:r>
              <a:rPr lang="nb-NO" sz="1800" b="1" dirty="0"/>
              <a:t> </a:t>
            </a:r>
            <a:r>
              <a:rPr lang="nb-NO" sz="1800" dirty="0" err="1"/>
              <a:t>Avancia</a:t>
            </a:r>
            <a:r>
              <a:rPr lang="nb-NO" sz="1800" dirty="0"/>
              <a:t> Sport Center Ski Storsenter</a:t>
            </a:r>
          </a:p>
          <a:p>
            <a:r>
              <a:rPr lang="nb-NO" sz="2000" b="1" dirty="0"/>
              <a:t>Påmelding til vintertreningen</a:t>
            </a:r>
            <a:br>
              <a:rPr lang="nb-NO" sz="1800" dirty="0"/>
            </a:br>
            <a:r>
              <a:rPr lang="nb-NO" sz="1800" dirty="0"/>
              <a:t>Påmelding til vintertreningen skjer ved å registrere seg på linken under:</a:t>
            </a:r>
            <a:br>
              <a:rPr lang="nb-NO" sz="1800" dirty="0"/>
            </a:br>
            <a:r>
              <a:rPr lang="nb-NO" sz="1800" dirty="0">
                <a:hlinkClick r:id="rId2"/>
              </a:rPr>
              <a:t>Påmelding</a:t>
            </a:r>
            <a:br>
              <a:rPr lang="nb-NO" sz="1800" dirty="0"/>
            </a:br>
            <a:r>
              <a:rPr lang="nb-NO" sz="1800" dirty="0"/>
              <a:t>Påmelding er gyldig når 950,- er innbetalt til konto 1503.40.00228</a:t>
            </a:r>
          </a:p>
          <a:p>
            <a:r>
              <a:rPr lang="nb-NO" sz="1800" dirty="0"/>
              <a:t>Påmelding til økter er tilgjengelig via klubbens kalender</a:t>
            </a:r>
          </a:p>
          <a:p>
            <a:r>
              <a:rPr lang="nb-NO" sz="1800" dirty="0"/>
              <a:t>Mer info på follosk.no</a:t>
            </a:r>
          </a:p>
          <a:p>
            <a:r>
              <a:rPr lang="nb-NO" sz="1800" dirty="0"/>
              <a:t>Tilbud på medlemskap (349,- per </a:t>
            </a:r>
            <a:r>
              <a:rPr lang="nb-NO" sz="1800" dirty="0" err="1"/>
              <a:t>mnd</a:t>
            </a:r>
            <a:r>
              <a:rPr lang="nb-NO" sz="1800" dirty="0"/>
              <a:t>)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/>
          </p:nvPr>
        </p:nvGraphicFramePr>
        <p:xfrm>
          <a:off x="825614" y="1943871"/>
          <a:ext cx="7594846" cy="1509563"/>
        </p:xfrm>
        <a:graphic>
          <a:graphicData uri="http://schemas.openxmlformats.org/drawingml/2006/table">
            <a:tbl>
              <a:tblPr/>
              <a:tblGrid>
                <a:gridCol w="843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9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9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47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45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42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518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0098"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b="1" dirty="0">
                          <a:effectLst/>
                        </a:rPr>
                        <a:t>Dag</a:t>
                      </a:r>
                      <a:endParaRPr lang="nb-NO" sz="1500" dirty="0">
                        <a:effectLst/>
                      </a:endParaRP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b="1" dirty="0">
                          <a:effectLst/>
                        </a:rPr>
                        <a:t>Hva</a:t>
                      </a:r>
                      <a:endParaRPr lang="nb-NO" sz="1500" dirty="0">
                        <a:effectLst/>
                      </a:endParaRP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b="1" dirty="0">
                          <a:effectLst/>
                        </a:rPr>
                        <a:t>Start</a:t>
                      </a:r>
                      <a:endParaRPr lang="nb-NO" sz="1500" dirty="0">
                        <a:effectLst/>
                      </a:endParaRP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b="1" dirty="0">
                          <a:effectLst/>
                        </a:rPr>
                        <a:t>Slutt</a:t>
                      </a:r>
                      <a:endParaRPr lang="nb-NO" sz="1500" dirty="0">
                        <a:effectLst/>
                      </a:endParaRP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b="1" dirty="0">
                          <a:effectLst/>
                        </a:rPr>
                        <a:t>Varighet</a:t>
                      </a:r>
                      <a:endParaRPr lang="nb-NO" sz="1500" dirty="0">
                        <a:effectLst/>
                      </a:endParaRP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b="1" dirty="0">
                          <a:effectLst/>
                        </a:rPr>
                        <a:t>Kapasitet</a:t>
                      </a:r>
                      <a:endParaRPr lang="nb-NO" sz="1500" dirty="0">
                        <a:effectLst/>
                      </a:endParaRP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b="1" dirty="0">
                          <a:effectLst/>
                        </a:rPr>
                        <a:t>Ansvarlig</a:t>
                      </a:r>
                      <a:endParaRPr lang="nb-NO" sz="1500" dirty="0">
                        <a:effectLst/>
                      </a:endParaRP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353"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Mandag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Styrke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20:15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21:15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60 min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30 pers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 err="1">
                          <a:effectLst/>
                        </a:rPr>
                        <a:t>Avancia</a:t>
                      </a:r>
                      <a:r>
                        <a:rPr lang="nb-NO" sz="1500" dirty="0">
                          <a:effectLst/>
                        </a:rPr>
                        <a:t> instruktør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250"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Onsdag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Sykkel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19:15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20:30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75 min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29 pers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Tommy/Karin/Jonas/Jørgen/Jan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862"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Søndag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Sykkel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14:30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16:30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120 min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29 pers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500" dirty="0">
                          <a:effectLst/>
                        </a:rPr>
                        <a:t>Tommy/Karin/Jonas/Jørgen/Jan</a:t>
                      </a:r>
                    </a:p>
                  </a:txBody>
                  <a:tcPr marL="74196" marR="74196" marT="37098" marB="37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02517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Lillehammer – Oslo 2017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28" name="Plassholder for innhold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62000" y="1909080"/>
            <a:ext cx="2887200" cy="3849840"/>
          </a:xfrm>
          <a:prstGeom prst="rect">
            <a:avLst/>
          </a:prstGeom>
          <a:ln>
            <a:noFill/>
          </a:ln>
        </p:spPr>
      </p:pic>
      <p:pic>
        <p:nvPicPr>
          <p:cNvPr id="129" name="Bild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007600" y="1909080"/>
            <a:ext cx="2590560" cy="38498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56232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LO2017</a:t>
            </a:r>
            <a:r>
              <a:rPr kumimoji="0" lang="nb-NO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
</a:t>
            </a: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- Om opplegget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Hovedmål Lillehammer – Oslo 17.juni på under 5 timer (4:55)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Håper å samle over 25 ryttere som trener og stiller på startstreken sammen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Opplegg uten for mye forpliktelser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Ønsker å trene og kjøre ritt sammen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Felles treninger på tirsdager og torsdager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Langtur på søndager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Fellestreninger starter etter påske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56587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Bilde 131"/>
          <p:cNvPicPr/>
          <p:nvPr/>
        </p:nvPicPr>
        <p:blipFill>
          <a:blip r:embed="rId2"/>
          <a:stretch>
            <a:fillRect/>
          </a:stretch>
        </p:blipFill>
        <p:spPr>
          <a:xfrm rot="2400">
            <a:off x="5761440" y="1576440"/>
            <a:ext cx="3304080" cy="2445840"/>
          </a:xfrm>
          <a:prstGeom prst="rect">
            <a:avLst/>
          </a:prstGeom>
          <a:ln>
            <a:noFill/>
          </a:ln>
        </p:spPr>
      </p:pic>
      <p:pic>
        <p:nvPicPr>
          <p:cNvPr id="133" name="Bilde 132"/>
          <p:cNvPicPr/>
          <p:nvPr/>
        </p:nvPicPr>
        <p:blipFill>
          <a:blip r:embed="rId3"/>
          <a:stretch>
            <a:fillRect/>
          </a:stretch>
        </p:blipFill>
        <p:spPr>
          <a:xfrm>
            <a:off x="182880" y="133920"/>
            <a:ext cx="3962160" cy="1329120"/>
          </a:xfrm>
          <a:prstGeom prst="rect">
            <a:avLst/>
          </a:prstGeom>
          <a:ln>
            <a:noFill/>
          </a:ln>
        </p:spPr>
      </p:pic>
      <p:pic>
        <p:nvPicPr>
          <p:cNvPr id="134" name="Bilde 133"/>
          <p:cNvPicPr/>
          <p:nvPr/>
        </p:nvPicPr>
        <p:blipFill>
          <a:blip r:embed="rId4"/>
          <a:stretch>
            <a:fillRect/>
          </a:stretch>
        </p:blipFill>
        <p:spPr>
          <a:xfrm>
            <a:off x="203040" y="1737360"/>
            <a:ext cx="5374800" cy="4253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0947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JOTUNHEIMEN RUNDT - </a:t>
            </a:r>
            <a:r>
              <a:rPr kumimoji="0" lang="nb-NO" sz="15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https://vimeo.com/73366911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6" name="TextShape 2"/>
          <p:cNvSpPr txBox="1"/>
          <p:nvPr/>
        </p:nvSpPr>
        <p:spPr>
          <a:xfrm>
            <a:off x="274320" y="1694880"/>
            <a:ext cx="8707680" cy="46796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Rittet</a:t>
            </a: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som pisker deltakerne opp over landets høyeste fjelloverganger og ned igjennom dype daler, og langs fjord og fjære over 430 kilometer i sommernatta.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Seks personer fra Follo SK deltok på Jotunheimen rundt i 2016.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I 2017 går rittet 7-8 juli og påmeldingen åpner normalt 1. desember.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Vi blir en fin gjeng fra Follo Adrenalin som deltar I 2017 – hvis du er interessert – meld deg på via http://jotunheimenrundt.no/ når påmeldingen åpner (blir utsolgt!!!)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Logistikk avtales når vi ser antall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031161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Noen glimt fra 2016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38" name="Plassholder for innhold 3"/>
          <p:cNvPicPr/>
          <p:nvPr/>
        </p:nvPicPr>
        <p:blipFill>
          <a:blip r:embed="rId2"/>
          <a:stretch>
            <a:fillRect/>
          </a:stretch>
        </p:blipFill>
        <p:spPr>
          <a:xfrm>
            <a:off x="5760720" y="1813680"/>
            <a:ext cx="2844360" cy="2133000"/>
          </a:xfrm>
          <a:prstGeom prst="rect">
            <a:avLst/>
          </a:prstGeom>
          <a:ln>
            <a:noFill/>
          </a:ln>
        </p:spPr>
      </p:pic>
      <p:pic>
        <p:nvPicPr>
          <p:cNvPr id="139" name="Bild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83200" y="4628880"/>
            <a:ext cx="4045680" cy="1996920"/>
          </a:xfrm>
          <a:prstGeom prst="rect">
            <a:avLst/>
          </a:prstGeom>
          <a:ln>
            <a:noFill/>
          </a:ln>
        </p:spPr>
      </p:pic>
      <p:pic>
        <p:nvPicPr>
          <p:cNvPr id="140" name="Bilde 9"/>
          <p:cNvPicPr/>
          <p:nvPr/>
        </p:nvPicPr>
        <p:blipFill>
          <a:blip r:embed="rId4"/>
          <a:stretch>
            <a:fillRect/>
          </a:stretch>
        </p:blipFill>
        <p:spPr>
          <a:xfrm>
            <a:off x="2606040" y="2731680"/>
            <a:ext cx="2976480" cy="1674000"/>
          </a:xfrm>
          <a:prstGeom prst="rect">
            <a:avLst/>
          </a:prstGeom>
          <a:ln>
            <a:noFill/>
          </a:ln>
        </p:spPr>
      </p:pic>
      <p:pic>
        <p:nvPicPr>
          <p:cNvPr id="141" name="Bilde 8"/>
          <p:cNvPicPr/>
          <p:nvPr/>
        </p:nvPicPr>
        <p:blipFill>
          <a:blip r:embed="rId5"/>
          <a:stretch>
            <a:fillRect/>
          </a:stretch>
        </p:blipFill>
        <p:spPr>
          <a:xfrm>
            <a:off x="157320" y="1813680"/>
            <a:ext cx="2448360" cy="1836000"/>
          </a:xfrm>
          <a:prstGeom prst="rect">
            <a:avLst/>
          </a:prstGeom>
          <a:ln>
            <a:noFill/>
          </a:ln>
        </p:spPr>
      </p:pic>
      <p:pic>
        <p:nvPicPr>
          <p:cNvPr id="142" name="Bild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5592960" y="3379680"/>
            <a:ext cx="3179880" cy="2384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69759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365760" y="2420640"/>
            <a:ext cx="8686800" cy="37911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OPPSUMMERING – FOLLO ADRENALIN
1. Godt treningsopplegg og gode oppkjøringsritt
2. Dobbelen på DSSP med lag fra både Trondheim og Lillehammer
3. Jotunheimen rundt (JR)</a:t>
            </a:r>
            <a:r>
              <a:rPr kumimoji="0" lang="nb-NO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
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029613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Påmelding til Follo Adrenalin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5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sng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</a:rPr>
              <a:t>https://goo.gl/forms/CSSkSFs1RZKCJHuw1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189605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48847"/>
          </a:xfrm>
        </p:spPr>
        <p:txBody>
          <a:bodyPr>
            <a:normAutofit/>
          </a:bodyPr>
          <a:lstStyle/>
          <a:p>
            <a:pPr fontAlgn="base"/>
            <a:r>
              <a:rPr lang="nb-NO" sz="2400" dirty="0"/>
              <a:t>Vintertrening </a:t>
            </a:r>
          </a:p>
          <a:p>
            <a:pPr fontAlgn="base"/>
            <a:r>
              <a:rPr lang="nb-NO" sz="2400" dirty="0"/>
              <a:t>Samarbeid i Folloregionen </a:t>
            </a:r>
          </a:p>
          <a:p>
            <a:pPr fontAlgn="base"/>
            <a:r>
              <a:rPr lang="nb-NO" sz="2400" dirty="0"/>
              <a:t>Follo SK Triatlon</a:t>
            </a:r>
          </a:p>
          <a:p>
            <a:pPr fontAlgn="base"/>
            <a:r>
              <a:rPr lang="nb-NO" sz="2400" dirty="0"/>
              <a:t>Follo </a:t>
            </a:r>
            <a:r>
              <a:rPr lang="nb-NO" sz="2400" dirty="0" err="1"/>
              <a:t>Ladies</a:t>
            </a:r>
            <a:r>
              <a:rPr lang="nb-NO" sz="2400" dirty="0"/>
              <a:t> </a:t>
            </a:r>
          </a:p>
          <a:p>
            <a:pPr fontAlgn="base"/>
            <a:r>
              <a:rPr lang="nb-NO" sz="2400" dirty="0"/>
              <a:t>Follo Fun </a:t>
            </a:r>
          </a:p>
          <a:p>
            <a:pPr fontAlgn="base"/>
            <a:r>
              <a:rPr lang="nb-NO" sz="2400" dirty="0"/>
              <a:t>Follo Adrenalin</a:t>
            </a:r>
          </a:p>
          <a:p>
            <a:pPr fontAlgn="base"/>
            <a:r>
              <a:rPr lang="nb-NO" sz="2400" dirty="0"/>
              <a:t>Follo Express </a:t>
            </a:r>
          </a:p>
        </p:txBody>
      </p:sp>
      <p:sp>
        <p:nvSpPr>
          <p:cNvPr id="4" name="Rektangel 3"/>
          <p:cNvSpPr/>
          <p:nvPr/>
        </p:nvSpPr>
        <p:spPr>
          <a:xfrm>
            <a:off x="369651" y="4295120"/>
            <a:ext cx="6906638" cy="373832"/>
          </a:xfrm>
          <a:prstGeom prst="rect">
            <a:avLst/>
          </a:prstGeom>
          <a:noFill/>
          <a:ln w="19050">
            <a:solidFill>
              <a:srgbClr val="FF66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5718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4000" dirty="0"/>
              <a:t>Målsetting for Expressen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56551" y="4438831"/>
            <a:ext cx="3102215" cy="2199443"/>
          </a:xfrm>
        </p:spPr>
        <p:txBody>
          <a:bodyPr lIns="36000" rIns="36000">
            <a:normAutofit/>
          </a:bodyPr>
          <a:lstStyle/>
          <a:p>
            <a:pPr marL="0" indent="0">
              <a:buNone/>
            </a:pPr>
            <a:r>
              <a:rPr lang="nb-NO" sz="2000" b="1" dirty="0"/>
              <a:t>Lagkonkurransene</a:t>
            </a:r>
          </a:p>
          <a:p>
            <a:r>
              <a:rPr lang="nb-NO" sz="2000" dirty="0"/>
              <a:t>Slå KSK!!</a:t>
            </a:r>
          </a:p>
          <a:p>
            <a:r>
              <a:rPr lang="nb-NO" sz="2000" dirty="0"/>
              <a:t>Bruttolag på 25</a:t>
            </a:r>
          </a:p>
          <a:p>
            <a:r>
              <a:rPr lang="nb-NO" sz="2000" dirty="0"/>
              <a:t>Topp fem i Styrkeprøven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52" y="1660551"/>
            <a:ext cx="4480831" cy="2524843"/>
          </a:xfrm>
          <a:prstGeom prst="rect">
            <a:avLst/>
          </a:prstGeom>
        </p:spPr>
      </p:pic>
      <p:sp>
        <p:nvSpPr>
          <p:cNvPr id="6" name="Plassholder for innhold 2"/>
          <p:cNvSpPr txBox="1">
            <a:spLocks/>
          </p:cNvSpPr>
          <p:nvPr/>
        </p:nvSpPr>
        <p:spPr>
          <a:xfrm>
            <a:off x="4818588" y="1690580"/>
            <a:ext cx="4325412" cy="2199443"/>
          </a:xfrm>
          <a:prstGeom prst="rect">
            <a:avLst/>
          </a:prstGeom>
        </p:spPr>
        <p:txBody>
          <a:bodyPr vert="horz" lIns="36000" tIns="45720" rIns="3600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sz="2000" b="1" dirty="0"/>
              <a:t>Fellesstart – samarbeid med Follo Elite</a:t>
            </a:r>
          </a:p>
          <a:p>
            <a:r>
              <a:rPr lang="nb-NO" sz="2000" dirty="0"/>
              <a:t>Tre fellesstarter</a:t>
            </a:r>
          </a:p>
          <a:p>
            <a:r>
              <a:rPr lang="nb-NO" sz="2000" dirty="0"/>
              <a:t>5-10 ryttere til start på ”alle” aldersgrupper</a:t>
            </a:r>
          </a:p>
          <a:p>
            <a:r>
              <a:rPr lang="nb-NO" sz="2000" dirty="0"/>
              <a:t>Markere oss i feltet ved deltagelse i brudd og aktiv kjøring</a:t>
            </a:r>
          </a:p>
          <a:p>
            <a:r>
              <a:rPr lang="nb-NO" sz="2000" dirty="0"/>
              <a:t>Ha en kaptein for rittene vi stiller i, og plan for rittet (utover å komme til mål)</a:t>
            </a:r>
          </a:p>
          <a:p>
            <a:r>
              <a:rPr lang="nb-NO" sz="2000" dirty="0"/>
              <a:t>Best av lagene i Follodistriktet</a:t>
            </a:r>
          </a:p>
          <a:p>
            <a:pPr marL="0" indent="0">
              <a:buNone/>
            </a:pPr>
            <a:endParaRPr lang="nb-NO" sz="2000" dirty="0"/>
          </a:p>
        </p:txBody>
      </p:sp>
      <p:sp>
        <p:nvSpPr>
          <p:cNvPr id="7" name="Plassholder for innhold 2"/>
          <p:cNvSpPr txBox="1">
            <a:spLocks/>
          </p:cNvSpPr>
          <p:nvPr/>
        </p:nvSpPr>
        <p:spPr>
          <a:xfrm>
            <a:off x="5250603" y="3932472"/>
            <a:ext cx="3102215" cy="2199443"/>
          </a:xfrm>
          <a:prstGeom prst="rect">
            <a:avLst/>
          </a:prstGeom>
        </p:spPr>
        <p:txBody>
          <a:bodyPr vert="horz" lIns="36000" tIns="45720" rIns="3600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sz="2000" b="1" dirty="0"/>
              <a:t>Lagtempo</a:t>
            </a:r>
          </a:p>
          <a:p>
            <a:r>
              <a:rPr lang="nb-NO" sz="2000" dirty="0"/>
              <a:t>Stille tre til fire lag i lagtempokonkurranser</a:t>
            </a:r>
          </a:p>
          <a:p>
            <a:r>
              <a:rPr lang="nb-NO" sz="2000" dirty="0"/>
              <a:t>Markere Follo som en klubb med bredde og fart</a:t>
            </a:r>
          </a:p>
        </p:txBody>
      </p:sp>
    </p:spTree>
    <p:extLst>
      <p:ext uri="{BB962C8B-B14F-4D97-AF65-F5344CB8AC3E}">
        <p14:creationId xmlns:p14="http://schemas.microsoft.com/office/powerpoint/2010/main" val="39835523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/>
              <a:t>Opplegget</a:t>
            </a:r>
            <a:endParaRPr lang="nb-NO" sz="31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50920" y="1532006"/>
            <a:ext cx="8833282" cy="39252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2400" b="1" dirty="0"/>
              <a:t>April - juni</a:t>
            </a:r>
          </a:p>
          <a:p>
            <a:r>
              <a:rPr lang="nb-NO" sz="2400" dirty="0"/>
              <a:t>En trening per uke</a:t>
            </a:r>
          </a:p>
          <a:p>
            <a:pPr lvl="1"/>
            <a:r>
              <a:rPr lang="nb-NO" sz="2000" dirty="0"/>
              <a:t>Tirsdag</a:t>
            </a:r>
          </a:p>
          <a:p>
            <a:pPr lvl="2"/>
            <a:r>
              <a:rPr lang="nb-NO" sz="1600" dirty="0"/>
              <a:t>Mindre fokus på rullekjøring i 2017 enn tidligere år</a:t>
            </a:r>
          </a:p>
          <a:p>
            <a:pPr lvl="2"/>
            <a:r>
              <a:rPr lang="nb-NO" sz="1600" dirty="0"/>
              <a:t>Delta på lokale ritt</a:t>
            </a:r>
          </a:p>
          <a:p>
            <a:pPr lvl="2"/>
            <a:r>
              <a:rPr lang="nb-NO" sz="1600" dirty="0" err="1"/>
              <a:t>Treningsritt</a:t>
            </a:r>
            <a:endParaRPr lang="nb-NO" sz="1600" dirty="0"/>
          </a:p>
          <a:p>
            <a:pPr lvl="2"/>
            <a:r>
              <a:rPr lang="nb-NO" sz="1600" dirty="0"/>
              <a:t>Spurtrunder</a:t>
            </a:r>
          </a:p>
          <a:p>
            <a:pPr lvl="2"/>
            <a:r>
              <a:rPr lang="nb-NO" sz="1600" dirty="0"/>
              <a:t>Lagtempo</a:t>
            </a:r>
            <a:endParaRPr lang="nb-NO" sz="2000" dirty="0"/>
          </a:p>
          <a:p>
            <a:r>
              <a:rPr lang="nb-NO" sz="2400" dirty="0"/>
              <a:t>Frivillig deltagelse på klubbtreninger torsdag og søndag</a:t>
            </a:r>
          </a:p>
          <a:p>
            <a:pPr lvl="1"/>
            <a:r>
              <a:rPr lang="nb-NO" sz="2000" dirty="0"/>
              <a:t>Oppfordres til langtur i helg som er 3-4 timer rolig</a:t>
            </a:r>
          </a:p>
          <a:p>
            <a:r>
              <a:rPr lang="nb-NO" sz="2400" dirty="0"/>
              <a:t>Ellers egentrening</a:t>
            </a:r>
          </a:p>
          <a:p>
            <a:endParaRPr lang="nb-NO" sz="2400" dirty="0"/>
          </a:p>
          <a:p>
            <a:endParaRPr lang="nb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9407"/>
            <a:ext cx="4289771" cy="241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43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48847"/>
          </a:xfrm>
        </p:spPr>
        <p:txBody>
          <a:bodyPr>
            <a:normAutofit/>
          </a:bodyPr>
          <a:lstStyle/>
          <a:p>
            <a:pPr fontAlgn="base"/>
            <a:r>
              <a:rPr lang="nb-NO" sz="2400" dirty="0"/>
              <a:t>Vintertrening </a:t>
            </a:r>
          </a:p>
          <a:p>
            <a:pPr fontAlgn="base"/>
            <a:r>
              <a:rPr lang="nb-NO" sz="2400" dirty="0"/>
              <a:t>Samarbeid i Folloregionen </a:t>
            </a:r>
          </a:p>
          <a:p>
            <a:pPr fontAlgn="base"/>
            <a:r>
              <a:rPr lang="nb-NO" sz="2400" dirty="0"/>
              <a:t>Follo SK Triatlon</a:t>
            </a:r>
          </a:p>
          <a:p>
            <a:pPr fontAlgn="base"/>
            <a:r>
              <a:rPr lang="nb-NO" sz="2400" dirty="0"/>
              <a:t>Follo </a:t>
            </a:r>
            <a:r>
              <a:rPr lang="nb-NO" sz="2400" dirty="0" err="1"/>
              <a:t>Ladies</a:t>
            </a:r>
            <a:r>
              <a:rPr lang="nb-NO" sz="2400" dirty="0"/>
              <a:t> </a:t>
            </a:r>
          </a:p>
          <a:p>
            <a:pPr fontAlgn="base"/>
            <a:r>
              <a:rPr lang="nb-NO" sz="2400" dirty="0"/>
              <a:t>Follo Fun </a:t>
            </a:r>
          </a:p>
          <a:p>
            <a:pPr fontAlgn="base"/>
            <a:r>
              <a:rPr lang="nb-NO" sz="2400" dirty="0"/>
              <a:t>Follo 16 </a:t>
            </a:r>
          </a:p>
          <a:p>
            <a:pPr fontAlgn="base"/>
            <a:r>
              <a:rPr lang="nb-NO" sz="2400" dirty="0"/>
              <a:t>Follo 5 </a:t>
            </a:r>
          </a:p>
          <a:p>
            <a:pPr fontAlgn="base"/>
            <a:r>
              <a:rPr lang="nb-NO" sz="2400" dirty="0"/>
              <a:t>Follo Express </a:t>
            </a:r>
          </a:p>
        </p:txBody>
      </p:sp>
      <p:sp>
        <p:nvSpPr>
          <p:cNvPr id="4" name="Rektangel 3"/>
          <p:cNvSpPr/>
          <p:nvPr/>
        </p:nvSpPr>
        <p:spPr>
          <a:xfrm>
            <a:off x="369651" y="2077200"/>
            <a:ext cx="6906638" cy="373832"/>
          </a:xfrm>
          <a:prstGeom prst="rect">
            <a:avLst/>
          </a:prstGeom>
          <a:noFill/>
          <a:ln w="19050">
            <a:solidFill>
              <a:srgbClr val="FF66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20990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Rittplan Follo Express 2017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326292"/>
              </p:ext>
            </p:extLst>
          </p:nvPr>
        </p:nvGraphicFramePr>
        <p:xfrm>
          <a:off x="220292" y="1630243"/>
          <a:ext cx="8797248" cy="38595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7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4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0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48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28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b="1" dirty="0"/>
                        <a:t>Ritt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/>
                        <a:t>Type</a:t>
                      </a:r>
                      <a:r>
                        <a:rPr lang="en-GB" sz="1800" b="1" baseline="0" dirty="0"/>
                        <a:t> </a:t>
                      </a:r>
                      <a:r>
                        <a:rPr lang="en-GB" sz="1800" b="1" baseline="0" dirty="0" err="1"/>
                        <a:t>ritt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b="1" dirty="0"/>
                        <a:t>Når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b="1" dirty="0"/>
                        <a:t>Distanse</a:t>
                      </a:r>
                      <a:endParaRPr lang="en-GB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568">
                <a:tc>
                  <a:txBody>
                    <a:bodyPr/>
                    <a:lstStyle/>
                    <a:p>
                      <a:r>
                        <a:rPr lang="nb-NO" dirty="0"/>
                        <a:t>Garder Cup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Fellesstart</a:t>
                      </a:r>
                    </a:p>
                    <a:p>
                      <a:r>
                        <a:rPr lang="nb-NO" dirty="0"/>
                        <a:t>Lagtempo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err="1"/>
                        <a:t>Ttre</a:t>
                      </a:r>
                      <a:r>
                        <a:rPr lang="nb-NO" dirty="0"/>
                        <a:t> tirsdager i april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Kort og hardt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568">
                <a:tc>
                  <a:txBody>
                    <a:bodyPr/>
                    <a:lstStyle/>
                    <a:p>
                      <a:r>
                        <a:rPr lang="nb-NO" dirty="0" err="1"/>
                        <a:t>Vårtesten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Fellesstart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Slutt april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61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869089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r>
                        <a:rPr lang="nb-NO" dirty="0"/>
                        <a:t>Enebakk Rundt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Lagkonkurranse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01.05.17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82 km</a:t>
                      </a:r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571">
                <a:tc>
                  <a:txBody>
                    <a:bodyPr/>
                    <a:lstStyle/>
                    <a:p>
                      <a:r>
                        <a:rPr lang="nb-NO" dirty="0" err="1"/>
                        <a:t>Ceresrittet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Lagtempo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Tidlig mai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148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612">
                <a:tc>
                  <a:txBody>
                    <a:bodyPr/>
                    <a:lstStyle/>
                    <a:p>
                      <a:r>
                        <a:rPr lang="nb-NO" dirty="0"/>
                        <a:t>Tyrifjorden Rundt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Lagkonkurranse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Tidlig</a:t>
                      </a:r>
                      <a:r>
                        <a:rPr lang="nb-NO" baseline="0" dirty="0"/>
                        <a:t> juni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/>
                        <a:t>150 km</a:t>
                      </a:r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613">
                <a:tc>
                  <a:txBody>
                    <a:bodyPr/>
                    <a:lstStyle/>
                    <a:p>
                      <a:r>
                        <a:rPr lang="nb-NO" dirty="0"/>
                        <a:t>Styrkeprøven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Lagkonkurranse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17.06.17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/>
                        <a:t>188 km</a:t>
                      </a:r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781">
                <a:tc>
                  <a:txBody>
                    <a:bodyPr/>
                    <a:lstStyle/>
                    <a:p>
                      <a:r>
                        <a:rPr lang="nb-NO" dirty="0" err="1"/>
                        <a:t>Øyern</a:t>
                      </a:r>
                      <a:r>
                        <a:rPr lang="nb-NO" dirty="0"/>
                        <a:t> Rundt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Fellesstart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Medio</a:t>
                      </a:r>
                      <a:r>
                        <a:rPr lang="nb-NO" baseline="0" dirty="0"/>
                        <a:t> august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124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697">
                <a:tc>
                  <a:txBody>
                    <a:bodyPr/>
                    <a:lstStyle/>
                    <a:p>
                      <a:r>
                        <a:rPr lang="nb-NO" dirty="0"/>
                        <a:t>Follorittet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Fellesstart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Sent august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101</a:t>
                      </a:r>
                      <a:r>
                        <a:rPr lang="nb-NO" baseline="0" dirty="0"/>
                        <a:t> km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3545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4000" dirty="0"/>
              <a:t>Litt om laget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29281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 sz="2400" b="1" dirty="0"/>
              <a:t>Ressurspersoner</a:t>
            </a:r>
          </a:p>
          <a:p>
            <a:r>
              <a:rPr lang="nb-NO" sz="2400" dirty="0"/>
              <a:t>Administrativt/trener: Jørgen Feldt</a:t>
            </a:r>
          </a:p>
          <a:p>
            <a:r>
              <a:rPr lang="nb-NO" sz="2400" dirty="0"/>
              <a:t>Støtteapparat: </a:t>
            </a:r>
            <a:endParaRPr lang="nb-NO" dirty="0">
              <a:solidFill>
                <a:srgbClr val="FF0000"/>
              </a:solidFill>
            </a:endParaRPr>
          </a:p>
          <a:p>
            <a:pPr lvl="1"/>
            <a:r>
              <a:rPr lang="nb-NO" sz="2000" dirty="0"/>
              <a:t>Langing - HJELP</a:t>
            </a:r>
          </a:p>
          <a:p>
            <a:pPr lvl="1"/>
            <a:r>
              <a:rPr lang="nb-NO" sz="2000" dirty="0"/>
              <a:t>Kanskje noen bilder fra treninger og ritt</a:t>
            </a:r>
          </a:p>
          <a:p>
            <a:r>
              <a:rPr lang="nb-NO" sz="2400" dirty="0"/>
              <a:t>Ressurspersoner: </a:t>
            </a:r>
          </a:p>
          <a:p>
            <a:pPr lvl="1"/>
            <a:r>
              <a:rPr lang="nb-NO" sz="2000" dirty="0"/>
              <a:t>Anders Christiansen</a:t>
            </a:r>
          </a:p>
          <a:p>
            <a:pPr lvl="1"/>
            <a:r>
              <a:rPr lang="nb-NO" sz="2000" dirty="0" err="1"/>
              <a:t>Lino</a:t>
            </a:r>
            <a:r>
              <a:rPr lang="nb-NO" sz="2000" dirty="0"/>
              <a:t> </a:t>
            </a:r>
            <a:r>
              <a:rPr lang="nb-NO" sz="2000" dirty="0" err="1"/>
              <a:t>Inversini</a:t>
            </a:r>
            <a:endParaRPr lang="nb-NO" sz="2000" dirty="0"/>
          </a:p>
          <a:p>
            <a:r>
              <a:rPr lang="nb-NO" sz="2400" dirty="0"/>
              <a:t>Vi trenger flere til å «dra» Expressen</a:t>
            </a:r>
          </a:p>
          <a:p>
            <a:pPr lvl="1"/>
            <a:r>
              <a:rPr lang="nb-NO" sz="2000" dirty="0"/>
              <a:t>Oppmøteansvarlig på søndager</a:t>
            </a:r>
          </a:p>
          <a:p>
            <a:pPr lvl="1"/>
            <a:r>
              <a:rPr lang="nb-NO" sz="2000" dirty="0"/>
              <a:t>Lagkapteiner til lagtempo (trening/konkurranse)</a:t>
            </a:r>
          </a:p>
          <a:p>
            <a:pPr lvl="1"/>
            <a:endParaRPr lang="nb-NO" sz="2000" dirty="0"/>
          </a:p>
          <a:p>
            <a:pPr lvl="1"/>
            <a:endParaRPr lang="nb-NO" sz="2000" dirty="0"/>
          </a:p>
          <a:p>
            <a:pPr marL="0" indent="0">
              <a:buNone/>
            </a:pPr>
            <a:endParaRPr lang="nb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437" y="1777516"/>
            <a:ext cx="2903371" cy="387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762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Påmelding Follo Express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Link til påmelding:</a:t>
            </a:r>
          </a:p>
          <a:p>
            <a:pPr marL="0" indent="0">
              <a:buNone/>
            </a:pPr>
            <a:r>
              <a:rPr lang="nb-NO" dirty="0">
                <a:hlinkClick r:id="rId2"/>
              </a:rPr>
              <a:t>https://goo.gl/forms/FCCHRNZ2oZbfbDT62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666938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dirty="0" err="1"/>
              <a:t>Satsningslag</a:t>
            </a:r>
            <a:r>
              <a:rPr lang="nn-NO" dirty="0"/>
              <a:t> på tvers av  klubbene i </a:t>
            </a:r>
            <a:r>
              <a:rPr lang="nn-NO" dirty="0" err="1"/>
              <a:t>Folloregionen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23" y="1572590"/>
            <a:ext cx="4660535" cy="515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629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1977"/>
            <a:ext cx="9144000" cy="5927912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2509737" y="282107"/>
            <a:ext cx="3626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/>
              <a:t>Takk for oppmøte!</a:t>
            </a:r>
          </a:p>
        </p:txBody>
      </p:sp>
    </p:spTree>
    <p:extLst>
      <p:ext uri="{BB962C8B-B14F-4D97-AF65-F5344CB8AC3E}">
        <p14:creationId xmlns:p14="http://schemas.microsoft.com/office/powerpoint/2010/main" val="1940198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385482" y="261442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Hvem samarbeider Follo sykkelklubb med?</a:t>
            </a:r>
          </a:p>
        </p:txBody>
      </p:sp>
    </p:spTree>
    <p:extLst>
      <p:ext uri="{BB962C8B-B14F-4D97-AF65-F5344CB8AC3E}">
        <p14:creationId xmlns:p14="http://schemas.microsoft.com/office/powerpoint/2010/main" val="3572476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Styrkeprøven AS</a:t>
            </a:r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573932" y="1417638"/>
            <a:ext cx="8364070" cy="55434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Follo sykkelklubb er en av ni eiere i Styrkeprøven AS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Eierne er:</a:t>
            </a:r>
          </a:p>
          <a:p>
            <a:pPr marL="174625" lvl="1" indent="-133350" defTabSz="914400">
              <a:buFont typeface="Arial" panose="020B0604020202020204" pitchFamily="34" charset="0"/>
              <a:buChar char="•"/>
            </a:pPr>
            <a:r>
              <a:rPr lang="nb-NO" sz="2000" kern="0" dirty="0">
                <a:solidFill>
                  <a:sysClr val="windowText" lastClr="000000"/>
                </a:solidFill>
              </a:rPr>
              <a:t>BOC</a:t>
            </a:r>
          </a:p>
          <a:p>
            <a:pPr marL="174625" lvl="1" indent="-133350" defTabSz="914400">
              <a:buFont typeface="Arial" panose="020B0604020202020204" pitchFamily="34" charset="0"/>
              <a:buChar char="•"/>
            </a:pPr>
            <a:r>
              <a:rPr lang="nb-NO" sz="2000" kern="0" dirty="0">
                <a:solidFill>
                  <a:sysClr val="windowText" lastClr="000000"/>
                </a:solidFill>
              </a:rPr>
              <a:t>Frøy</a:t>
            </a:r>
          </a:p>
          <a:p>
            <a:pPr marL="174625" lvl="1" indent="-133350" defTabSz="914400">
              <a:buFont typeface="Arial" panose="020B0604020202020204" pitchFamily="34" charset="0"/>
              <a:buChar char="•"/>
            </a:pPr>
            <a:r>
              <a:rPr lang="nb-NO" sz="2000" kern="0" dirty="0">
                <a:solidFill>
                  <a:sysClr val="windowText" lastClr="000000"/>
                </a:solidFill>
              </a:rPr>
              <a:t>Rye</a:t>
            </a:r>
          </a:p>
          <a:p>
            <a:pPr marL="174625" lvl="1" indent="-133350" defTabSz="914400">
              <a:buFont typeface="Arial" panose="020B0604020202020204" pitchFamily="34" charset="0"/>
              <a:buChar char="•"/>
            </a:pPr>
            <a:r>
              <a:rPr lang="nb-NO" sz="2000" kern="0" dirty="0">
                <a:solidFill>
                  <a:sysClr val="windowText" lastClr="000000"/>
                </a:solidFill>
              </a:rPr>
              <a:t>Hero</a:t>
            </a:r>
          </a:p>
          <a:p>
            <a:pPr marL="174625" lvl="1" indent="-133350" defTabSz="914400">
              <a:buFont typeface="Arial" panose="020B0604020202020204" pitchFamily="34" charset="0"/>
              <a:buChar char="•"/>
            </a:pPr>
            <a:r>
              <a:rPr lang="nb-NO" sz="2000" kern="0" dirty="0">
                <a:solidFill>
                  <a:sysClr val="windowText" lastClr="000000"/>
                </a:solidFill>
              </a:rPr>
              <a:t>Hasle/Løren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Eierskapet gir oss:</a:t>
            </a:r>
          </a:p>
          <a:p>
            <a:pPr marL="174625" marR="0" lvl="1" indent="-133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Styreplass</a:t>
            </a:r>
          </a:p>
          <a:p>
            <a:pPr marL="174625" marR="0" lvl="1" indent="-133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Mulighet for å påvirke utviklingen</a:t>
            </a:r>
          </a:p>
          <a:p>
            <a:pPr marL="174625" marR="0" lvl="1" indent="-133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Bidra som aktiv rittarrangør</a:t>
            </a:r>
          </a:p>
          <a:p>
            <a:pPr marL="174625" marR="0" lvl="1" indent="-133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Tilgang på dugnadsinntekter </a:t>
            </a:r>
            <a:b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(nøytrale servicebiler 7-10 biler hvert år)</a:t>
            </a:r>
          </a:p>
          <a:p>
            <a:pPr marL="174625" marR="0" lvl="1" indent="-133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Motivasjon for å prioritere rittet for klubbens </a:t>
            </a:r>
            <a:b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medlemmer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512" y="2263028"/>
            <a:ext cx="2104488" cy="1815913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2341753" y="2456252"/>
            <a:ext cx="347297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lvl="1" indent="-133350" defTabSz="914400">
              <a:buFont typeface="Arial" panose="020B0604020202020204" pitchFamily="34" charset="0"/>
              <a:buChar char="•"/>
            </a:pPr>
            <a:r>
              <a:rPr lang="nb-NO" sz="2000" kern="0" dirty="0">
                <a:solidFill>
                  <a:sysClr val="windowText" lastClr="000000"/>
                </a:solidFill>
              </a:rPr>
              <a:t>Asker CK</a:t>
            </a:r>
          </a:p>
          <a:p>
            <a:pPr marL="174625" lvl="1" indent="-133350" defTabSz="914400">
              <a:buFont typeface="Arial" panose="020B0604020202020204" pitchFamily="34" charset="0"/>
              <a:buChar char="•"/>
            </a:pPr>
            <a:r>
              <a:rPr lang="nb-NO" sz="2000" kern="0" dirty="0">
                <a:solidFill>
                  <a:sysClr val="windowText" lastClr="000000"/>
                </a:solidFill>
              </a:rPr>
              <a:t>Follo SK</a:t>
            </a:r>
          </a:p>
          <a:p>
            <a:pPr marL="174625" lvl="1" indent="-133350" defTabSz="914400">
              <a:buFont typeface="Arial" panose="020B0604020202020204" pitchFamily="34" charset="0"/>
              <a:buChar char="•"/>
            </a:pPr>
            <a:r>
              <a:rPr lang="nb-NO" sz="2000" kern="0" dirty="0">
                <a:solidFill>
                  <a:sysClr val="windowText" lastClr="000000"/>
                </a:solidFill>
              </a:rPr>
              <a:t>Sagene</a:t>
            </a:r>
          </a:p>
          <a:p>
            <a:pPr marL="174625" lvl="1" indent="-133350" defTabSz="914400">
              <a:buFont typeface="Arial" panose="020B0604020202020204" pitchFamily="34" charset="0"/>
              <a:buChar char="•"/>
            </a:pPr>
            <a:r>
              <a:rPr lang="nb-NO" sz="2000" kern="0" dirty="0">
                <a:solidFill>
                  <a:sysClr val="windowText" lastClr="000000"/>
                </a:solidFill>
              </a:rPr>
              <a:t>Holmenkollen CK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03004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nb-NO" dirty="0"/>
              <a:t>Oslo terrengsykkelcup(OTC)</a:t>
            </a:r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143436" y="1431084"/>
            <a:ext cx="8364070" cy="5346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Follo sykkelklubb er en av syv eiere i Oslo Terrengsykkelcup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Eierne er: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BOC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Frøy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Rye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Hasle/Løren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Asker CK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Follo SK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Eierskapet gir oss: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Styreplass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Mulighet for å påvirke utviklingen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Bidrar med å arrangere «lavterskel» terrengritt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Bidrar til å rekruttering av barn og unge til terrengsykling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Tilgang på </a:t>
            </a:r>
            <a:r>
              <a:rPr kumimoji="0" lang="nb-NO" sz="33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dugnadinntekter</a:t>
            </a: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b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(kiosksalg og overskudd avhengig av deltakere)</a:t>
            </a:r>
          </a:p>
          <a:p>
            <a:pPr marL="1028700" marR="0" lvl="1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Motivasjon for å prioritere rittet for klubbens </a:t>
            </a:r>
            <a:b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nb-NO" sz="3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medlemmer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2587157"/>
            <a:ext cx="26289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563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23688</TotalTime>
  <Words>1712</Words>
  <Application>Microsoft Office PowerPoint</Application>
  <PresentationFormat>Skjermfremvisning (4:3)</PresentationFormat>
  <Paragraphs>507</Paragraphs>
  <Slides>64</Slides>
  <Notes>9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64</vt:i4>
      </vt:variant>
    </vt:vector>
  </HeadingPairs>
  <TitlesOfParts>
    <vt:vector size="71" baseType="lpstr">
      <vt:lpstr>Arial</vt:lpstr>
      <vt:lpstr>Calibri</vt:lpstr>
      <vt:lpstr>DejaVu Sans</vt:lpstr>
      <vt:lpstr>StarSymbol</vt:lpstr>
      <vt:lpstr>Office-tema</vt:lpstr>
      <vt:lpstr>Office Theme</vt:lpstr>
      <vt:lpstr>1_Office Theme</vt:lpstr>
      <vt:lpstr>PowerPoint-presentasjon</vt:lpstr>
      <vt:lpstr>Agenda</vt:lpstr>
      <vt:lpstr>Agenda</vt:lpstr>
      <vt:lpstr>PowerPoint-presentasjon</vt:lpstr>
      <vt:lpstr>Vintertrening</vt:lpstr>
      <vt:lpstr>Agenda</vt:lpstr>
      <vt:lpstr>PowerPoint-presentasjon</vt:lpstr>
      <vt:lpstr>Styrkeprøven AS</vt:lpstr>
      <vt:lpstr>Oslo terrengsykkelcup(OTC)</vt:lpstr>
      <vt:lpstr>NCF Region øst- landeveiscup</vt:lpstr>
      <vt:lpstr>Samarbeid i Follo regionen(1)</vt:lpstr>
      <vt:lpstr>Samarbeid i Follo regionen(2) (forslag)</vt:lpstr>
      <vt:lpstr>Follo SK årsfest 19/11-16</vt:lpstr>
      <vt:lpstr>Agenda</vt:lpstr>
      <vt:lpstr>Follo SK Triatlon</vt:lpstr>
      <vt:lpstr>Follo SK Triatlon - Drakt</vt:lpstr>
      <vt:lpstr>Agenda</vt:lpstr>
      <vt:lpstr>PowerPoint-presentasjon</vt:lpstr>
      <vt:lpstr>Innhold</vt:lpstr>
      <vt:lpstr>Follo SK Ladies - Sesongen 2016</vt:lpstr>
      <vt:lpstr>Follo SK Ladies - Tilbakemeldinger</vt:lpstr>
      <vt:lpstr>Follo SK Ladies - Ladies 2017</vt:lpstr>
      <vt:lpstr>PowerPoint-presentasjon</vt:lpstr>
      <vt:lpstr>Agenda</vt:lpstr>
      <vt:lpstr>PowerPoint-presentasjon</vt:lpstr>
      <vt:lpstr>Innhold</vt:lpstr>
      <vt:lpstr>Follo Fun - Sosial Sykkelglede</vt:lpstr>
      <vt:lpstr>Follo Fun - Sosial Sykkelglede</vt:lpstr>
      <vt:lpstr>Follo Fun - Sosial Sykkelglede</vt:lpstr>
      <vt:lpstr>Follo Fun - Sosial Sykkelglede</vt:lpstr>
      <vt:lpstr>Follo Fun - Sosial Sykkelglede</vt:lpstr>
      <vt:lpstr>Follo Fun - Sosial Sykkelglede</vt:lpstr>
      <vt:lpstr>Agenda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Agenda</vt:lpstr>
      <vt:lpstr>Målsetting for Expressen</vt:lpstr>
      <vt:lpstr>Opplegget</vt:lpstr>
      <vt:lpstr>Rittplan Follo Express 2017</vt:lpstr>
      <vt:lpstr>Litt om laget</vt:lpstr>
      <vt:lpstr>Påmelding Follo Express</vt:lpstr>
      <vt:lpstr>Satsningslag på tvers av  klubbene i Folloregionen</vt:lpstr>
      <vt:lpstr>PowerPoint-presentasjon</vt:lpstr>
    </vt:vector>
  </TitlesOfParts>
  <Company>PRIVAT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Styrkeprøven 2014</dc:title>
  <dc:creator>Jørgen Feldt</dc:creator>
  <cp:lastModifiedBy>DVUUG043</cp:lastModifiedBy>
  <cp:revision>275</cp:revision>
  <dcterms:created xsi:type="dcterms:W3CDTF">2013-09-04T15:06:24Z</dcterms:created>
  <dcterms:modified xsi:type="dcterms:W3CDTF">2016-10-13T18:41:57Z</dcterms:modified>
</cp:coreProperties>
</file>