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4" r:id="rId1"/>
  </p:sldMasterIdLst>
  <p:notesMasterIdLst>
    <p:notesMasterId r:id="rId20"/>
  </p:notesMasterIdLst>
  <p:handoutMasterIdLst>
    <p:handoutMasterId r:id="rId21"/>
  </p:handoutMasterIdLst>
  <p:sldIdLst>
    <p:sldId id="331" r:id="rId2"/>
    <p:sldId id="329" r:id="rId3"/>
    <p:sldId id="347" r:id="rId4"/>
    <p:sldId id="335" r:id="rId5"/>
    <p:sldId id="361" r:id="rId6"/>
    <p:sldId id="356" r:id="rId7"/>
    <p:sldId id="346" r:id="rId8"/>
    <p:sldId id="357" r:id="rId9"/>
    <p:sldId id="358" r:id="rId10"/>
    <p:sldId id="338" r:id="rId11"/>
    <p:sldId id="344" r:id="rId12"/>
    <p:sldId id="359" r:id="rId13"/>
    <p:sldId id="360" r:id="rId14"/>
    <p:sldId id="353" r:id="rId15"/>
    <p:sldId id="345" r:id="rId16"/>
    <p:sldId id="343" r:id="rId17"/>
    <p:sldId id="354" r:id="rId18"/>
    <p:sldId id="319" r:id="rId19"/>
  </p:sldIdLst>
  <p:sldSz cx="9144000" cy="5143500" type="screen16x9"/>
  <p:notesSz cx="9906000" cy="67945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839">
          <p15:clr>
            <a:srgbClr val="A4A3A4"/>
          </p15:clr>
        </p15:guide>
        <p15:guide id="4" pos="31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ED0"/>
    <a:srgbClr val="FD930D"/>
    <a:srgbClr val="D60A7F"/>
    <a:srgbClr val="14A3D7"/>
    <a:srgbClr val="201E20"/>
    <a:srgbClr val="111011"/>
    <a:srgbClr val="000000"/>
    <a:srgbClr val="323133"/>
    <a:srgbClr val="3A3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2" autoAdjust="0"/>
    <p:restoredTop sz="83683" autoAdjust="0"/>
  </p:normalViewPr>
  <p:slideViewPr>
    <p:cSldViewPr snapToGrid="0" snapToObjects="1">
      <p:cViewPr>
        <p:scale>
          <a:sx n="90" d="100"/>
          <a:sy n="90" d="100"/>
        </p:scale>
        <p:origin x="4304" y="1432"/>
      </p:cViewPr>
      <p:guideLst>
        <p:guide orient="horz" pos="1620"/>
        <p:guide pos="2880"/>
        <p:guide orient="horz" pos="839"/>
        <p:guide pos="31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5611681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60A1C-D832-2742-A2B9-D1869144BB18}" type="datetime1">
              <a:rPr lang="nb-NO" smtClean="0"/>
              <a:t>07.09.2017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6453203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5611681" y="6453203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E1753-DFE4-C04D-BAC7-F5335BBBDC5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82794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11681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9C144-1870-F946-9F72-654AD8387F43}" type="datetime1">
              <a:rPr lang="nb-NO" smtClean="0"/>
              <a:t>07.09.2017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9588"/>
            <a:ext cx="45307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0600" y="3227388"/>
            <a:ext cx="792480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453203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11681" y="6453203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4FB3E-5C34-9B44-9755-B043F117A10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26647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nb-NO" dirty="0" smtClean="0"/>
              <a:t>Velkommen</a:t>
            </a:r>
            <a:r>
              <a:rPr lang="nb-NO" baseline="0" dirty="0" smtClean="0"/>
              <a:t> – presentasjon av deg selv</a:t>
            </a:r>
          </a:p>
          <a:p>
            <a:pPr marL="171450" indent="-171450">
              <a:buFontTx/>
              <a:buChar char="•"/>
            </a:pPr>
            <a:r>
              <a:rPr lang="nb-NO" baseline="0" dirty="0" smtClean="0"/>
              <a:t>Spørre forsamlingen hvorvidt de har sett logoen eller hørt om </a:t>
            </a:r>
            <a:r>
              <a:rPr lang="nb-NO" baseline="0" dirty="0" err="1" smtClean="0"/>
              <a:t>Eat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Move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Sleep</a:t>
            </a:r>
            <a:r>
              <a:rPr lang="nb-NO" baseline="0" dirty="0" smtClean="0"/>
              <a:t>. </a:t>
            </a:r>
          </a:p>
          <a:p>
            <a:pPr marL="171450" indent="-171450">
              <a:buFontTx/>
              <a:buChar char="•"/>
            </a:pPr>
            <a:r>
              <a:rPr lang="nb-NO" baseline="0" dirty="0" smtClean="0"/>
              <a:t>Hva legger de i ordene?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9254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dirty="0" smtClean="0"/>
              <a:t>Få</a:t>
            </a:r>
            <a:r>
              <a:rPr lang="nb-NO" baseline="0" dirty="0" smtClean="0"/>
              <a:t> frem de ulike «mulighetene».    Få i gang diskusjon om hvordan være flinkere til å komme seg til fra med egen kraft.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Fordeler: Sosialt, teambygging – og godt for kroppen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5475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* Mål:</a:t>
            </a:r>
            <a:r>
              <a:rPr lang="nb-NO" baseline="0" dirty="0" smtClean="0"/>
              <a:t> Få frem hvor viktig ALL  bevegelse er.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9939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Hvile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Restitusjon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Skadeforebygging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Når er normal leggetiden din/deres? Hverdager og fridager?</a:t>
            </a:r>
          </a:p>
          <a:p>
            <a:pPr marL="0" indent="0">
              <a:buFont typeface="Arial" charset="0"/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650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Her har vi plukket ut 5 av veldig mange råd som finnes når det kommer til</a:t>
            </a:r>
            <a:r>
              <a:rPr lang="nb-NO" baseline="0" dirty="0" smtClean="0"/>
              <a:t> bedre søvn.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5141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Søvnfokuset til Eat Move Sleep vil i år være - skjermfritt soverom.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Still spørsmål: Hvor mange har mobil/skjerm på soverommet?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Ungdom sover i snitt 1 time mindre pr natt enn for 10 år siden. Det er </a:t>
            </a:r>
            <a:r>
              <a:rPr lang="nb-NO" baseline="0" dirty="0" err="1" smtClean="0"/>
              <a:t>myyyye</a:t>
            </a:r>
            <a:r>
              <a:rPr lang="nb-NO" baseline="0" dirty="0" smtClean="0"/>
              <a:t>!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Legg tingene fra deg utenfor soverommet.</a:t>
            </a:r>
          </a:p>
          <a:p>
            <a:pPr marL="171450" indent="-171450">
              <a:buFont typeface="Arial" charset="0"/>
              <a:buChar char="•"/>
            </a:pPr>
            <a:endParaRPr lang="nb-NO" baseline="0" dirty="0" smtClean="0"/>
          </a:p>
          <a:p>
            <a:pPr marL="171450" indent="-171450">
              <a:buFont typeface="Arial" charset="0"/>
              <a:buChar char="•"/>
            </a:pPr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8163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dirty="0" smtClean="0"/>
              <a:t>Mål: Hvorfor god</a:t>
            </a:r>
            <a:r>
              <a:rPr lang="nb-NO" baseline="0" dirty="0" smtClean="0"/>
              <a:t> søvn er noe av det viktigste for oss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Spør hvor høyt de prioriterer søvn?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680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* De tre tingene vi</a:t>
            </a:r>
            <a:r>
              <a:rPr lang="nb-NO" baseline="0" dirty="0" smtClean="0"/>
              <a:t> i NFF ønsker at dere </a:t>
            </a:r>
            <a:r>
              <a:rPr lang="nb-NO" baseline="0" smtClean="0"/>
              <a:t>skal være bevisste på/huske på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5805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Få nye tips og råd på hjemmesiden og på Facebook</a:t>
            </a:r>
          </a:p>
          <a:p>
            <a:pPr marL="171450" indent="-171450">
              <a:buFont typeface="Arial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692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* Få forslag: få frem all positiv læring – sosialt, ferdighet og helse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226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* Forklare hvorfor NFF er opptatt</a:t>
            </a:r>
            <a:r>
              <a:rPr lang="nb-NO" baseline="0" dirty="0" smtClean="0"/>
              <a:t> av sitt samfunnsansvar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36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nb-NO" dirty="0" smtClean="0"/>
              <a:t>Mat</a:t>
            </a:r>
            <a:r>
              <a:rPr lang="nb-NO" baseline="0" dirty="0" smtClean="0"/>
              <a:t>, bevegelse og søvn. Alltid vært en del av fotballen – nå samlet i nytt begrep for større fokus</a:t>
            </a:r>
            <a:endParaRPr lang="nb-NO" dirty="0" smtClean="0"/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H</a:t>
            </a:r>
            <a:r>
              <a:rPr lang="nb-NO" dirty="0" smtClean="0"/>
              <a:t>ver for seg viktig – sammen avgjørende for helse,</a:t>
            </a:r>
            <a:r>
              <a:rPr lang="nb-NO" baseline="0" dirty="0" smtClean="0"/>
              <a:t> trivsel og overskudd.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Skal nå se nærmere på de tre områdene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0100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34390" lvl="1" indent="-285750">
              <a:buFont typeface="Arial" charset="0"/>
              <a:buChar char="•"/>
            </a:pPr>
            <a:r>
              <a:rPr lang="nb-NO" sz="1400" dirty="0" smtClean="0">
                <a:solidFill>
                  <a:srgbClr val="FF0000"/>
                </a:solidFill>
              </a:rPr>
              <a:t>Mål:</a:t>
            </a:r>
            <a:r>
              <a:rPr lang="nb-NO" sz="1400" baseline="0" dirty="0" smtClean="0">
                <a:solidFill>
                  <a:srgbClr val="FF0000"/>
                </a:solidFill>
              </a:rPr>
              <a:t> </a:t>
            </a:r>
            <a:r>
              <a:rPr lang="nb-NO" sz="1400" dirty="0" smtClean="0">
                <a:solidFill>
                  <a:srgbClr val="FF0000"/>
                </a:solidFill>
              </a:rPr>
              <a:t>hvor</a:t>
            </a:r>
            <a:r>
              <a:rPr lang="nb-NO" sz="1400" baseline="0" dirty="0" smtClean="0">
                <a:solidFill>
                  <a:srgbClr val="FF0000"/>
                </a:solidFill>
              </a:rPr>
              <a:t> bevisste vi er på hva spillerne faktisk får i seg gjennom dagen. </a:t>
            </a:r>
          </a:p>
          <a:p>
            <a:pPr marL="834390" lvl="1" indent="-285750">
              <a:buFont typeface="Arial" charset="0"/>
              <a:buChar char="•"/>
            </a:pPr>
            <a:r>
              <a:rPr lang="nb-NO" sz="1400" baseline="0" dirty="0" smtClean="0">
                <a:solidFill>
                  <a:srgbClr val="FF0000"/>
                </a:solidFill>
              </a:rPr>
              <a:t>Alt 1: Liten tid, stresset, fritt valg.    Alt 2: Bevisst og planlagt</a:t>
            </a:r>
          </a:p>
          <a:p>
            <a:pPr marL="834390" lvl="1" indent="-285750">
              <a:buFont typeface="Arial" charset="0"/>
              <a:buChar char="•"/>
            </a:pPr>
            <a:r>
              <a:rPr lang="nb-NO" sz="1400" baseline="0" dirty="0" smtClean="0">
                <a:solidFill>
                  <a:srgbClr val="FF0000"/>
                </a:solidFill>
              </a:rPr>
              <a:t>Diskusjon: Hvem er blidest, lærer og yter best…?</a:t>
            </a:r>
          </a:p>
          <a:p>
            <a:pPr marL="834390" lvl="1" indent="-285750">
              <a:buFont typeface="Arial" charset="0"/>
              <a:buChar char="•"/>
            </a:pPr>
            <a:r>
              <a:rPr lang="nb-NO" sz="1400" baseline="0" dirty="0" smtClean="0">
                <a:solidFill>
                  <a:srgbClr val="FF0000"/>
                </a:solidFill>
              </a:rPr>
              <a:t>Hvordan planlegge?   Snakker man om hva som bør velges?</a:t>
            </a:r>
          </a:p>
          <a:p>
            <a:pPr marL="891540" lvl="1" indent="-342900">
              <a:buAutoNum type="arabicPeriod"/>
            </a:pPr>
            <a:endParaRPr lang="nb-NO" sz="1400" dirty="0" smtClean="0"/>
          </a:p>
          <a:p>
            <a:pPr marL="89154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nb-NO" sz="1400" dirty="0" smtClean="0">
              <a:solidFill>
                <a:srgbClr val="FF0000"/>
              </a:solidFill>
            </a:endParaRPr>
          </a:p>
          <a:p>
            <a:pPr marL="891540" lvl="1" indent="-342900">
              <a:buAutoNum type="arabicPeriod"/>
            </a:pPr>
            <a:endParaRPr lang="nb-NO" sz="1400" dirty="0" smtClean="0">
              <a:solidFill>
                <a:srgbClr val="FF0000"/>
              </a:solidFill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C7C3-1874-7442-8C6A-00FC535045D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7938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Noen eksempler på bra alternativer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Hva har vår klubb av sunne alternativer i kiosk/kafe, </a:t>
            </a:r>
            <a:r>
              <a:rPr lang="nb-NO" baseline="0" dirty="0" err="1" smtClean="0"/>
              <a:t>etc</a:t>
            </a:r>
            <a:r>
              <a:rPr lang="nb-NO" baseline="0" dirty="0" smtClean="0"/>
              <a:t>?</a:t>
            </a:r>
          </a:p>
          <a:p>
            <a:pPr marL="171450" indent="-171450">
              <a:buFont typeface="Arial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692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* Få frem hvorfor et sunt og godt kosthold er viktig for oss (alle)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3383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nb-NO" baseline="0" dirty="0" smtClean="0"/>
              <a:t>Hvordan er dagen/uka deres?</a:t>
            </a:r>
          </a:p>
          <a:p>
            <a:pPr marL="0" indent="0">
              <a:buFont typeface="Arial" charset="0"/>
              <a:buNone/>
            </a:pPr>
            <a:r>
              <a:rPr lang="nb-NO" baseline="0" dirty="0" smtClean="0"/>
              <a:t>Hvor mye egen bevegelse og aktivitet har deres barn/</a:t>
            </a:r>
            <a:r>
              <a:rPr lang="nb-NO" baseline="0" dirty="0" err="1" smtClean="0"/>
              <a:t>ungdsom</a:t>
            </a:r>
            <a:r>
              <a:rPr lang="nb-NO" baseline="0" dirty="0" smtClean="0"/>
              <a:t>?</a:t>
            </a:r>
          </a:p>
          <a:p>
            <a:pPr marL="0" indent="0">
              <a:buFont typeface="Arial" charset="0"/>
              <a:buNone/>
            </a:pPr>
            <a:r>
              <a:rPr lang="nb-NO" baseline="0" dirty="0" smtClean="0"/>
              <a:t>Hva med de voksne?</a:t>
            </a:r>
          </a:p>
          <a:p>
            <a:r>
              <a:rPr lang="nb-NO" dirty="0" smtClean="0"/>
              <a:t>Mål:</a:t>
            </a:r>
            <a:r>
              <a:rPr lang="nb-NO" baseline="0" dirty="0" smtClean="0"/>
              <a:t> Bli bevisst på hvor (lite) aktiv man - voksne og barn-  er i løpet av en dag. 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15 åringer i dag er mindre fysisk aktive enn 70-åringer</a:t>
            </a:r>
          </a:p>
          <a:p>
            <a:pPr marL="0" indent="0">
              <a:buFont typeface="Arial" charset="0"/>
              <a:buNone/>
            </a:pPr>
            <a:endParaRPr lang="nb-NO" baseline="0" dirty="0" smtClean="0"/>
          </a:p>
          <a:p>
            <a:pPr marL="0" indent="0">
              <a:buFont typeface="Arial" charset="0"/>
              <a:buNone/>
            </a:pPr>
            <a:endParaRPr lang="nb-NO" baseline="0" dirty="0" smtClean="0"/>
          </a:p>
          <a:p>
            <a:pPr marL="0" indent="0">
              <a:buFont typeface="Arial" charset="0"/>
              <a:buNone/>
            </a:pPr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25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All bevegelse er viktig for oss – selv om den ikke «kan føres i treningsdagboken». </a:t>
            </a:r>
          </a:p>
          <a:p>
            <a:pPr marL="171450" indent="-171450">
              <a:buFont typeface="Arial" charset="0"/>
              <a:buChar char="•"/>
            </a:pPr>
            <a:r>
              <a:rPr lang="nb-NO" baseline="0" dirty="0" smtClean="0"/>
              <a:t>Hva er trening for dere?</a:t>
            </a:r>
          </a:p>
          <a:p>
            <a:pPr marL="0" indent="0">
              <a:buFont typeface="Arial" charset="0"/>
              <a:buNone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FB3E-5C34-9B44-9755-B043F117A109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204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11"/>
          <p:cNvSpPr>
            <a:spLocks noGrp="1"/>
          </p:cNvSpPr>
          <p:nvPr>
            <p:ph type="body" sz="quarter" idx="10" hasCustomPrompt="1"/>
          </p:nvPr>
        </p:nvSpPr>
        <p:spPr>
          <a:xfrm>
            <a:off x="448734" y="1819805"/>
            <a:ext cx="8246532" cy="63129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OVERSKRIFT</a:t>
            </a:r>
            <a:endParaRPr lang="nb-NO" dirty="0"/>
          </a:p>
        </p:txBody>
      </p:sp>
      <p:sp>
        <p:nvSpPr>
          <p:cNvPr id="13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2438934"/>
            <a:ext cx="8246533" cy="86306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err="1" smtClean="0"/>
              <a:t>Subheading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2170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e +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11"/>
          <p:cNvSpPr>
            <a:spLocks noGrp="1"/>
          </p:cNvSpPr>
          <p:nvPr>
            <p:ph type="body" sz="quarter" idx="12" hasCustomPrompt="1"/>
          </p:nvPr>
        </p:nvSpPr>
        <p:spPr>
          <a:xfrm>
            <a:off x="448733" y="448739"/>
            <a:ext cx="3456517" cy="44872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Punktliste + bilde</a:t>
            </a:r>
            <a:endParaRPr lang="nb-NO" dirty="0"/>
          </a:p>
        </p:txBody>
      </p:sp>
      <p:sp>
        <p:nvSpPr>
          <p:cNvPr id="8" name="Plassholder for innhold 4"/>
          <p:cNvSpPr>
            <a:spLocks noGrp="1"/>
          </p:cNvSpPr>
          <p:nvPr>
            <p:ph sz="quarter" idx="14" hasCustomPrompt="1"/>
          </p:nvPr>
        </p:nvSpPr>
        <p:spPr>
          <a:xfrm>
            <a:off x="449263" y="939800"/>
            <a:ext cx="3455987" cy="3332163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  <a:lvl2pPr marL="742950" indent="-28575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2pPr>
            <a:lvl3pPr marL="11430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3pPr>
            <a:lvl4pPr marL="16002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4pPr>
            <a:lvl5pPr marL="20574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Her kommer punkter</a:t>
            </a:r>
          </a:p>
        </p:txBody>
      </p:sp>
      <p:sp>
        <p:nvSpPr>
          <p:cNvPr id="9" name="Plassholder for bilde 3"/>
          <p:cNvSpPr>
            <a:spLocks noGrp="1"/>
          </p:cNvSpPr>
          <p:nvPr>
            <p:ph type="pic" sz="quarter" idx="15"/>
          </p:nvPr>
        </p:nvSpPr>
        <p:spPr>
          <a:xfrm>
            <a:off x="4044950" y="448740"/>
            <a:ext cx="4650316" cy="3545412"/>
          </a:xfrm>
          <a:prstGeom prst="rect">
            <a:avLst/>
          </a:prstGeom>
        </p:spPr>
        <p:txBody>
          <a:bodyPr vert="horz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430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48734" y="237067"/>
            <a:ext cx="8246534" cy="3695700"/>
          </a:xfrm>
          <a:prstGeom prst="rect">
            <a:avLst/>
          </a:prstGeom>
        </p:spPr>
        <p:txBody>
          <a:bodyPr vert="horz"/>
          <a:lstStyle/>
          <a:p>
            <a:endParaRPr lang="nb-NO"/>
          </a:p>
        </p:txBody>
      </p:sp>
      <p:sp>
        <p:nvSpPr>
          <p:cNvPr id="5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3970864"/>
            <a:ext cx="7831667" cy="508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Bildetekst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82557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25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75085" y="562571"/>
            <a:ext cx="8133750" cy="519373"/>
          </a:xfrm>
          <a:prstGeom prst="rect">
            <a:avLst/>
          </a:prstGeom>
        </p:spPr>
        <p:txBody>
          <a:bodyPr lIns="57150" tIns="28575" rIns="57150" bIns="28575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75085" y="1350169"/>
            <a:ext cx="8132517" cy="3217902"/>
          </a:xfrm>
          <a:prstGeom prst="rect">
            <a:avLst/>
          </a:prstGeom>
        </p:spPr>
        <p:txBody>
          <a:bodyPr lIns="57150" tIns="28575" rIns="57150" bIns="28575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865308" y="4956150"/>
            <a:ext cx="634666" cy="138499"/>
          </a:xfrm>
          <a:prstGeom prst="rect">
            <a:avLst/>
          </a:prstGeom>
        </p:spPr>
        <p:txBody>
          <a:bodyPr lIns="57150" tIns="28575" rIns="57150" bIns="28575"/>
          <a:lstStyle/>
          <a:p>
            <a:fld id="{983651F3-9B16-40C6-B209-3688FC9C95F6}" type="datetimeFigureOut">
              <a:rPr lang="nb-NO" smtClean="0"/>
              <a:t>07.09.2017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1780675" y="4956150"/>
            <a:ext cx="2684169" cy="138499"/>
          </a:xfrm>
          <a:prstGeom prst="rect">
            <a:avLst/>
          </a:prstGeom>
        </p:spPr>
        <p:txBody>
          <a:bodyPr lIns="57150" tIns="28575" rIns="57150" bIns="28575"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672325" y="4958112"/>
            <a:ext cx="231608" cy="138499"/>
          </a:xfrm>
          <a:prstGeom prst="rect">
            <a:avLst/>
          </a:prstGeom>
        </p:spPr>
        <p:txBody>
          <a:bodyPr lIns="57150" tIns="28575" rIns="57150" bIns="28575"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024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+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11"/>
          <p:cNvSpPr>
            <a:spLocks noGrp="1"/>
          </p:cNvSpPr>
          <p:nvPr>
            <p:ph type="body" sz="quarter" idx="10" hasCustomPrompt="1"/>
          </p:nvPr>
        </p:nvSpPr>
        <p:spPr>
          <a:xfrm>
            <a:off x="448734" y="347665"/>
            <a:ext cx="8246532" cy="63129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36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OVERSKRIFT</a:t>
            </a:r>
            <a:endParaRPr lang="nb-NO" dirty="0"/>
          </a:p>
        </p:txBody>
      </p:sp>
      <p:sp>
        <p:nvSpPr>
          <p:cNvPr id="13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966794"/>
            <a:ext cx="8246533" cy="582606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err="1" smtClean="0"/>
              <a:t>Subheading</a:t>
            </a:r>
            <a:endParaRPr lang="nb-NO" dirty="0"/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48733" y="1549401"/>
            <a:ext cx="8246533" cy="2444750"/>
          </a:xfrm>
          <a:prstGeom prst="rect">
            <a:avLst/>
          </a:prstGeom>
        </p:spPr>
        <p:txBody>
          <a:bodyPr vert="horz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8274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1981206"/>
            <a:ext cx="8246533" cy="76676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UNDERTITTEL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1570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T_kap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 userDrawn="1"/>
        </p:nvSpPr>
        <p:spPr>
          <a:xfrm>
            <a:off x="0" y="1187450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600" b="1" dirty="0" smtClean="0">
                <a:solidFill>
                  <a:srgbClr val="D60A7F"/>
                </a:solidFill>
                <a:latin typeface="Arial"/>
                <a:cs typeface="Arial"/>
              </a:rPr>
              <a:t>EAT</a:t>
            </a:r>
            <a:endParaRPr lang="nb-NO" sz="16600" b="1" dirty="0">
              <a:solidFill>
                <a:srgbClr val="D60A7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9973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VE_kap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 userDrawn="1"/>
        </p:nvSpPr>
        <p:spPr>
          <a:xfrm>
            <a:off x="0" y="1187450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600" b="1" dirty="0" smtClean="0">
                <a:solidFill>
                  <a:srgbClr val="FD930D"/>
                </a:solidFill>
                <a:latin typeface="Arial"/>
                <a:cs typeface="Arial"/>
              </a:rPr>
              <a:t>MOVE</a:t>
            </a:r>
            <a:endParaRPr lang="nb-NO" sz="16600" b="1" dirty="0">
              <a:solidFill>
                <a:srgbClr val="FD930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2961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EEP_kap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 userDrawn="1"/>
        </p:nvSpPr>
        <p:spPr>
          <a:xfrm>
            <a:off x="0" y="1187450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600" b="1" dirty="0" smtClean="0">
                <a:solidFill>
                  <a:srgbClr val="149ED0"/>
                </a:solidFill>
                <a:latin typeface="Arial"/>
                <a:cs typeface="Arial"/>
              </a:rPr>
              <a:t>SLEEP</a:t>
            </a:r>
            <a:endParaRPr lang="nb-NO" sz="16600" b="1" dirty="0">
              <a:solidFill>
                <a:srgbClr val="149ED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5302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939800"/>
            <a:ext cx="7501467" cy="33316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Her kommer tekst</a:t>
            </a:r>
            <a:r>
              <a:rPr lang="is-IS" dirty="0" smtClean="0"/>
              <a:t>…</a:t>
            </a:r>
            <a:endParaRPr lang="nb-NO" dirty="0"/>
          </a:p>
        </p:txBody>
      </p:sp>
      <p:sp>
        <p:nvSpPr>
          <p:cNvPr id="4" name="Plassholder for tekst 11"/>
          <p:cNvSpPr>
            <a:spLocks noGrp="1"/>
          </p:cNvSpPr>
          <p:nvPr>
            <p:ph type="body" sz="quarter" idx="12" hasCustomPrompt="1"/>
          </p:nvPr>
        </p:nvSpPr>
        <p:spPr>
          <a:xfrm>
            <a:off x="448733" y="448739"/>
            <a:ext cx="7501467" cy="44872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Tekst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019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11"/>
          <p:cNvSpPr>
            <a:spLocks noGrp="1"/>
          </p:cNvSpPr>
          <p:nvPr>
            <p:ph type="body" sz="quarter" idx="12" hasCustomPrompt="1"/>
          </p:nvPr>
        </p:nvSpPr>
        <p:spPr>
          <a:xfrm>
            <a:off x="448733" y="448739"/>
            <a:ext cx="4161367" cy="44872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Tekst + bilde</a:t>
            </a:r>
            <a:endParaRPr lang="nb-NO" dirty="0"/>
          </a:p>
        </p:txBody>
      </p:sp>
      <p:sp>
        <p:nvSpPr>
          <p:cNvPr id="6" name="Plassholder for bilde 3"/>
          <p:cNvSpPr>
            <a:spLocks noGrp="1"/>
          </p:cNvSpPr>
          <p:nvPr>
            <p:ph type="pic" sz="quarter" idx="14"/>
          </p:nvPr>
        </p:nvSpPr>
        <p:spPr>
          <a:xfrm>
            <a:off x="4705350" y="448740"/>
            <a:ext cx="3989916" cy="3545412"/>
          </a:xfrm>
          <a:prstGeom prst="rect">
            <a:avLst/>
          </a:prstGeom>
        </p:spPr>
        <p:txBody>
          <a:bodyPr vert="horz"/>
          <a:lstStyle/>
          <a:p>
            <a:endParaRPr lang="nb-NO"/>
          </a:p>
        </p:txBody>
      </p:sp>
      <p:sp>
        <p:nvSpPr>
          <p:cNvPr id="7" name="Plassholder for tekst 11"/>
          <p:cNvSpPr>
            <a:spLocks noGrp="1"/>
          </p:cNvSpPr>
          <p:nvPr>
            <p:ph type="body" sz="quarter" idx="11" hasCustomPrompt="1"/>
          </p:nvPr>
        </p:nvSpPr>
        <p:spPr>
          <a:xfrm>
            <a:off x="448733" y="939800"/>
            <a:ext cx="3996267" cy="333163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Her kommer tekst</a:t>
            </a:r>
            <a:r>
              <a:rPr lang="is-IS" dirty="0" smtClean="0"/>
              <a:t>…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6716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11"/>
          <p:cNvSpPr>
            <a:spLocks noGrp="1"/>
          </p:cNvSpPr>
          <p:nvPr>
            <p:ph type="body" sz="quarter" idx="12" hasCustomPrompt="1"/>
          </p:nvPr>
        </p:nvSpPr>
        <p:spPr>
          <a:xfrm>
            <a:off x="448733" y="448739"/>
            <a:ext cx="7501467" cy="44872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 dirty="0" smtClean="0"/>
              <a:t>Punktliste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3" hasCustomPrompt="1"/>
          </p:nvPr>
        </p:nvSpPr>
        <p:spPr>
          <a:xfrm>
            <a:off x="449263" y="939800"/>
            <a:ext cx="7500937" cy="3332163"/>
          </a:xfrm>
          <a:prstGeom prst="rect">
            <a:avLst/>
          </a:prstGeom>
        </p:spPr>
        <p:txBody>
          <a:bodyPr vert="horz" lIns="0" tIns="0" rIns="0" bIns="0"/>
          <a:lstStyle>
            <a:lvl1pPr marL="342900" indent="-3429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  <a:lvl2pPr marL="742950" indent="-28575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2pPr>
            <a:lvl3pPr marL="11430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3pPr>
            <a:lvl4pPr marL="16002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4pPr>
            <a:lvl5pPr marL="2057400" indent="-228600">
              <a:buFont typeface="Arial"/>
              <a:buChar char="•"/>
              <a:defRPr sz="14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Her kommer punkter</a:t>
            </a:r>
          </a:p>
        </p:txBody>
      </p:sp>
    </p:spTree>
    <p:extLst>
      <p:ext uri="{BB962C8B-B14F-4D97-AF65-F5344CB8AC3E}">
        <p14:creationId xmlns:p14="http://schemas.microsoft.com/office/powerpoint/2010/main" val="3480407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 descr="ems_paa_sort.png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400" y="4145878"/>
            <a:ext cx="461433" cy="7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0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05" r:id="rId2"/>
    <p:sldLayoutId id="2147483807" r:id="rId3"/>
    <p:sldLayoutId id="2147483815" r:id="rId4"/>
    <p:sldLayoutId id="2147483816" r:id="rId5"/>
    <p:sldLayoutId id="2147483817" r:id="rId6"/>
    <p:sldLayoutId id="2147483806" r:id="rId7"/>
    <p:sldLayoutId id="2147483813" r:id="rId8"/>
    <p:sldLayoutId id="2147483811" r:id="rId9"/>
    <p:sldLayoutId id="2147483812" r:id="rId10"/>
    <p:sldLayoutId id="2147483808" r:id="rId11"/>
    <p:sldLayoutId id="2147483809" r:id="rId12"/>
    <p:sldLayoutId id="2147483818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jpeg"/><Relationship Id="rId13" Type="http://schemas.openxmlformats.org/officeDocument/2006/relationships/image" Target="../media/image14.jpeg"/><Relationship Id="rId14" Type="http://schemas.openxmlformats.org/officeDocument/2006/relationships/image" Target="../media/image15.jpeg"/><Relationship Id="rId15" Type="http://schemas.openxmlformats.org/officeDocument/2006/relationships/image" Target="../media/image16.jpeg"/><Relationship Id="rId16" Type="http://schemas.openxmlformats.org/officeDocument/2006/relationships/image" Target="../media/image17.jpeg"/><Relationship Id="rId17" Type="http://schemas.openxmlformats.org/officeDocument/2006/relationships/image" Target="../media/image18.jpeg"/><Relationship Id="rId18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hyperlink" Target="http://www.google.no/url?sa=i&amp;rct=j&amp;q=&amp;esrc=s&amp;source=images&amp;cd=&amp;cad=rja&amp;uact=8&amp;ved=0ahUKEwi_44Gb7uvRAhWnd5oKHX_FBSQQjRwIBw&amp;url=http://www.sbkor.no/?m=201609&amp;bvm=bv.145822982,d.bGs&amp;psig=AFQjCNGo1uhBSpL9zq4favSlHhPalycSkA&amp;ust=1485934119743941" TargetMode="External"/><Relationship Id="rId9" Type="http://schemas.openxmlformats.org/officeDocument/2006/relationships/image" Target="../media/image10.jpeg"/><Relationship Id="rId10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jpeg"/><Relationship Id="rId8" Type="http://schemas.openxmlformats.org/officeDocument/2006/relationships/image" Target="../media/image25.jpeg"/><Relationship Id="rId9" Type="http://schemas.openxmlformats.org/officeDocument/2006/relationships/image" Target="../media/image26.jpeg"/><Relationship Id="rId10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7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Logoer\EMS\16.08.31 EMS logo hvit pn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889" y="199032"/>
            <a:ext cx="2500135" cy="424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9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4"/>
          <p:cNvSpPr txBox="1">
            <a:spLocks/>
          </p:cNvSpPr>
          <p:nvPr/>
        </p:nvSpPr>
        <p:spPr>
          <a:xfrm>
            <a:off x="0" y="21673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b-NO" sz="2400" b="1" dirty="0" smtClean="0">
                <a:solidFill>
                  <a:schemeClr val="bg1"/>
                </a:solidFill>
              </a:rPr>
              <a:t>Hvilke til-fra situasjoner har vi?</a:t>
            </a:r>
            <a:endParaRPr lang="nb-NO" sz="2592" dirty="0">
              <a:solidFill>
                <a:schemeClr val="bg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849627" y="3417299"/>
            <a:ext cx="1153259" cy="816034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Hobby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439129" y="1556503"/>
            <a:ext cx="961293" cy="679938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Skole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739440" y="2575033"/>
            <a:ext cx="1566333" cy="1012107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Butikken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3933354" y="3858840"/>
            <a:ext cx="1324516" cy="807541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Annet?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5210061" y="987582"/>
            <a:ext cx="961293" cy="679938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Kino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5913425" y="2036451"/>
            <a:ext cx="961293" cy="679938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Jobb</a:t>
            </a:r>
            <a:endParaRPr lang="nb-NO" dirty="0">
              <a:solidFill>
                <a:srgbClr val="000000"/>
              </a:solidFill>
            </a:endParaRPr>
          </a:p>
        </p:txBody>
      </p:sp>
      <p:cxnSp>
        <p:nvCxnSpPr>
          <p:cNvPr id="19" name="Rett pil 18"/>
          <p:cNvCxnSpPr/>
          <p:nvPr/>
        </p:nvCxnSpPr>
        <p:spPr>
          <a:xfrm flipV="1">
            <a:off x="4951675" y="1667520"/>
            <a:ext cx="298001" cy="48681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 20"/>
          <p:cNvCxnSpPr/>
          <p:nvPr/>
        </p:nvCxnSpPr>
        <p:spPr>
          <a:xfrm flipH="1" flipV="1">
            <a:off x="3400422" y="2121034"/>
            <a:ext cx="832338" cy="28831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21"/>
          <p:cNvCxnSpPr/>
          <p:nvPr/>
        </p:nvCxnSpPr>
        <p:spPr>
          <a:xfrm flipV="1">
            <a:off x="3400422" y="2745161"/>
            <a:ext cx="767031" cy="33106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pil 22"/>
          <p:cNvCxnSpPr/>
          <p:nvPr/>
        </p:nvCxnSpPr>
        <p:spPr>
          <a:xfrm flipV="1">
            <a:off x="4552698" y="3417299"/>
            <a:ext cx="42914" cy="37848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pil 26"/>
          <p:cNvCxnSpPr/>
          <p:nvPr/>
        </p:nvCxnSpPr>
        <p:spPr>
          <a:xfrm flipH="1" flipV="1">
            <a:off x="5202686" y="2911247"/>
            <a:ext cx="646941" cy="6760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pil 27"/>
          <p:cNvCxnSpPr/>
          <p:nvPr/>
        </p:nvCxnSpPr>
        <p:spPr>
          <a:xfrm flipH="1">
            <a:off x="5249676" y="2409351"/>
            <a:ext cx="599951" cy="26414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/>
          <p:cNvSpPr/>
          <p:nvPr/>
        </p:nvSpPr>
        <p:spPr>
          <a:xfrm>
            <a:off x="3515704" y="855882"/>
            <a:ext cx="1377495" cy="853776"/>
          </a:xfrm>
          <a:prstGeom prst="ellipse">
            <a:avLst/>
          </a:prstGeom>
          <a:solidFill>
            <a:srgbClr val="FD930D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00"/>
                </a:solidFill>
              </a:rPr>
              <a:t>Trening</a:t>
            </a:r>
            <a:endParaRPr lang="nb-NO" dirty="0">
              <a:solidFill>
                <a:srgbClr val="000000"/>
              </a:solidFill>
            </a:endParaRPr>
          </a:p>
        </p:txBody>
      </p:sp>
      <p:sp>
        <p:nvSpPr>
          <p:cNvPr id="34" name="Rektangel 33"/>
          <p:cNvSpPr/>
          <p:nvPr/>
        </p:nvSpPr>
        <p:spPr>
          <a:xfrm>
            <a:off x="0" y="4666381"/>
            <a:ext cx="9143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000" b="1" dirty="0">
                <a:solidFill>
                  <a:schemeClr val="bg1"/>
                </a:solidFill>
              </a:rPr>
              <a:t>Er det noen av situasjonene som kan «av-biles»?</a:t>
            </a:r>
          </a:p>
        </p:txBody>
      </p:sp>
      <p:cxnSp>
        <p:nvCxnSpPr>
          <p:cNvPr id="35" name="Rett pil 34"/>
          <p:cNvCxnSpPr/>
          <p:nvPr/>
        </p:nvCxnSpPr>
        <p:spPr>
          <a:xfrm flipH="1" flipV="1">
            <a:off x="4367350" y="1709658"/>
            <a:ext cx="162898" cy="4113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Bild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6766" y="2081049"/>
            <a:ext cx="941141" cy="1328224"/>
          </a:xfrm>
          <a:prstGeom prst="ellipse">
            <a:avLst/>
          </a:prstGeom>
          <a:ln w="63500" cap="rnd">
            <a:solidFill>
              <a:srgbClr val="0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9662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2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3" grpId="0" animBg="1"/>
      <p:bldP spid="15" grpId="0" animBg="1"/>
      <p:bldP spid="17" grpId="0" animBg="1"/>
      <p:bldP spid="32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29820" y="1282070"/>
            <a:ext cx="55932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</a:rPr>
              <a:t> </a:t>
            </a:r>
            <a:endParaRPr lang="nb-NO" sz="2400" dirty="0">
              <a:solidFill>
                <a:schemeClr val="bg1"/>
              </a:solidFill>
            </a:endParaRPr>
          </a:p>
          <a:p>
            <a:r>
              <a:rPr lang="nb-NO" sz="2400" b="1" dirty="0">
                <a:solidFill>
                  <a:schemeClr val="bg1"/>
                </a:solidFill>
              </a:rPr>
              <a:t>Move</a:t>
            </a:r>
            <a:r>
              <a:rPr lang="nb-NO" sz="2400" dirty="0">
                <a:solidFill>
                  <a:schemeClr val="bg1"/>
                </a:solidFill>
              </a:rPr>
              <a:t> – Kroppen er laget for bevegelse. Og jo mer vi bruker den, dess «flinkere» blir den. </a:t>
            </a:r>
            <a:r>
              <a:rPr lang="nb-NO" sz="2400" dirty="0" smtClean="0">
                <a:solidFill>
                  <a:schemeClr val="bg1"/>
                </a:solidFill>
              </a:rPr>
              <a:t>Fysisk </a:t>
            </a:r>
            <a:r>
              <a:rPr lang="nb-NO" sz="2400" dirty="0">
                <a:solidFill>
                  <a:schemeClr val="bg1"/>
                </a:solidFill>
              </a:rPr>
              <a:t>aktivitet bidrar </a:t>
            </a:r>
            <a:r>
              <a:rPr lang="nb-NO" sz="2400" dirty="0" smtClean="0">
                <a:solidFill>
                  <a:schemeClr val="bg1"/>
                </a:solidFill>
              </a:rPr>
              <a:t>til </a:t>
            </a:r>
            <a:r>
              <a:rPr lang="nb-NO" sz="2400" dirty="0">
                <a:solidFill>
                  <a:schemeClr val="bg1"/>
                </a:solidFill>
              </a:rPr>
              <a:t>bedre søvn, bedre humør, og holder kroppen frisk og rask. </a:t>
            </a:r>
          </a:p>
        </p:txBody>
      </p:sp>
      <p:pic>
        <p:nvPicPr>
          <p:cNvPr id="6" name="Bilde 5" descr="IMG_0290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23" y="1614703"/>
            <a:ext cx="2351263" cy="212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2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448733" y="1349022"/>
            <a:ext cx="7501467" cy="3331633"/>
          </a:xfrm>
        </p:spPr>
        <p:txBody>
          <a:bodyPr/>
          <a:lstStyle/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Mer energi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Bedre humør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Husker bedre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Mindre uro og stress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Styrker kroppen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Bedre reaksjonstid</a:t>
            </a:r>
            <a:endParaRPr lang="nb-NO" sz="2000" dirty="0">
              <a:solidFill>
                <a:schemeClr val="bg1"/>
              </a:solidFill>
            </a:endParaRP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Mindre risiko for skader</a:t>
            </a:r>
          </a:p>
          <a:p>
            <a:pPr marL="803700" lvl="2" indent="-342900"/>
            <a:r>
              <a:rPr lang="nb-NO" sz="2000" dirty="0" smtClean="0">
                <a:solidFill>
                  <a:schemeClr val="bg1"/>
                </a:solidFill>
              </a:rPr>
              <a:t>Bedre restitusjon etter trening og kamp</a:t>
            </a:r>
            <a:endParaRPr lang="nb-NO" sz="2000" dirty="0">
              <a:solidFill>
                <a:schemeClr val="bg1"/>
              </a:solidFill>
            </a:endParaRPr>
          </a:p>
          <a:p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889000" y="448739"/>
            <a:ext cx="8254999" cy="448728"/>
          </a:xfrm>
        </p:spPr>
        <p:txBody>
          <a:bodyPr/>
          <a:lstStyle/>
          <a:p>
            <a:r>
              <a:rPr lang="nb-NO" sz="2400" dirty="0" smtClean="0"/>
              <a:t>Hvorfor sove godt – og nok?</a:t>
            </a:r>
            <a:endParaRPr lang="nb-NO" sz="2400" dirty="0"/>
          </a:p>
          <a:p>
            <a:pPr algn="ctr"/>
            <a:endParaRPr lang="nb-NO" sz="2400" dirty="0"/>
          </a:p>
        </p:txBody>
      </p:sp>
      <p:pic>
        <p:nvPicPr>
          <p:cNvPr id="5" name="Bilde 4" descr="Energetic person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6483" y="1281198"/>
            <a:ext cx="2343717" cy="28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5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448733" y="1349022"/>
            <a:ext cx="8046156" cy="3331633"/>
          </a:xfrm>
        </p:spPr>
        <p:txBody>
          <a:bodyPr/>
          <a:lstStyle/>
          <a:p>
            <a:pPr marL="1005840" lvl="1" indent="-457200">
              <a:buFont typeface="+mj-lt"/>
              <a:buAutoNum type="arabicPeriod"/>
            </a:pPr>
            <a:r>
              <a:rPr lang="nb-NO" sz="2000" dirty="0" smtClean="0">
                <a:solidFill>
                  <a:schemeClr val="bg1"/>
                </a:solidFill>
              </a:rPr>
              <a:t>Unngå </a:t>
            </a:r>
            <a:r>
              <a:rPr lang="nb-NO" sz="2000" dirty="0">
                <a:solidFill>
                  <a:schemeClr val="bg1"/>
                </a:solidFill>
              </a:rPr>
              <a:t>å være sulten eller å innta et tungt måltid rett før </a:t>
            </a:r>
            <a:r>
              <a:rPr lang="nb-NO" sz="2000" dirty="0" smtClean="0">
                <a:solidFill>
                  <a:schemeClr val="bg1"/>
                </a:solidFill>
              </a:rPr>
              <a:t>leggetid</a:t>
            </a:r>
          </a:p>
          <a:p>
            <a:pPr marL="1005840" lvl="1" indent="-457200">
              <a:buFont typeface="+mj-lt"/>
              <a:buAutoNum type="arabicPeriod"/>
            </a:pPr>
            <a:r>
              <a:rPr lang="nb-NO" sz="2000" dirty="0">
                <a:solidFill>
                  <a:schemeClr val="bg1"/>
                </a:solidFill>
              </a:rPr>
              <a:t>Legg deg til samme tid hver kveld, og stå opp til samme tid hver </a:t>
            </a:r>
            <a:r>
              <a:rPr lang="nb-NO" sz="2000" dirty="0" smtClean="0">
                <a:solidFill>
                  <a:schemeClr val="bg1"/>
                </a:solidFill>
              </a:rPr>
              <a:t>morgen (også på fridager).   </a:t>
            </a:r>
            <a:r>
              <a:rPr lang="nb-NO" sz="2000" dirty="0">
                <a:solidFill>
                  <a:schemeClr val="bg1"/>
                </a:solidFill>
              </a:rPr>
              <a:t>Unngå å sove på </a:t>
            </a:r>
            <a:r>
              <a:rPr lang="nb-NO" sz="2000" dirty="0" smtClean="0">
                <a:solidFill>
                  <a:schemeClr val="bg1"/>
                </a:solidFill>
              </a:rPr>
              <a:t>dagtid.</a:t>
            </a:r>
          </a:p>
          <a:p>
            <a:pPr marL="1005840" lvl="1" indent="-457200">
              <a:buFont typeface="+mj-lt"/>
              <a:buAutoNum type="arabicPeriod"/>
            </a:pPr>
            <a:r>
              <a:rPr lang="nb-NO" sz="2000" dirty="0">
                <a:solidFill>
                  <a:schemeClr val="bg1"/>
                </a:solidFill>
              </a:rPr>
              <a:t>Unngå oppkvikkende mat og drikke på kvelden </a:t>
            </a:r>
            <a:r>
              <a:rPr lang="nb-NO" sz="2000" dirty="0" smtClean="0">
                <a:solidFill>
                  <a:schemeClr val="bg1"/>
                </a:solidFill>
              </a:rPr>
              <a:t>– som brus</a:t>
            </a:r>
            <a:r>
              <a:rPr lang="nb-NO" sz="2000" dirty="0">
                <a:solidFill>
                  <a:schemeClr val="bg1"/>
                </a:solidFill>
              </a:rPr>
              <a:t>, te, kaffe, </a:t>
            </a:r>
            <a:r>
              <a:rPr lang="nb-NO" sz="2000" dirty="0" smtClean="0">
                <a:solidFill>
                  <a:schemeClr val="bg1"/>
                </a:solidFill>
              </a:rPr>
              <a:t>sukkerholdig mat</a:t>
            </a:r>
          </a:p>
          <a:p>
            <a:pPr marL="1005840" lvl="1" indent="-457200">
              <a:buFont typeface="+mj-lt"/>
              <a:buAutoNum type="arabicPeriod"/>
            </a:pPr>
            <a:r>
              <a:rPr lang="nb-NO" sz="2000" dirty="0" smtClean="0">
                <a:solidFill>
                  <a:schemeClr val="bg1"/>
                </a:solidFill>
              </a:rPr>
              <a:t>Sørg for mørke, ro og moderat temperatur på soverommet</a:t>
            </a:r>
          </a:p>
          <a:p>
            <a:pPr marL="1005840" lvl="1" indent="-457200">
              <a:buFont typeface="+mj-lt"/>
              <a:buAutoNum type="arabicPeriod"/>
            </a:pPr>
            <a:endParaRPr lang="nb-NO" sz="2000" dirty="0">
              <a:solidFill>
                <a:schemeClr val="bg1"/>
              </a:solidFill>
            </a:endParaRPr>
          </a:p>
          <a:p>
            <a:pPr marL="548640" lvl="1" indent="0">
              <a:buNone/>
            </a:pPr>
            <a:endParaRPr lang="nb-NO" sz="2000" dirty="0">
              <a:solidFill>
                <a:schemeClr val="bg1"/>
              </a:solidFill>
            </a:endParaRPr>
          </a:p>
          <a:p>
            <a:pPr marL="548640" lvl="1" indent="0">
              <a:buNone/>
            </a:pPr>
            <a:r>
              <a:rPr lang="nb-NO" sz="2000" dirty="0" smtClean="0">
                <a:solidFill>
                  <a:schemeClr val="bg1"/>
                </a:solidFill>
              </a:rPr>
              <a:t>… og sist, men ikke minst…</a:t>
            </a:r>
            <a:endParaRPr lang="nb-NO" sz="2000" dirty="0">
              <a:solidFill>
                <a:schemeClr val="bg1"/>
              </a:solidFill>
            </a:endParaRPr>
          </a:p>
          <a:p>
            <a:pPr marL="548640" lvl="1" indent="0">
              <a:buNone/>
            </a:pPr>
            <a:endParaRPr lang="nb-NO" sz="2000" dirty="0" smtClean="0">
              <a:solidFill>
                <a:schemeClr val="bg1"/>
              </a:solidFill>
            </a:endParaRPr>
          </a:p>
          <a:p>
            <a:pPr marL="891540" lvl="1" indent="-342900">
              <a:buFont typeface="Arial" panose="020B0604020202020204" pitchFamily="34" charset="0"/>
              <a:buChar char="•"/>
            </a:pPr>
            <a:endParaRPr lang="nb-NO" sz="2000" dirty="0">
              <a:solidFill>
                <a:schemeClr val="bg1"/>
              </a:solidFill>
            </a:endParaRPr>
          </a:p>
          <a:p>
            <a:pPr marL="891540" lvl="1" indent="-342900">
              <a:buFont typeface="Arial" panose="020B0604020202020204" pitchFamily="34" charset="0"/>
              <a:buChar char="•"/>
            </a:pPr>
            <a:endParaRPr lang="nb-NO" sz="2000" dirty="0" smtClean="0">
              <a:solidFill>
                <a:schemeClr val="bg1"/>
              </a:solidFill>
            </a:endParaRPr>
          </a:p>
          <a:p>
            <a:pPr marL="891540" lvl="1" indent="-342900">
              <a:buFont typeface="Arial" panose="020B0604020202020204" pitchFamily="34" charset="0"/>
              <a:buChar char="•"/>
            </a:pPr>
            <a:endParaRPr lang="nb-NO" sz="2000" dirty="0" smtClean="0">
              <a:solidFill>
                <a:schemeClr val="bg1"/>
              </a:solidFill>
            </a:endParaRPr>
          </a:p>
          <a:p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889000" y="448739"/>
            <a:ext cx="8254999" cy="448728"/>
          </a:xfrm>
        </p:spPr>
        <p:txBody>
          <a:bodyPr/>
          <a:lstStyle/>
          <a:p>
            <a:r>
              <a:rPr lang="nb-NO" sz="2400" dirty="0" smtClean="0"/>
              <a:t>5 Gode råd for bedre søvn</a:t>
            </a:r>
            <a:endParaRPr lang="nb-NO" sz="2400" dirty="0"/>
          </a:p>
          <a:p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4577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40570" y="1487245"/>
            <a:ext cx="5563034" cy="2125200"/>
          </a:xfrm>
        </p:spPr>
        <p:txBody>
          <a:bodyPr/>
          <a:lstStyle/>
          <a:p>
            <a:pPr marL="1291590" lvl="2" indent="-34290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Legg fra deg mobil</a:t>
            </a:r>
            <a:r>
              <a:rPr lang="nb-NO" sz="2000" dirty="0">
                <a:solidFill>
                  <a:schemeClr val="bg1"/>
                </a:solidFill>
              </a:rPr>
              <a:t>, </a:t>
            </a:r>
            <a:r>
              <a:rPr lang="nb-NO" sz="2000" dirty="0" smtClean="0">
                <a:solidFill>
                  <a:schemeClr val="bg1"/>
                </a:solidFill>
              </a:rPr>
              <a:t>nettbrett</a:t>
            </a:r>
            <a:r>
              <a:rPr lang="nb-NO" sz="2000" dirty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og PC før du legger deg i sengen. </a:t>
            </a:r>
          </a:p>
          <a:p>
            <a:pPr marL="1291590" lvl="2" indent="-34290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Det blå lyset gjør det vanskeligere å sovne</a:t>
            </a:r>
          </a:p>
          <a:p>
            <a:pPr marL="1291590" lvl="2" indent="-34290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Meldingslyder pirrer og forstyrrer</a:t>
            </a:r>
          </a:p>
          <a:p>
            <a:pPr marL="1291590" lvl="2" indent="-34290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Stimuli </a:t>
            </a:r>
            <a:r>
              <a:rPr lang="nb-NO" sz="2000" dirty="0">
                <a:solidFill>
                  <a:schemeClr val="bg1"/>
                </a:solidFill>
              </a:rPr>
              <a:t>(TV, spill, </a:t>
            </a:r>
            <a:r>
              <a:rPr lang="nb-NO" sz="2000" dirty="0" err="1">
                <a:solidFill>
                  <a:schemeClr val="bg1"/>
                </a:solidFill>
              </a:rPr>
              <a:t>etc</a:t>
            </a:r>
            <a:r>
              <a:rPr lang="nb-NO" sz="2000" dirty="0" smtClean="0">
                <a:solidFill>
                  <a:schemeClr val="bg1"/>
                </a:solidFill>
              </a:rPr>
              <a:t>) hindrer hodet og kroppen å slappe av</a:t>
            </a:r>
            <a:endParaRPr lang="nb-NO" sz="20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>
          <a:xfrm>
            <a:off x="861273" y="448739"/>
            <a:ext cx="9143999" cy="448728"/>
          </a:xfrm>
        </p:spPr>
        <p:txBody>
          <a:bodyPr/>
          <a:lstStyle/>
          <a:p>
            <a:r>
              <a:rPr lang="nb-NO" sz="2400" dirty="0" smtClean="0"/>
              <a:t>5. Skjermfritt soverom</a:t>
            </a:r>
            <a:endParaRPr lang="nb-NO" sz="2400" dirty="0"/>
          </a:p>
        </p:txBody>
      </p:sp>
      <p:pic>
        <p:nvPicPr>
          <p:cNvPr id="4" name="Bilde 3" descr="_93A2697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199" y="1487245"/>
            <a:ext cx="1672790" cy="209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6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57903" y="121907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2000" b="1" dirty="0" smtClean="0">
                <a:solidFill>
                  <a:schemeClr val="bg1"/>
                </a:solidFill>
              </a:rPr>
              <a:t>SLEEP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– Vi er helt avhengig av søvn. </a:t>
            </a:r>
            <a:r>
              <a:rPr lang="nb-NO" sz="2000" dirty="0" smtClean="0">
                <a:solidFill>
                  <a:schemeClr val="bg1"/>
                </a:solidFill>
              </a:rPr>
              <a:t>En </a:t>
            </a:r>
            <a:r>
              <a:rPr lang="nb-NO" sz="2000" dirty="0">
                <a:solidFill>
                  <a:schemeClr val="bg1"/>
                </a:solidFill>
              </a:rPr>
              <a:t>god natt søvn bidrar til både bedre humør, konsentrasjon og overskudd, og gjør oss klare til å møte morgendagens utfordringer – enten det er på idrettsbanen, skole, jobb eller </a:t>
            </a:r>
            <a:r>
              <a:rPr lang="nb-NO" sz="2000" dirty="0" smtClean="0">
                <a:solidFill>
                  <a:schemeClr val="bg1"/>
                </a:solidFill>
              </a:rPr>
              <a:t>fritid.</a:t>
            </a:r>
            <a:endParaRPr lang="nb-NO" sz="2000" dirty="0">
              <a:solidFill>
                <a:schemeClr val="bg1"/>
              </a:solidFill>
            </a:endParaRPr>
          </a:p>
        </p:txBody>
      </p:sp>
      <p:pic>
        <p:nvPicPr>
          <p:cNvPr id="4" name="Bilde 3" descr="shutterstock_87761776.jpe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593" y="1331966"/>
            <a:ext cx="2536398" cy="24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6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>
          <a:xfrm>
            <a:off x="2903454" y="1428251"/>
            <a:ext cx="5742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8006D"/>
                </a:solidFill>
              </a:rPr>
              <a:t>MAT OG DRIKKE - FØR OG ETTER</a:t>
            </a:r>
            <a:endParaRPr lang="en-US" sz="2800" b="1" dirty="0">
              <a:solidFill>
                <a:srgbClr val="D8006D"/>
              </a:solidFill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2903454" y="2026380"/>
            <a:ext cx="4449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A400"/>
                </a:solidFill>
              </a:rPr>
              <a:t>BEVEGELSE - TIL OG FRA</a:t>
            </a:r>
            <a:endParaRPr lang="en-US" sz="2800" b="1" dirty="0">
              <a:solidFill>
                <a:srgbClr val="FFA400"/>
              </a:solidFill>
            </a:endParaRPr>
          </a:p>
        </p:txBody>
      </p:sp>
      <p:sp>
        <p:nvSpPr>
          <p:cNvPr id="5" name="TextBox 6"/>
          <p:cNvSpPr txBox="1"/>
          <p:nvPr/>
        </p:nvSpPr>
        <p:spPr>
          <a:xfrm>
            <a:off x="2903454" y="2679410"/>
            <a:ext cx="5635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93CA"/>
                </a:solidFill>
              </a:rPr>
              <a:t>SØVN - SKJERMFRITT SOVEROM </a:t>
            </a:r>
            <a:endParaRPr lang="en-US" sz="2800" b="1" dirty="0">
              <a:solidFill>
                <a:srgbClr val="0093CA"/>
              </a:solidFill>
            </a:endParaRPr>
          </a:p>
        </p:txBody>
      </p:sp>
      <p:pic>
        <p:nvPicPr>
          <p:cNvPr id="6" name="Picture 2" descr="H:\Logoer\EMS\16.08.31 EMS logo hvit pn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802" y="1313480"/>
            <a:ext cx="1436088" cy="243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77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71906" y="409875"/>
            <a:ext cx="9144000" cy="3746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400" b="1" dirty="0" smtClean="0">
                <a:solidFill>
                  <a:schemeClr val="bg1"/>
                </a:solidFill>
              </a:rPr>
              <a:t>Mer info, tips og råd?</a:t>
            </a:r>
          </a:p>
          <a:p>
            <a:pPr marL="0" indent="0" algn="ctr">
              <a:buFont typeface="Arial"/>
              <a:buNone/>
            </a:pPr>
            <a:endParaRPr lang="nb-NO" sz="2400" b="1" dirty="0" smtClean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3" name="TekstSylinder 2"/>
          <p:cNvSpPr txBox="1"/>
          <p:nvPr/>
        </p:nvSpPr>
        <p:spPr>
          <a:xfrm>
            <a:off x="961097" y="1051660"/>
            <a:ext cx="287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Les mer på </a:t>
            </a:r>
            <a:r>
              <a:rPr lang="nb-NO" dirty="0" err="1" smtClean="0">
                <a:solidFill>
                  <a:schemeClr val="bg1"/>
                </a:solidFill>
              </a:rPr>
              <a:t>eatmovesleep.no</a:t>
            </a:r>
            <a:endParaRPr lang="nb-NO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97" y="1726420"/>
            <a:ext cx="3471747" cy="171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ktangel 3"/>
          <p:cNvSpPr/>
          <p:nvPr/>
        </p:nvSpPr>
        <p:spPr>
          <a:xfrm>
            <a:off x="5051382" y="966504"/>
            <a:ext cx="2847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Følg også Eat </a:t>
            </a:r>
            <a:r>
              <a:rPr lang="nb-NO" dirty="0">
                <a:solidFill>
                  <a:schemeClr val="bg1"/>
                </a:solidFill>
              </a:rPr>
              <a:t>Move </a:t>
            </a:r>
            <a:r>
              <a:rPr lang="nb-NO" dirty="0" err="1">
                <a:solidFill>
                  <a:schemeClr val="bg1"/>
                </a:solidFill>
              </a:rPr>
              <a:t>Sleep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på</a:t>
            </a:r>
          </a:p>
          <a:p>
            <a:r>
              <a:rPr lang="nb-NO" dirty="0" err="1" smtClean="0">
                <a:solidFill>
                  <a:schemeClr val="bg1"/>
                </a:solidFill>
              </a:rPr>
              <a:t>Facebook</a:t>
            </a:r>
            <a:r>
              <a:rPr lang="nb-NO" dirty="0" smtClean="0">
                <a:solidFill>
                  <a:schemeClr val="bg1"/>
                </a:solidFill>
              </a:rPr>
              <a:t> og </a:t>
            </a:r>
            <a:r>
              <a:rPr lang="nb-NO" dirty="0" err="1" smtClean="0">
                <a:solidFill>
                  <a:schemeClr val="bg1"/>
                </a:solidFill>
              </a:rPr>
              <a:t>Instagram</a:t>
            </a:r>
            <a:endParaRPr lang="nb-NO" dirty="0">
              <a:solidFill>
                <a:schemeClr val="bg1"/>
              </a:solidFill>
            </a:endParaRPr>
          </a:p>
        </p:txBody>
      </p:sp>
      <p:grpSp>
        <p:nvGrpSpPr>
          <p:cNvPr id="7" name="Gruppe 6"/>
          <p:cNvGrpSpPr/>
          <p:nvPr/>
        </p:nvGrpSpPr>
        <p:grpSpPr>
          <a:xfrm>
            <a:off x="4989341" y="1726420"/>
            <a:ext cx="2390770" cy="1957275"/>
            <a:chOff x="-1456660" y="409876"/>
            <a:chExt cx="11104168" cy="682128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56660" y="409876"/>
              <a:ext cx="11104168" cy="6821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905" y="467469"/>
              <a:ext cx="656701" cy="317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ekstSylinder 8"/>
          <p:cNvSpPr txBox="1"/>
          <p:nvPr/>
        </p:nvSpPr>
        <p:spPr>
          <a:xfrm>
            <a:off x="3127374" y="4141057"/>
            <a:ext cx="2467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chemeClr val="bg1"/>
                </a:solidFill>
              </a:rPr>
              <a:t>#</a:t>
            </a:r>
            <a:r>
              <a:rPr lang="nb-NO" sz="2800" b="1" dirty="0" err="1" smtClean="0">
                <a:solidFill>
                  <a:schemeClr val="bg1"/>
                </a:solidFill>
              </a:rPr>
              <a:t>eatmovesleep</a:t>
            </a:r>
            <a:endParaRPr lang="nb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9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1" y="131445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7200" dirty="0" smtClean="0">
                <a:solidFill>
                  <a:srgbClr val="D60A7F"/>
                </a:solidFill>
                <a:latin typeface="Arial" pitchFamily="34" charset="0"/>
                <a:cs typeface="Arial" pitchFamily="34" charset="0"/>
              </a:rPr>
              <a:t>LYKKE</a:t>
            </a:r>
            <a:r>
              <a:rPr lang="nb-NO" sz="7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7200" dirty="0" smtClean="0">
                <a:solidFill>
                  <a:srgbClr val="FD930D"/>
                </a:solidFill>
                <a:latin typeface="Arial" pitchFamily="34" charset="0"/>
                <a:cs typeface="Arial" pitchFamily="34" charset="0"/>
              </a:rPr>
              <a:t>TIL</a:t>
            </a:r>
            <a:r>
              <a:rPr lang="nb-NO" sz="7200" dirty="0" smtClean="0">
                <a:solidFill>
                  <a:srgbClr val="149ED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nb-NO" sz="7200" dirty="0">
              <a:solidFill>
                <a:srgbClr val="149ED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93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171908" y="1334441"/>
            <a:ext cx="1042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Glede</a:t>
            </a:r>
          </a:p>
        </p:txBody>
      </p:sp>
      <p:sp>
        <p:nvSpPr>
          <p:cNvPr id="5" name="Rektangel 4"/>
          <p:cNvSpPr/>
          <p:nvPr/>
        </p:nvSpPr>
        <p:spPr>
          <a:xfrm>
            <a:off x="1604432" y="1887049"/>
            <a:ext cx="1049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S</a:t>
            </a:r>
            <a:r>
              <a:rPr lang="nb-NO" dirty="0" smtClean="0">
                <a:solidFill>
                  <a:schemeClr val="bg1"/>
                </a:solidFill>
              </a:rPr>
              <a:t>amhold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6923511" y="2517551"/>
            <a:ext cx="1561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F</a:t>
            </a:r>
            <a:r>
              <a:rPr lang="nb-NO" dirty="0" smtClean="0">
                <a:solidFill>
                  <a:schemeClr val="bg1"/>
                </a:solidFill>
              </a:rPr>
              <a:t>ysisk </a:t>
            </a:r>
            <a:r>
              <a:rPr lang="nb-NO" dirty="0">
                <a:solidFill>
                  <a:schemeClr val="bg1"/>
                </a:solidFill>
              </a:rPr>
              <a:t>aktivitet </a:t>
            </a:r>
          </a:p>
        </p:txBody>
      </p:sp>
      <p:sp>
        <p:nvSpPr>
          <p:cNvPr id="7" name="Rektangel 6"/>
          <p:cNvSpPr/>
          <p:nvPr/>
        </p:nvSpPr>
        <p:spPr>
          <a:xfrm>
            <a:off x="677334" y="2523072"/>
            <a:ext cx="17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Nye ferdigheter</a:t>
            </a:r>
          </a:p>
        </p:txBody>
      </p:sp>
      <p:sp>
        <p:nvSpPr>
          <p:cNvPr id="8" name="Rektangel 7"/>
          <p:cNvSpPr/>
          <p:nvPr/>
        </p:nvSpPr>
        <p:spPr>
          <a:xfrm>
            <a:off x="5189985" y="916927"/>
            <a:ext cx="1325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T</a:t>
            </a:r>
            <a:r>
              <a:rPr lang="nb-NO" dirty="0" smtClean="0">
                <a:solidFill>
                  <a:schemeClr val="bg1"/>
                </a:solidFill>
              </a:rPr>
              <a:t>ilhørighet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2609072" y="924806"/>
            <a:ext cx="711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Lek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4133430" y="3382434"/>
            <a:ext cx="1299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Samarbeid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6262225" y="1887049"/>
            <a:ext cx="1605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B</a:t>
            </a:r>
            <a:r>
              <a:rPr lang="nb-NO" dirty="0" smtClean="0">
                <a:solidFill>
                  <a:schemeClr val="bg1"/>
                </a:solidFill>
              </a:rPr>
              <a:t>eherskelse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6500407" y="1334441"/>
            <a:ext cx="1367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Vennskap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917222" y="3513239"/>
            <a:ext cx="1865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Oppførsel/Disiplin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3007825" y="3778297"/>
            <a:ext cx="701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Moro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3541889" y="4372283"/>
            <a:ext cx="14403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Vinne/tape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6515103" y="3513239"/>
            <a:ext cx="1353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Trygghet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4982250" y="3778297"/>
            <a:ext cx="958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Læring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1481667" y="4164827"/>
            <a:ext cx="1526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Holdninger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6125443" y="4164827"/>
            <a:ext cx="1229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Styrke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6307216" y="3019770"/>
            <a:ext cx="1283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Kondisjon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1" name="Rektangel 20"/>
          <p:cNvSpPr/>
          <p:nvPr/>
        </p:nvSpPr>
        <p:spPr>
          <a:xfrm>
            <a:off x="3749624" y="916927"/>
            <a:ext cx="14403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Ferdigheter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2" name="Rektangel 21"/>
          <p:cNvSpPr/>
          <p:nvPr/>
        </p:nvSpPr>
        <p:spPr>
          <a:xfrm>
            <a:off x="1928987" y="3029373"/>
            <a:ext cx="1251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God helse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0" y="329684"/>
            <a:ext cx="9040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>
                <a:solidFill>
                  <a:schemeClr val="bg1"/>
                </a:solidFill>
              </a:rPr>
              <a:t>Hvorfor har vi idrettsklubber?</a:t>
            </a:r>
            <a:endParaRPr lang="nb-NO" sz="2400" b="1" dirty="0">
              <a:solidFill>
                <a:schemeClr val="bg1"/>
              </a:solidFill>
            </a:endParaRPr>
          </a:p>
        </p:txBody>
      </p:sp>
      <p:pic>
        <p:nvPicPr>
          <p:cNvPr id="23" name="Bilde 22" descr="014-T1T_745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334" y="1476146"/>
            <a:ext cx="2201998" cy="18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3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" y="794373"/>
            <a:ext cx="9144000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>
                <a:solidFill>
                  <a:schemeClr val="bg1"/>
                </a:solidFill>
              </a:rPr>
              <a:t>Norges Fotballforbund er Norges største særidrettsforbund, </a:t>
            </a:r>
          </a:p>
          <a:p>
            <a:pPr algn="ctr"/>
            <a:r>
              <a:rPr lang="nb-NO" sz="2400" b="1" dirty="0" smtClean="0">
                <a:solidFill>
                  <a:schemeClr val="bg1"/>
                </a:solidFill>
              </a:rPr>
              <a:t>og  ønsker å bidra til </a:t>
            </a:r>
          </a:p>
          <a:p>
            <a:pPr algn="ctr"/>
            <a:r>
              <a:rPr lang="nb-NO" sz="2400" b="1" dirty="0" smtClean="0">
                <a:solidFill>
                  <a:schemeClr val="bg1"/>
                </a:solidFill>
              </a:rPr>
              <a:t>- et godt oppvekstmiljø, gode verdier og sunne vaner.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8726" y="2326924"/>
            <a:ext cx="1807320" cy="18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63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Logoer\EMS\16.08.31 EMS logo hvit pn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46" y="1313480"/>
            <a:ext cx="1436088" cy="243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2582335" y="1440480"/>
            <a:ext cx="5700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b-NO" sz="2400" dirty="0" smtClean="0">
                <a:solidFill>
                  <a:schemeClr val="bg1"/>
                </a:solidFill>
              </a:rPr>
              <a:t>Ønsker å inspirere og motivere til bedre valg i hverdagen</a:t>
            </a:r>
          </a:p>
          <a:p>
            <a:endParaRPr lang="nb-NO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nb-NO" sz="2400" dirty="0">
                <a:solidFill>
                  <a:schemeClr val="bg1"/>
                </a:solidFill>
              </a:rPr>
              <a:t>Fokus på helheten; </a:t>
            </a:r>
            <a:r>
              <a:rPr lang="nb-NO" sz="2400" b="1" dirty="0">
                <a:solidFill>
                  <a:schemeClr val="bg1"/>
                </a:solidFill>
              </a:rPr>
              <a:t>kosthold, fysisk aktivitet og søvn</a:t>
            </a:r>
          </a:p>
          <a:p>
            <a:pPr marL="342900" indent="-342900">
              <a:buFont typeface="Arial"/>
              <a:buChar char="•"/>
            </a:pPr>
            <a:endParaRPr lang="nb-NO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3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825" y="302884"/>
            <a:ext cx="9144000" cy="519373"/>
          </a:xfrm>
        </p:spPr>
        <p:txBody>
          <a:bodyPr>
            <a:normAutofit/>
          </a:bodyPr>
          <a:lstStyle/>
          <a:p>
            <a:r>
              <a:rPr lang="nb-NO" sz="2400" b="1" dirty="0">
                <a:solidFill>
                  <a:schemeClr val="bg1"/>
                </a:solidFill>
              </a:rPr>
              <a:t>EAT - </a:t>
            </a:r>
            <a:r>
              <a:rPr lang="nb-NO" sz="2400" b="1" dirty="0" smtClean="0">
                <a:solidFill>
                  <a:schemeClr val="bg1"/>
                </a:solidFill>
              </a:rPr>
              <a:t>Kosthold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193" y="756373"/>
            <a:ext cx="8504632" cy="79584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400" dirty="0" smtClean="0">
                <a:solidFill>
                  <a:schemeClr val="bg1"/>
                </a:solidFill>
              </a:rPr>
              <a:t>Hvordan ser din dag ut – fra morgen til kveld?</a:t>
            </a:r>
            <a:endParaRPr lang="nb-NO" sz="2400" dirty="0"/>
          </a:p>
        </p:txBody>
      </p:sp>
      <p:sp>
        <p:nvSpPr>
          <p:cNvPr id="4" name="Rektangel 3"/>
          <p:cNvSpPr/>
          <p:nvPr/>
        </p:nvSpPr>
        <p:spPr>
          <a:xfrm>
            <a:off x="0" y="1855646"/>
            <a:ext cx="623543" cy="365485"/>
          </a:xfrm>
          <a:prstGeom prst="rect">
            <a:avLst/>
          </a:prstGeom>
        </p:spPr>
        <p:txBody>
          <a:bodyPr wrap="none" lIns="57150" tIns="28575" rIns="57150" bIns="28575">
            <a:spAutoFit/>
          </a:bodyPr>
          <a:lstStyle/>
          <a:p>
            <a:r>
              <a:rPr lang="nb-NO" sz="2000" b="1" dirty="0">
                <a:solidFill>
                  <a:schemeClr val="bg1"/>
                </a:solidFill>
              </a:rPr>
              <a:t>Alt 1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22" name="Rektangel 21"/>
          <p:cNvSpPr/>
          <p:nvPr/>
        </p:nvSpPr>
        <p:spPr>
          <a:xfrm>
            <a:off x="0" y="3051169"/>
            <a:ext cx="623543" cy="365485"/>
          </a:xfrm>
          <a:prstGeom prst="rect">
            <a:avLst/>
          </a:prstGeom>
        </p:spPr>
        <p:txBody>
          <a:bodyPr wrap="none" lIns="57150" tIns="28575" rIns="57150" bIns="28575">
            <a:spAutoFit/>
          </a:bodyPr>
          <a:lstStyle/>
          <a:p>
            <a:r>
              <a:rPr lang="nb-NO" sz="2000" b="1" dirty="0">
                <a:solidFill>
                  <a:schemeClr val="bg1"/>
                </a:solidFill>
              </a:rPr>
              <a:t>Alt 2</a:t>
            </a:r>
            <a:endParaRPr lang="nb-NO" sz="2000" dirty="0">
              <a:solidFill>
                <a:schemeClr val="bg1"/>
              </a:solidFill>
            </a:endParaRPr>
          </a:p>
        </p:txBody>
      </p:sp>
      <p:pic>
        <p:nvPicPr>
          <p:cNvPr id="25" name="Bilde 24" descr="BamaFruktplakater-007375.t4fe07426.m300.tif.pv.xe2a5400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7061" y="3232408"/>
            <a:ext cx="1065083" cy="775783"/>
          </a:xfrm>
          <a:prstGeom prst="rect">
            <a:avLst/>
          </a:prstGeom>
        </p:spPr>
      </p:pic>
      <p:pic>
        <p:nvPicPr>
          <p:cNvPr id="26" name="Bilde 25" descr="EatMoveSleep__31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815" y="3232409"/>
            <a:ext cx="895877" cy="760817"/>
          </a:xfrm>
          <a:prstGeom prst="rect">
            <a:avLst/>
          </a:prstGeom>
        </p:spPr>
      </p:pic>
      <p:pic>
        <p:nvPicPr>
          <p:cNvPr id="29" name="Bilde 28" descr="IMG_1493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0818" y="3231481"/>
            <a:ext cx="1040289" cy="761745"/>
          </a:xfrm>
          <a:prstGeom prst="rect">
            <a:avLst/>
          </a:prstGeom>
        </p:spPr>
      </p:pic>
      <p:pic>
        <p:nvPicPr>
          <p:cNvPr id="2063" name="Bilde 2062" descr="015-T1T_7375.jp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595" y="2060010"/>
            <a:ext cx="715352" cy="788330"/>
          </a:xfrm>
          <a:prstGeom prst="rect">
            <a:avLst/>
          </a:prstGeom>
        </p:spPr>
      </p:pic>
      <p:pic>
        <p:nvPicPr>
          <p:cNvPr id="51" name="Bilde 50" descr="015-T1T_7375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1463" y="3232409"/>
            <a:ext cx="755368" cy="765414"/>
          </a:xfrm>
          <a:prstGeom prst="rect">
            <a:avLst/>
          </a:prstGeom>
        </p:spPr>
      </p:pic>
      <p:pic>
        <p:nvPicPr>
          <p:cNvPr id="20" name="Picture 12" descr="Bilderesultat for barn aftensmat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4103" y="3232407"/>
            <a:ext cx="765415" cy="76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 descr="Wienerbrød.jpeg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9898" y="2046626"/>
            <a:ext cx="937164" cy="801714"/>
          </a:xfrm>
          <a:prstGeom prst="rect">
            <a:avLst/>
          </a:prstGeom>
        </p:spPr>
      </p:pic>
      <p:pic>
        <p:nvPicPr>
          <p:cNvPr id="6" name="Bilde 5" descr="Sjokolade.jpeg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2846" y="2060010"/>
            <a:ext cx="1010316" cy="793592"/>
          </a:xfrm>
          <a:prstGeom prst="rect">
            <a:avLst/>
          </a:prstGeom>
        </p:spPr>
      </p:pic>
      <p:pic>
        <p:nvPicPr>
          <p:cNvPr id="7" name="Bilde 6" descr="Kjeks.jpeg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0445" y="2046626"/>
            <a:ext cx="994854" cy="806976"/>
          </a:xfrm>
          <a:prstGeom prst="rect">
            <a:avLst/>
          </a:prstGeom>
        </p:spPr>
      </p:pic>
      <p:pic>
        <p:nvPicPr>
          <p:cNvPr id="8" name="Bilde 7" descr="Pizza.jpeg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727" y="2060010"/>
            <a:ext cx="1249727" cy="788330"/>
          </a:xfrm>
          <a:prstGeom prst="rect">
            <a:avLst/>
          </a:prstGeom>
        </p:spPr>
      </p:pic>
      <p:pic>
        <p:nvPicPr>
          <p:cNvPr id="9" name="Bilde 8" descr="telenor_xtra_clausenengen_16.jpeg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1033" y="2046626"/>
            <a:ext cx="921254" cy="806976"/>
          </a:xfrm>
          <a:prstGeom prst="rect">
            <a:avLst/>
          </a:prstGeom>
        </p:spPr>
      </p:pic>
      <p:pic>
        <p:nvPicPr>
          <p:cNvPr id="33" name="Bilde 32" descr="telenor_xtra_clausenengen_16.jpeg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84"/>
          <a:stretch/>
        </p:blipFill>
        <p:spPr>
          <a:xfrm>
            <a:off x="1633425" y="3232408"/>
            <a:ext cx="1006473" cy="767710"/>
          </a:xfrm>
          <a:prstGeom prst="rect">
            <a:avLst/>
          </a:prstGeom>
        </p:spPr>
      </p:pic>
      <p:pic>
        <p:nvPicPr>
          <p:cNvPr id="10" name="Bilde 9" descr="Tired person.jpg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74" y="2046626"/>
            <a:ext cx="966342" cy="788330"/>
          </a:xfrm>
          <a:prstGeom prst="rect">
            <a:avLst/>
          </a:prstGeom>
        </p:spPr>
      </p:pic>
      <p:pic>
        <p:nvPicPr>
          <p:cNvPr id="11" name="Bilde 10" descr="Healthy dinner.jp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161" y="3231481"/>
            <a:ext cx="1015659" cy="761745"/>
          </a:xfrm>
          <a:prstGeom prst="rect">
            <a:avLst/>
          </a:prstGeom>
        </p:spPr>
      </p:pic>
      <p:pic>
        <p:nvPicPr>
          <p:cNvPr id="12" name="Bilde 11" descr="Porridge.jpg"/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74" y="3232407"/>
            <a:ext cx="920252" cy="76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0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409875"/>
            <a:ext cx="9144000" cy="3746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b-NO" sz="2400" b="1" dirty="0" smtClean="0">
                <a:solidFill>
                  <a:schemeClr val="bg1"/>
                </a:solidFill>
              </a:rPr>
              <a:t>Mat </a:t>
            </a:r>
            <a:r>
              <a:rPr lang="nb-NO" sz="2400" b="1" dirty="0" smtClean="0">
                <a:solidFill>
                  <a:schemeClr val="bg1"/>
                </a:solidFill>
                <a:latin typeface="+mj-lt"/>
              </a:rPr>
              <a:t>før</a:t>
            </a:r>
            <a:r>
              <a:rPr lang="nb-NO" sz="2400" b="1" dirty="0" smtClean="0">
                <a:solidFill>
                  <a:schemeClr val="bg1"/>
                </a:solidFill>
              </a:rPr>
              <a:t> og etter - trening og kamp</a:t>
            </a:r>
          </a:p>
          <a:p>
            <a:pPr marL="0" indent="0" algn="ctr">
              <a:buFont typeface="Arial"/>
              <a:buNone/>
            </a:pPr>
            <a:endParaRPr lang="nb-NO" sz="2400" b="1" dirty="0" smtClean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nb-NO" sz="2400" dirty="0">
              <a:solidFill>
                <a:schemeClr val="bg1"/>
              </a:solidFill>
            </a:endParaRPr>
          </a:p>
        </p:txBody>
      </p:sp>
      <p:pic>
        <p:nvPicPr>
          <p:cNvPr id="20" name="Bilde 19" descr="EatMoveSleep__3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514" t="-14439"/>
          <a:stretch/>
        </p:blipFill>
        <p:spPr>
          <a:xfrm>
            <a:off x="3924610" y="2979650"/>
            <a:ext cx="1873414" cy="1590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Bilde 21" descr="IMG_1493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3193" y="1440566"/>
            <a:ext cx="1294831" cy="127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Bild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502" y="1283514"/>
            <a:ext cx="1167146" cy="1589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0473" y="3116594"/>
            <a:ext cx="1184137" cy="145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Bilde 22" descr="EatMoveSleep__24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2835" y="3116594"/>
            <a:ext cx="1167146" cy="1589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Bilde 2" descr="Melk.jpeg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6444" y="1094910"/>
            <a:ext cx="1177293" cy="1620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Bilde 13" descr="BamaFruktplakater-007375.t4fe07426.m300.tif.pv.xe2a54001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132"/>
          <a:stretch/>
        </p:blipFill>
        <p:spPr>
          <a:xfrm>
            <a:off x="6268927" y="2979651"/>
            <a:ext cx="1250262" cy="1590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Bilde 4" descr="Vann.jpeg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0583" y="1220507"/>
            <a:ext cx="1158606" cy="1652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669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49222" y="1334844"/>
            <a:ext cx="58843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EAT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– Mat og drikke er </a:t>
            </a:r>
            <a:r>
              <a:rPr lang="nb-NO" sz="2400" dirty="0" smtClean="0">
                <a:solidFill>
                  <a:schemeClr val="bg1"/>
                </a:solidFill>
              </a:rPr>
              <a:t>drivstoff for </a:t>
            </a:r>
            <a:r>
              <a:rPr lang="nb-NO" sz="2400" dirty="0">
                <a:solidFill>
                  <a:schemeClr val="bg1"/>
                </a:solidFill>
              </a:rPr>
              <a:t>kroppen. Alt vi spiser og drikker er med på å forme oss, både fysisk og mentalt. Jo flere riktige valg vi tar</a:t>
            </a:r>
            <a:r>
              <a:rPr lang="nb-NO" sz="2400" dirty="0" smtClean="0">
                <a:solidFill>
                  <a:schemeClr val="bg1"/>
                </a:solidFill>
              </a:rPr>
              <a:t>, jo </a:t>
            </a:r>
            <a:r>
              <a:rPr lang="nb-NO" sz="2400" dirty="0">
                <a:solidFill>
                  <a:schemeClr val="bg1"/>
                </a:solidFill>
              </a:rPr>
              <a:t>bedre responderer kropp og hode. </a:t>
            </a:r>
            <a:r>
              <a:rPr lang="nb-NO" sz="1200" dirty="0">
                <a:solidFill>
                  <a:schemeClr val="bg1"/>
                </a:solidFill>
              </a:rPr>
              <a:t> </a:t>
            </a:r>
          </a:p>
        </p:txBody>
      </p:sp>
      <p:pic>
        <p:nvPicPr>
          <p:cNvPr id="4" name="Bilde 3" descr="EatMoveSleep__44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113" y="1530015"/>
            <a:ext cx="2304688" cy="223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1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4"/>
          <p:cNvSpPr txBox="1">
            <a:spLocks/>
          </p:cNvSpPr>
          <p:nvPr/>
        </p:nvSpPr>
        <p:spPr>
          <a:xfrm>
            <a:off x="0" y="904863"/>
            <a:ext cx="914400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nb-NO" sz="24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nb-NO" sz="2400" b="1" dirty="0" smtClean="0">
                <a:solidFill>
                  <a:schemeClr val="bg1"/>
                </a:solidFill>
              </a:rPr>
              <a:t>Hvordan ser din dag ut med hensyn til bevegelse og aktivitet?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-28221" y="7561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24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nb-NO" sz="2400" b="1" dirty="0" smtClean="0">
                <a:solidFill>
                  <a:schemeClr val="bg1"/>
                </a:solidFill>
                <a:latin typeface="+mj-lt"/>
              </a:rPr>
              <a:t>MOVE – Fysisk aktivitet</a:t>
            </a:r>
            <a:endParaRPr lang="nb-NO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Bilde 2" descr="Trikk.jpe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866" y="2302910"/>
            <a:ext cx="1469401" cy="1085657"/>
          </a:xfrm>
          <a:prstGeom prst="rect">
            <a:avLst/>
          </a:prstGeom>
        </p:spPr>
      </p:pic>
      <p:pic>
        <p:nvPicPr>
          <p:cNvPr id="4" name="Bilde 3" descr="Heis.jpe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533" y="2302920"/>
            <a:ext cx="1397000" cy="1085647"/>
          </a:xfrm>
          <a:prstGeom prst="rect">
            <a:avLst/>
          </a:prstGeom>
        </p:spPr>
      </p:pic>
      <p:pic>
        <p:nvPicPr>
          <p:cNvPr id="5" name="Bilde 4" descr="TV.jpe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3046" y="2302920"/>
            <a:ext cx="1634579" cy="1085653"/>
          </a:xfrm>
          <a:prstGeom prst="rect">
            <a:avLst/>
          </a:prstGeom>
        </p:spPr>
      </p:pic>
      <p:pic>
        <p:nvPicPr>
          <p:cNvPr id="6" name="Bilde 5" descr="Bil.jpe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1399" y="2302939"/>
            <a:ext cx="1452351" cy="1085653"/>
          </a:xfrm>
          <a:prstGeom prst="rect">
            <a:avLst/>
          </a:prstGeom>
        </p:spPr>
      </p:pic>
      <p:pic>
        <p:nvPicPr>
          <p:cNvPr id="7" name="Bilde 6" descr="Sitting still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1600" y="2302914"/>
            <a:ext cx="1422401" cy="10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5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4"/>
          <p:cNvSpPr txBox="1">
            <a:spLocks/>
          </p:cNvSpPr>
          <p:nvPr/>
        </p:nvSpPr>
        <p:spPr>
          <a:xfrm>
            <a:off x="0" y="583134"/>
            <a:ext cx="9143999" cy="1383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nb-NO" sz="24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nb-NO" sz="2400" b="1" dirty="0" smtClean="0">
                <a:solidFill>
                  <a:schemeClr val="bg1"/>
                </a:solidFill>
              </a:rPr>
              <a:t>Hva med egen aktivitet utenom organiserte treninger?</a:t>
            </a:r>
          </a:p>
          <a:p>
            <a:pPr marL="0" indent="0" algn="ctr">
              <a:buFont typeface="Arial"/>
              <a:buNone/>
            </a:pPr>
            <a:endParaRPr lang="nb-NO" sz="2592" dirty="0">
              <a:solidFill>
                <a:schemeClr val="bg1"/>
              </a:solidFill>
            </a:endParaRPr>
          </a:p>
        </p:txBody>
      </p:sp>
      <p:pic>
        <p:nvPicPr>
          <p:cNvPr id="3" name="Bilde 2" descr="Playing soccer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6873" y="1795776"/>
            <a:ext cx="2187672" cy="1922591"/>
          </a:xfrm>
          <a:prstGeom prst="rect">
            <a:avLst/>
          </a:prstGeom>
        </p:spPr>
      </p:pic>
      <p:pic>
        <p:nvPicPr>
          <p:cNvPr id="4" name="Bilde 3" descr="Schoolyard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389" y="1795776"/>
            <a:ext cx="2880755" cy="192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AT MOVE SLEEP PPT-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38593</TotalTime>
  <Words>873</Words>
  <Application>Microsoft Macintosh PowerPoint</Application>
  <PresentationFormat>Skjermfremvisning (16:9)</PresentationFormat>
  <Paragraphs>143</Paragraphs>
  <Slides>18</Slides>
  <Notes>17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1" baseType="lpstr">
      <vt:lpstr>Arial</vt:lpstr>
      <vt:lpstr>Calibri</vt:lpstr>
      <vt:lpstr>EAT MOVE SLEEP PPT-Mal</vt:lpstr>
      <vt:lpstr>PowerPoint-presentasjon</vt:lpstr>
      <vt:lpstr>PowerPoint-presentasjon</vt:lpstr>
      <vt:lpstr>PowerPoint-presentasjon</vt:lpstr>
      <vt:lpstr>PowerPoint-presentasjon</vt:lpstr>
      <vt:lpstr>EAT - Kosthold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AlleGutta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Joakim Sundal</dc:creator>
  <cp:lastModifiedBy>Microsoft Office-bruker</cp:lastModifiedBy>
  <cp:revision>430</cp:revision>
  <cp:lastPrinted>2017-02-22T13:44:25Z</cp:lastPrinted>
  <dcterms:created xsi:type="dcterms:W3CDTF">2015-11-18T12:09:49Z</dcterms:created>
  <dcterms:modified xsi:type="dcterms:W3CDTF">2017-09-07T11:35:14Z</dcterms:modified>
</cp:coreProperties>
</file>