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73" r:id="rId4"/>
    <p:sldId id="263" r:id="rId5"/>
    <p:sldId id="258" r:id="rId6"/>
    <p:sldId id="264" r:id="rId7"/>
    <p:sldId id="271" r:id="rId8"/>
    <p:sldId id="262" r:id="rId9"/>
    <p:sldId id="269" r:id="rId10"/>
    <p:sldId id="268" r:id="rId11"/>
    <p:sldId id="266" r:id="rId12"/>
    <p:sldId id="267" r:id="rId13"/>
    <p:sldId id="260" r:id="rId14"/>
    <p:sldId id="261" r:id="rId15"/>
    <p:sldId id="274" r:id="rId16"/>
    <p:sldId id="275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B8"/>
    <a:srgbClr val="FFFF66"/>
    <a:srgbClr val="0057B8"/>
    <a:srgbClr val="1B5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118" d="100"/>
          <a:sy n="118" d="100"/>
        </p:scale>
        <p:origin x="120" y="65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C152D7-DEAB-4F64-B385-6651FE2583CD}" type="doc">
      <dgm:prSet loTypeId="urn:microsoft.com/office/officeart/2005/8/layout/process1" loCatId="process" qsTypeId="urn:microsoft.com/office/officeart/2005/8/quickstyle/3d3" qsCatId="3D" csTypeId="urn:microsoft.com/office/officeart/2005/8/colors/colorful1" csCatId="colorful" phldr="1"/>
      <dgm:spPr/>
    </dgm:pt>
    <dgm:pt modelId="{9180A4C8-6954-45C8-83DB-DB42F41C8040}">
      <dgm:prSet phldrT="[Tekst]" custT="1"/>
      <dgm:spPr/>
      <dgm:t>
        <a:bodyPr/>
        <a:lstStyle/>
        <a:p>
          <a:r>
            <a:rPr lang="nb-NO" sz="3200" b="1" dirty="0">
              <a:solidFill>
                <a:schemeClr val="tx1"/>
              </a:solidFill>
            </a:rPr>
            <a:t>S</a:t>
          </a:r>
          <a:r>
            <a:rPr lang="nb-NO" sz="2800" dirty="0"/>
            <a:t>truktur</a:t>
          </a:r>
        </a:p>
      </dgm:t>
    </dgm:pt>
    <dgm:pt modelId="{5C3F4F9D-1387-412D-A572-7A2D1C4BDF78}" type="parTrans" cxnId="{DFDB0F83-402C-4257-A421-BFFDBD630A0F}">
      <dgm:prSet/>
      <dgm:spPr/>
      <dgm:t>
        <a:bodyPr/>
        <a:lstStyle/>
        <a:p>
          <a:endParaRPr lang="nb-NO"/>
        </a:p>
      </dgm:t>
    </dgm:pt>
    <dgm:pt modelId="{023D5574-7B25-4E35-A40B-ACAD36CEA0A6}" type="sibTrans" cxnId="{DFDB0F83-402C-4257-A421-BFFDBD630A0F}">
      <dgm:prSet/>
      <dgm:spPr/>
      <dgm:t>
        <a:bodyPr/>
        <a:lstStyle/>
        <a:p>
          <a:endParaRPr lang="nb-NO"/>
        </a:p>
      </dgm:t>
    </dgm:pt>
    <dgm:pt modelId="{B84C6F1D-C657-4AB4-9BDC-AC2E203B225C}">
      <dgm:prSet phldrT="[Tekst]" custT="1"/>
      <dgm:spPr/>
      <dgm:t>
        <a:bodyPr/>
        <a:lstStyle/>
        <a:p>
          <a:r>
            <a:rPr lang="nb-NO" sz="3200" b="1" dirty="0">
              <a:solidFill>
                <a:schemeClr val="tx1"/>
              </a:solidFill>
            </a:rPr>
            <a:t>R</a:t>
          </a:r>
          <a:r>
            <a:rPr lang="nb-NO" sz="2800" dirty="0"/>
            <a:t>elasjon</a:t>
          </a:r>
        </a:p>
      </dgm:t>
    </dgm:pt>
    <dgm:pt modelId="{9BD40584-9AAC-47FD-8FA1-997F986C542D}" type="parTrans" cxnId="{D393DEDC-01CA-4714-B8E5-E9E704D485A5}">
      <dgm:prSet/>
      <dgm:spPr/>
      <dgm:t>
        <a:bodyPr/>
        <a:lstStyle/>
        <a:p>
          <a:endParaRPr lang="nb-NO"/>
        </a:p>
      </dgm:t>
    </dgm:pt>
    <dgm:pt modelId="{3D153D89-9B96-4978-A66E-1E7FFC9DE297}" type="sibTrans" cxnId="{D393DEDC-01CA-4714-B8E5-E9E704D485A5}">
      <dgm:prSet/>
      <dgm:spPr/>
      <dgm:t>
        <a:bodyPr/>
        <a:lstStyle/>
        <a:p>
          <a:endParaRPr lang="nb-NO"/>
        </a:p>
      </dgm:t>
    </dgm:pt>
    <dgm:pt modelId="{71B005FB-AF26-4FFB-B2B1-52A0178D5866}">
      <dgm:prSet phldrT="[Tekst]" custT="1"/>
      <dgm:spPr/>
      <dgm:t>
        <a:bodyPr/>
        <a:lstStyle/>
        <a:p>
          <a:r>
            <a:rPr lang="nb-NO" sz="3600" b="1" dirty="0">
              <a:solidFill>
                <a:schemeClr val="tx1"/>
              </a:solidFill>
            </a:rPr>
            <a:t>I</a:t>
          </a:r>
          <a:r>
            <a:rPr lang="nb-NO" sz="3400" dirty="0"/>
            <a:t>ndivid</a:t>
          </a:r>
        </a:p>
      </dgm:t>
    </dgm:pt>
    <dgm:pt modelId="{9E970007-6B7B-4FC0-A2E7-D481D7EC3129}" type="parTrans" cxnId="{A7599BE5-D468-4336-8323-D46BBA30FDC5}">
      <dgm:prSet/>
      <dgm:spPr/>
      <dgm:t>
        <a:bodyPr/>
        <a:lstStyle/>
        <a:p>
          <a:endParaRPr lang="nb-NO"/>
        </a:p>
      </dgm:t>
    </dgm:pt>
    <dgm:pt modelId="{CDC14504-E399-41A3-817F-F4602098C628}" type="sibTrans" cxnId="{A7599BE5-D468-4336-8323-D46BBA30FDC5}">
      <dgm:prSet/>
      <dgm:spPr/>
      <dgm:t>
        <a:bodyPr/>
        <a:lstStyle/>
        <a:p>
          <a:endParaRPr lang="nb-NO"/>
        </a:p>
      </dgm:t>
    </dgm:pt>
    <dgm:pt modelId="{F7B1F73E-58E9-4E4D-A404-6B7FB238A7CB}" type="pres">
      <dgm:prSet presAssocID="{39C152D7-DEAB-4F64-B385-6651FE2583CD}" presName="Name0" presStyleCnt="0">
        <dgm:presLayoutVars>
          <dgm:dir/>
          <dgm:resizeHandles val="exact"/>
        </dgm:presLayoutVars>
      </dgm:prSet>
      <dgm:spPr/>
    </dgm:pt>
    <dgm:pt modelId="{FC85E01B-D5A3-4DDE-803A-D8A03E8EBB48}" type="pres">
      <dgm:prSet presAssocID="{9180A4C8-6954-45C8-83DB-DB42F41C8040}" presName="node" presStyleLbl="node1" presStyleIdx="0" presStyleCnt="3">
        <dgm:presLayoutVars>
          <dgm:bulletEnabled val="1"/>
        </dgm:presLayoutVars>
      </dgm:prSet>
      <dgm:spPr/>
    </dgm:pt>
    <dgm:pt modelId="{8D406756-4C59-4682-AEE0-690D5CA187C0}" type="pres">
      <dgm:prSet presAssocID="{023D5574-7B25-4E35-A40B-ACAD36CEA0A6}" presName="sibTrans" presStyleLbl="sibTrans2D1" presStyleIdx="0" presStyleCnt="2"/>
      <dgm:spPr/>
    </dgm:pt>
    <dgm:pt modelId="{88B9246D-002F-4C68-B21F-12AB781648CB}" type="pres">
      <dgm:prSet presAssocID="{023D5574-7B25-4E35-A40B-ACAD36CEA0A6}" presName="connectorText" presStyleLbl="sibTrans2D1" presStyleIdx="0" presStyleCnt="2"/>
      <dgm:spPr/>
    </dgm:pt>
    <dgm:pt modelId="{D5D08CD9-5BD8-48F9-8CB7-00335E126173}" type="pres">
      <dgm:prSet presAssocID="{B84C6F1D-C657-4AB4-9BDC-AC2E203B225C}" presName="node" presStyleLbl="node1" presStyleIdx="1" presStyleCnt="3">
        <dgm:presLayoutVars>
          <dgm:bulletEnabled val="1"/>
        </dgm:presLayoutVars>
      </dgm:prSet>
      <dgm:spPr/>
    </dgm:pt>
    <dgm:pt modelId="{3D63F55F-8827-4451-969C-936A86533329}" type="pres">
      <dgm:prSet presAssocID="{3D153D89-9B96-4978-A66E-1E7FFC9DE297}" presName="sibTrans" presStyleLbl="sibTrans2D1" presStyleIdx="1" presStyleCnt="2"/>
      <dgm:spPr/>
    </dgm:pt>
    <dgm:pt modelId="{1CBE8F9F-7951-4830-8652-AC2A2776BEB8}" type="pres">
      <dgm:prSet presAssocID="{3D153D89-9B96-4978-A66E-1E7FFC9DE297}" presName="connectorText" presStyleLbl="sibTrans2D1" presStyleIdx="1" presStyleCnt="2"/>
      <dgm:spPr/>
    </dgm:pt>
    <dgm:pt modelId="{E839DBB8-A9A9-4756-9307-22D7AE6E11AA}" type="pres">
      <dgm:prSet presAssocID="{71B005FB-AF26-4FFB-B2B1-52A0178D5866}" presName="node" presStyleLbl="node1" presStyleIdx="2" presStyleCnt="3">
        <dgm:presLayoutVars>
          <dgm:bulletEnabled val="1"/>
        </dgm:presLayoutVars>
      </dgm:prSet>
      <dgm:spPr/>
    </dgm:pt>
  </dgm:ptLst>
  <dgm:cxnLst>
    <dgm:cxn modelId="{35FB7813-E1C9-46B3-A7EE-AB44C9C84F48}" type="presOf" srcId="{023D5574-7B25-4E35-A40B-ACAD36CEA0A6}" destId="{88B9246D-002F-4C68-B21F-12AB781648CB}" srcOrd="1" destOrd="0" presId="urn:microsoft.com/office/officeart/2005/8/layout/process1"/>
    <dgm:cxn modelId="{61AA3361-C9A5-488A-9724-1D8440223C1F}" type="presOf" srcId="{39C152D7-DEAB-4F64-B385-6651FE2583CD}" destId="{F7B1F73E-58E9-4E4D-A404-6B7FB238A7CB}" srcOrd="0" destOrd="0" presId="urn:microsoft.com/office/officeart/2005/8/layout/process1"/>
    <dgm:cxn modelId="{4591A641-7DA7-477B-AED0-E9CAE0A56AD2}" type="presOf" srcId="{B84C6F1D-C657-4AB4-9BDC-AC2E203B225C}" destId="{D5D08CD9-5BD8-48F9-8CB7-00335E126173}" srcOrd="0" destOrd="0" presId="urn:microsoft.com/office/officeart/2005/8/layout/process1"/>
    <dgm:cxn modelId="{FAC9B775-C5EA-42F6-9B0D-E45D957BC4BB}" type="presOf" srcId="{71B005FB-AF26-4FFB-B2B1-52A0178D5866}" destId="{E839DBB8-A9A9-4756-9307-22D7AE6E11AA}" srcOrd="0" destOrd="0" presId="urn:microsoft.com/office/officeart/2005/8/layout/process1"/>
    <dgm:cxn modelId="{C8644058-CC78-4927-AF34-89982F02AF86}" type="presOf" srcId="{3D153D89-9B96-4978-A66E-1E7FFC9DE297}" destId="{3D63F55F-8827-4451-969C-936A86533329}" srcOrd="0" destOrd="0" presId="urn:microsoft.com/office/officeart/2005/8/layout/process1"/>
    <dgm:cxn modelId="{DFDB0F83-402C-4257-A421-BFFDBD630A0F}" srcId="{39C152D7-DEAB-4F64-B385-6651FE2583CD}" destId="{9180A4C8-6954-45C8-83DB-DB42F41C8040}" srcOrd="0" destOrd="0" parTransId="{5C3F4F9D-1387-412D-A572-7A2D1C4BDF78}" sibTransId="{023D5574-7B25-4E35-A40B-ACAD36CEA0A6}"/>
    <dgm:cxn modelId="{096EC0AB-9598-4177-A324-13BFE5E61F10}" type="presOf" srcId="{9180A4C8-6954-45C8-83DB-DB42F41C8040}" destId="{FC85E01B-D5A3-4DDE-803A-D8A03E8EBB48}" srcOrd="0" destOrd="0" presId="urn:microsoft.com/office/officeart/2005/8/layout/process1"/>
    <dgm:cxn modelId="{4AFC09D1-9C68-4B71-B2B1-6EB1ACD45BD4}" type="presOf" srcId="{023D5574-7B25-4E35-A40B-ACAD36CEA0A6}" destId="{8D406756-4C59-4682-AEE0-690D5CA187C0}" srcOrd="0" destOrd="0" presId="urn:microsoft.com/office/officeart/2005/8/layout/process1"/>
    <dgm:cxn modelId="{D393DEDC-01CA-4714-B8E5-E9E704D485A5}" srcId="{39C152D7-DEAB-4F64-B385-6651FE2583CD}" destId="{B84C6F1D-C657-4AB4-9BDC-AC2E203B225C}" srcOrd="1" destOrd="0" parTransId="{9BD40584-9AAC-47FD-8FA1-997F986C542D}" sibTransId="{3D153D89-9B96-4978-A66E-1E7FFC9DE297}"/>
    <dgm:cxn modelId="{A7599BE5-D468-4336-8323-D46BBA30FDC5}" srcId="{39C152D7-DEAB-4F64-B385-6651FE2583CD}" destId="{71B005FB-AF26-4FFB-B2B1-52A0178D5866}" srcOrd="2" destOrd="0" parTransId="{9E970007-6B7B-4FC0-A2E7-D481D7EC3129}" sibTransId="{CDC14504-E399-41A3-817F-F4602098C628}"/>
    <dgm:cxn modelId="{80FF62ED-CBF9-477B-AF0F-AD5CD0C6765F}" type="presOf" srcId="{3D153D89-9B96-4978-A66E-1E7FFC9DE297}" destId="{1CBE8F9F-7951-4830-8652-AC2A2776BEB8}" srcOrd="1" destOrd="0" presId="urn:microsoft.com/office/officeart/2005/8/layout/process1"/>
    <dgm:cxn modelId="{05A57488-DF1A-47BE-A7D6-348516B44B59}" type="presParOf" srcId="{F7B1F73E-58E9-4E4D-A404-6B7FB238A7CB}" destId="{FC85E01B-D5A3-4DDE-803A-D8A03E8EBB48}" srcOrd="0" destOrd="0" presId="urn:microsoft.com/office/officeart/2005/8/layout/process1"/>
    <dgm:cxn modelId="{6EC73A9F-35A2-48E6-84FD-BB39B3CA2080}" type="presParOf" srcId="{F7B1F73E-58E9-4E4D-A404-6B7FB238A7CB}" destId="{8D406756-4C59-4682-AEE0-690D5CA187C0}" srcOrd="1" destOrd="0" presId="urn:microsoft.com/office/officeart/2005/8/layout/process1"/>
    <dgm:cxn modelId="{DFBEA2DD-1E6D-468E-BE68-8DE2C8700FC2}" type="presParOf" srcId="{8D406756-4C59-4682-AEE0-690D5CA187C0}" destId="{88B9246D-002F-4C68-B21F-12AB781648CB}" srcOrd="0" destOrd="0" presId="urn:microsoft.com/office/officeart/2005/8/layout/process1"/>
    <dgm:cxn modelId="{C1E9E358-AB96-442E-8942-129A4B2DCF1F}" type="presParOf" srcId="{F7B1F73E-58E9-4E4D-A404-6B7FB238A7CB}" destId="{D5D08CD9-5BD8-48F9-8CB7-00335E126173}" srcOrd="2" destOrd="0" presId="urn:microsoft.com/office/officeart/2005/8/layout/process1"/>
    <dgm:cxn modelId="{2FF2F940-0144-4A53-A324-BF208896D455}" type="presParOf" srcId="{F7B1F73E-58E9-4E4D-A404-6B7FB238A7CB}" destId="{3D63F55F-8827-4451-969C-936A86533329}" srcOrd="3" destOrd="0" presId="urn:microsoft.com/office/officeart/2005/8/layout/process1"/>
    <dgm:cxn modelId="{EB2E9EEB-0BDA-4156-8F31-6FAD8DB4C659}" type="presParOf" srcId="{3D63F55F-8827-4451-969C-936A86533329}" destId="{1CBE8F9F-7951-4830-8652-AC2A2776BEB8}" srcOrd="0" destOrd="0" presId="urn:microsoft.com/office/officeart/2005/8/layout/process1"/>
    <dgm:cxn modelId="{874D4862-CD6B-4E31-A583-0BCBACD2CE8A}" type="presParOf" srcId="{F7B1F73E-58E9-4E4D-A404-6B7FB238A7CB}" destId="{E839DBB8-A9A9-4756-9307-22D7AE6E11A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5E01B-D5A3-4DDE-803A-D8A03E8EBB48}">
      <dsp:nvSpPr>
        <dsp:cNvPr id="0" name=""/>
        <dsp:cNvSpPr/>
      </dsp:nvSpPr>
      <dsp:spPr>
        <a:xfrm>
          <a:off x="6312" y="188269"/>
          <a:ext cx="1886638" cy="11319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200" b="1" kern="1200" dirty="0">
              <a:solidFill>
                <a:schemeClr val="tx1"/>
              </a:solidFill>
            </a:rPr>
            <a:t>S</a:t>
          </a:r>
          <a:r>
            <a:rPr lang="nb-NO" sz="2800" kern="1200" dirty="0"/>
            <a:t>truktur</a:t>
          </a:r>
        </a:p>
      </dsp:txBody>
      <dsp:txXfrm>
        <a:off x="39467" y="221424"/>
        <a:ext cx="1820328" cy="1065672"/>
      </dsp:txXfrm>
    </dsp:sp>
    <dsp:sp modelId="{8D406756-4C59-4682-AEE0-690D5CA187C0}">
      <dsp:nvSpPr>
        <dsp:cNvPr id="0" name=""/>
        <dsp:cNvSpPr/>
      </dsp:nvSpPr>
      <dsp:spPr>
        <a:xfrm>
          <a:off x="2081614" y="520317"/>
          <a:ext cx="399967" cy="4678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000" kern="1200"/>
        </a:p>
      </dsp:txBody>
      <dsp:txXfrm>
        <a:off x="2081614" y="613894"/>
        <a:ext cx="279977" cy="280732"/>
      </dsp:txXfrm>
    </dsp:sp>
    <dsp:sp modelId="{D5D08CD9-5BD8-48F9-8CB7-00335E126173}">
      <dsp:nvSpPr>
        <dsp:cNvPr id="0" name=""/>
        <dsp:cNvSpPr/>
      </dsp:nvSpPr>
      <dsp:spPr>
        <a:xfrm>
          <a:off x="2647605" y="188269"/>
          <a:ext cx="1886638" cy="11319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200" b="1" kern="1200" dirty="0">
              <a:solidFill>
                <a:schemeClr val="tx1"/>
              </a:solidFill>
            </a:rPr>
            <a:t>R</a:t>
          </a:r>
          <a:r>
            <a:rPr lang="nb-NO" sz="2800" kern="1200" dirty="0"/>
            <a:t>elasjon</a:t>
          </a:r>
        </a:p>
      </dsp:txBody>
      <dsp:txXfrm>
        <a:off x="2680760" y="221424"/>
        <a:ext cx="1820328" cy="1065672"/>
      </dsp:txXfrm>
    </dsp:sp>
    <dsp:sp modelId="{3D63F55F-8827-4451-969C-936A86533329}">
      <dsp:nvSpPr>
        <dsp:cNvPr id="0" name=""/>
        <dsp:cNvSpPr/>
      </dsp:nvSpPr>
      <dsp:spPr>
        <a:xfrm>
          <a:off x="4722907" y="520317"/>
          <a:ext cx="399967" cy="4678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000" kern="1200"/>
        </a:p>
      </dsp:txBody>
      <dsp:txXfrm>
        <a:off x="4722907" y="613894"/>
        <a:ext cx="279977" cy="280732"/>
      </dsp:txXfrm>
    </dsp:sp>
    <dsp:sp modelId="{E839DBB8-A9A9-4756-9307-22D7AE6E11AA}">
      <dsp:nvSpPr>
        <dsp:cNvPr id="0" name=""/>
        <dsp:cNvSpPr/>
      </dsp:nvSpPr>
      <dsp:spPr>
        <a:xfrm>
          <a:off x="5288899" y="188269"/>
          <a:ext cx="1886638" cy="11319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b="1" kern="1200" dirty="0">
              <a:solidFill>
                <a:schemeClr val="tx1"/>
              </a:solidFill>
            </a:rPr>
            <a:t>I</a:t>
          </a:r>
          <a:r>
            <a:rPr lang="nb-NO" sz="3400" kern="1200" dirty="0"/>
            <a:t>ndivid</a:t>
          </a:r>
        </a:p>
      </dsp:txBody>
      <dsp:txXfrm>
        <a:off x="5322054" y="221424"/>
        <a:ext cx="1820328" cy="1065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945674" y="4140673"/>
            <a:ext cx="2806878" cy="720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nb-NO" sz="2500" b="1">
                <a:solidFill>
                  <a:schemeClr val="bg1"/>
                </a:solidFill>
                <a:latin typeface="Arial"/>
                <a:cs typeface="Arial"/>
              </a:rPr>
              <a:t>VI REALISERER DRØMMER</a:t>
            </a:r>
          </a:p>
        </p:txBody>
      </p:sp>
    </p:spTree>
    <p:extLst>
      <p:ext uri="{BB962C8B-B14F-4D97-AF65-F5344CB8AC3E}">
        <p14:creationId xmlns:p14="http://schemas.microsoft.com/office/powerpoint/2010/main" val="3096122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700700"/>
            <a:ext cx="9144000" cy="442800"/>
          </a:xfrm>
          <a:prstGeom prst="rect">
            <a:avLst/>
          </a:prstGeom>
          <a:solidFill>
            <a:srgbClr val="0055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F47-F1BD-C440-8CBA-22739FF86D07}" type="datetimeFigureOut">
              <a:t>16.03.2018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588F-949D-884D-888E-41BEB3D95811}" type="slidenum">
              <a:t>‹#›</a:t>
            </a:fld>
            <a:endParaRPr lang="nb-NO"/>
          </a:p>
        </p:txBody>
      </p:sp>
      <p:pic>
        <p:nvPicPr>
          <p:cNvPr id="10" name="Picture 9" descr="Ranheim-logo-tran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86" y="4781695"/>
            <a:ext cx="864000" cy="2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564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700700"/>
            <a:ext cx="9144000" cy="442800"/>
          </a:xfrm>
          <a:prstGeom prst="rect">
            <a:avLst/>
          </a:prstGeom>
          <a:solidFill>
            <a:srgbClr val="0055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F47-F1BD-C440-8CBA-22739FF86D07}" type="datetimeFigureOut">
              <a:t>16.03.2018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588F-949D-884D-888E-41BEB3D95811}" type="slidenum">
              <a:t>‹#›</a:t>
            </a:fld>
            <a:endParaRPr lang="nb-NO"/>
          </a:p>
        </p:txBody>
      </p:sp>
      <p:pic>
        <p:nvPicPr>
          <p:cNvPr id="7" name="Picture 6" descr="Ranheim-logo-tran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86" y="4781695"/>
            <a:ext cx="864000" cy="2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580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700700"/>
            <a:ext cx="9144000" cy="442800"/>
          </a:xfrm>
          <a:prstGeom prst="rect">
            <a:avLst/>
          </a:prstGeom>
          <a:solidFill>
            <a:srgbClr val="0055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F47-F1BD-C440-8CBA-22739FF86D07}" type="datetimeFigureOut">
              <a:t>16.03.2018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588F-949D-884D-888E-41BEB3D95811}" type="slidenum">
              <a:t>‹#›</a:t>
            </a:fld>
            <a:endParaRPr lang="nb-NO"/>
          </a:p>
        </p:txBody>
      </p:sp>
      <p:pic>
        <p:nvPicPr>
          <p:cNvPr id="8" name="Picture 7" descr="Ranheim-logo-tran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86" y="4781695"/>
            <a:ext cx="864000" cy="2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2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700700"/>
            <a:ext cx="9144000" cy="442800"/>
          </a:xfrm>
          <a:prstGeom prst="rect">
            <a:avLst/>
          </a:prstGeom>
          <a:solidFill>
            <a:srgbClr val="0055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3229"/>
            <a:ext cx="4038600" cy="34928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3229"/>
            <a:ext cx="4038600" cy="34928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F47-F1BD-C440-8CBA-22739FF86D07}" type="datetimeFigureOut">
              <a:t>16.03.2018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588F-949D-884D-888E-41BEB3D95811}" type="slidenum">
              <a:t>‹#›</a:t>
            </a:fld>
            <a:endParaRPr lang="nb-NO"/>
          </a:p>
        </p:txBody>
      </p:sp>
      <p:pic>
        <p:nvPicPr>
          <p:cNvPr id="9" name="Picture 8" descr="Ranheim-logo-tran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86" y="4781695"/>
            <a:ext cx="864000" cy="2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3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700700"/>
            <a:ext cx="9144000" cy="442800"/>
          </a:xfrm>
          <a:prstGeom prst="rect">
            <a:avLst/>
          </a:prstGeom>
          <a:solidFill>
            <a:srgbClr val="0055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F47-F1BD-C440-8CBA-22739FF86D07}" type="datetimeFigureOut">
              <a:t>16.03.2018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588F-949D-884D-888E-41BEB3D95811}" type="slidenum">
              <a:t>‹#›</a:t>
            </a:fld>
            <a:endParaRPr lang="nb-NO"/>
          </a:p>
        </p:txBody>
      </p:sp>
      <p:pic>
        <p:nvPicPr>
          <p:cNvPr id="9" name="Picture 8" descr="Ranheim-logo-tran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86" y="4781695"/>
            <a:ext cx="864000" cy="2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99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700700"/>
            <a:ext cx="9144000" cy="442800"/>
          </a:xfrm>
          <a:prstGeom prst="rect">
            <a:avLst/>
          </a:prstGeom>
          <a:solidFill>
            <a:srgbClr val="0055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F47-F1BD-C440-8CBA-22739FF86D07}" type="datetimeFigureOut">
              <a:t>16.03.2018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588F-949D-884D-888E-41BEB3D95811}" type="slidenum">
              <a:t>‹#›</a:t>
            </a:fld>
            <a:endParaRPr lang="nb-NO"/>
          </a:p>
        </p:txBody>
      </p:sp>
      <p:pic>
        <p:nvPicPr>
          <p:cNvPr id="9" name="Picture 8" descr="Ranheim-logo-tran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86" y="4781695"/>
            <a:ext cx="864000" cy="2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1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F8012F47-F1BD-C440-8CBA-22739FF86D07}" type="datetimeFigureOut">
              <a:rPr lang="en-US"/>
              <a:pPr/>
              <a:t>3/16/2018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110257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24A588F-949D-884D-888E-41BEB3D95811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2730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0" r:id="rId2"/>
    <p:sldLayoutId id="2147483654" r:id="rId3"/>
    <p:sldLayoutId id="2147483649" r:id="rId4"/>
    <p:sldLayoutId id="2147483652" r:id="rId5"/>
    <p:sldLayoutId id="2147483656" r:id="rId6"/>
    <p:sldLayoutId id="2147483657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49CA07F8-B0AF-495B-91A8-5847671F803C}"/>
              </a:ext>
            </a:extLst>
          </p:cNvPr>
          <p:cNvSpPr txBox="1"/>
          <p:nvPr/>
        </p:nvSpPr>
        <p:spPr>
          <a:xfrm>
            <a:off x="3401662" y="1384212"/>
            <a:ext cx="49371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6600" dirty="0">
                <a:solidFill>
                  <a:schemeClr val="bg1"/>
                </a:solidFill>
              </a:rPr>
              <a:t>Tro og disiplin</a:t>
            </a:r>
          </a:p>
        </p:txBody>
      </p:sp>
    </p:spTree>
    <p:extLst>
      <p:ext uri="{BB962C8B-B14F-4D97-AF65-F5344CB8AC3E}">
        <p14:creationId xmlns:p14="http://schemas.microsoft.com/office/powerpoint/2010/main" val="2970015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924E2F-6EDF-4991-87E5-DE8EBC9CD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>
                <a:solidFill>
                  <a:schemeClr val="bg1"/>
                </a:solidFill>
              </a:rPr>
              <a:t>3er-vantene</a:t>
            </a:r>
          </a:p>
        </p:txBody>
      </p:sp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6B014413-028A-4C9D-829F-AE2FDFEA1D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0055" y="952653"/>
            <a:ext cx="7283889" cy="3677915"/>
          </a:xfr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43926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404CCE8-C158-4925-AC47-7A35996F4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Sportsplan 1.0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0C6DD844-6428-45BA-8A91-85A031C1D72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97" y="1153477"/>
            <a:ext cx="2064703" cy="284702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B262EB87-7779-463E-83B2-97E16E1981F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748614" y="1153477"/>
            <a:ext cx="1339772" cy="160464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EBC7F7F8-F18A-4DAB-98DA-3A9AFDE3D6C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616297" y="1153477"/>
            <a:ext cx="1212651" cy="160464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6EA9280A-1CAE-4C06-A924-75164DC2EB5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475" y="2571750"/>
            <a:ext cx="1339772" cy="178212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30CD1623-B651-4E69-BCC2-9AA66B0197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6859" y="1153477"/>
            <a:ext cx="1308773" cy="179120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ABD42757-F997-4D24-8D0D-552FE1066B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1852" y="2571749"/>
            <a:ext cx="1190351" cy="178212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2B8C7256-AD88-4DB5-9A77-FE6DFF9E689B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829" y="2572623"/>
            <a:ext cx="1616441" cy="178212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3756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A5089C-CD52-4341-8330-4FF39A89C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Sportsplanens SRI-modell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6E85735A-D59D-4B0A-9E03-55AE8AE552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2194673"/>
              </p:ext>
            </p:extLst>
          </p:nvPr>
        </p:nvGraphicFramePr>
        <p:xfrm>
          <a:off x="603250" y="1120379"/>
          <a:ext cx="7181850" cy="1508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Sylinder 4">
            <a:extLst>
              <a:ext uri="{FF2B5EF4-FFF2-40B4-BE49-F238E27FC236}">
                <a16:creationId xmlns:a16="http://schemas.microsoft.com/office/drawing/2014/main" id="{E748BFD1-8581-4D70-9581-2896E6E3A91D}"/>
              </a:ext>
            </a:extLst>
          </p:cNvPr>
          <p:cNvSpPr txBox="1"/>
          <p:nvPr/>
        </p:nvSpPr>
        <p:spPr>
          <a:xfrm>
            <a:off x="0" y="2628900"/>
            <a:ext cx="91975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400" dirty="0">
                <a:solidFill>
                  <a:schemeClr val="bg1"/>
                </a:solidFill>
              </a:rPr>
              <a:t>Spillerne utvikler seg i ulikt tempo gjennom dette … </a:t>
            </a:r>
            <a:br>
              <a:rPr lang="nb-NO" sz="2400" dirty="0">
                <a:solidFill>
                  <a:schemeClr val="bg1"/>
                </a:solidFill>
              </a:rPr>
            </a:br>
            <a:endParaRPr lang="nb-NO" sz="2400" dirty="0">
              <a:solidFill>
                <a:schemeClr val="bg1"/>
              </a:solidFill>
            </a:endParaRPr>
          </a:p>
          <a:p>
            <a:pPr algn="ctr"/>
            <a:r>
              <a:rPr lang="nb-NO" sz="3200" dirty="0">
                <a:solidFill>
                  <a:schemeClr val="bg1"/>
                </a:solidFill>
              </a:rPr>
              <a:t>- Hvordan fange opp den enkeltes behov for utvikling?</a:t>
            </a:r>
          </a:p>
          <a:p>
            <a:pPr algn="ctr"/>
            <a:r>
              <a:rPr lang="nb-NO" sz="3200" dirty="0">
                <a:solidFill>
                  <a:schemeClr val="bg1"/>
                </a:solidFill>
              </a:rPr>
              <a:t>- Hvordan bruke trenerteamets kompetanse riktig?</a:t>
            </a:r>
          </a:p>
        </p:txBody>
      </p:sp>
    </p:spTree>
    <p:extLst>
      <p:ext uri="{BB962C8B-B14F-4D97-AF65-F5344CB8AC3E}">
        <p14:creationId xmlns:p14="http://schemas.microsoft.com/office/powerpoint/2010/main" val="1081263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9432756-3E1E-4390-8749-1B00FD5B1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Tro på …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A688143-C34B-42D6-953B-FE5043DF0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851"/>
            <a:ext cx="8229600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b-NO" sz="2800" dirty="0">
                <a:solidFill>
                  <a:schemeClr val="bg1"/>
                </a:solidFill>
              </a:rPr>
              <a:t>… kulturkvaliteter trumfer alt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>
                <a:solidFill>
                  <a:schemeClr val="bg1"/>
                </a:solidFill>
              </a:rPr>
              <a:t>… læringsevnen hos folk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>
                <a:solidFill>
                  <a:schemeClr val="bg1"/>
                </a:solidFill>
              </a:rPr>
              <a:t>… potensialet i humankapitalen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>
                <a:solidFill>
                  <a:schemeClr val="bg1"/>
                </a:solidFill>
              </a:rPr>
              <a:t>… utvikling som bærebjelken</a:t>
            </a:r>
          </a:p>
        </p:txBody>
      </p:sp>
    </p:spTree>
    <p:extLst>
      <p:ext uri="{BB962C8B-B14F-4D97-AF65-F5344CB8AC3E}">
        <p14:creationId xmlns:p14="http://schemas.microsoft.com/office/powerpoint/2010/main" val="527688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D1F7D20-EAC2-49C6-BA01-737070A62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Disiplin i …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6B52D81-9BFF-48F0-A74F-0A81D5FAF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>
                <a:solidFill>
                  <a:schemeClr val="bg1"/>
                </a:solidFill>
              </a:rPr>
              <a:t>… forsterker dette FELLESSKAPET?</a:t>
            </a:r>
          </a:p>
          <a:p>
            <a:pPr marL="0" indent="0">
              <a:buNone/>
            </a:pPr>
            <a:r>
              <a:rPr lang="nb-NO" sz="2800" dirty="0">
                <a:solidFill>
                  <a:schemeClr val="bg1"/>
                </a:solidFill>
              </a:rPr>
              <a:t>… øker dette GLEDEN?</a:t>
            </a:r>
          </a:p>
          <a:p>
            <a:pPr marL="0" indent="0">
              <a:buNone/>
            </a:pPr>
            <a:r>
              <a:rPr lang="nb-NO" sz="2800" dirty="0">
                <a:solidFill>
                  <a:schemeClr val="bg1"/>
                </a:solidFill>
              </a:rPr>
              <a:t>… skaper dette ønsket UTVIKLING?</a:t>
            </a:r>
          </a:p>
          <a:p>
            <a:pPr marL="0" indent="0">
              <a:buNone/>
            </a:pPr>
            <a:endParaRPr lang="nb-NO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b-NO" sz="2800" dirty="0">
                <a:solidFill>
                  <a:schemeClr val="bg1"/>
                </a:solidFill>
              </a:rPr>
              <a:t>… SWOT som nyttig kalddusj etter </a:t>
            </a:r>
            <a:r>
              <a:rPr lang="nb-NO" sz="2800" dirty="0" err="1">
                <a:solidFill>
                  <a:schemeClr val="bg1"/>
                </a:solidFill>
              </a:rPr>
              <a:t>badstu</a:t>
            </a:r>
            <a:endParaRPr lang="nb-NO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b-NO" sz="2800" dirty="0">
                <a:solidFill>
                  <a:schemeClr val="bg1"/>
                </a:solidFill>
              </a:rPr>
              <a:t>… utholdenhet hos kompetente folk</a:t>
            </a:r>
          </a:p>
          <a:p>
            <a:endParaRPr lang="nb-NO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111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3B69A86-1DC3-4250-B204-8DD7A6270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Hva må til?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4BF83BC-6936-42D9-86D2-8DA6F679B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De rette folka om bord</a:t>
            </a:r>
          </a:p>
          <a:p>
            <a:r>
              <a:rPr lang="nb-NO" dirty="0">
                <a:solidFill>
                  <a:schemeClr val="bg1"/>
                </a:solidFill>
              </a:rPr>
              <a:t>Finn klubbens naturlige mestringsplattform</a:t>
            </a:r>
          </a:p>
          <a:p>
            <a:r>
              <a:rPr lang="nb-NO" dirty="0">
                <a:solidFill>
                  <a:schemeClr val="bg1"/>
                </a:solidFill>
              </a:rPr>
              <a:t>Kontroll på bane, utstyr og trenere</a:t>
            </a:r>
          </a:p>
          <a:p>
            <a:r>
              <a:rPr lang="nb-NO" dirty="0">
                <a:solidFill>
                  <a:schemeClr val="bg1"/>
                </a:solidFill>
              </a:rPr>
              <a:t>Prioriter klubbens egenart</a:t>
            </a:r>
          </a:p>
          <a:p>
            <a:r>
              <a:rPr lang="nb-NO" dirty="0">
                <a:solidFill>
                  <a:schemeClr val="bg1"/>
                </a:solidFill>
              </a:rPr>
              <a:t>Skap kontinuitet og proaktiv utvikling</a:t>
            </a:r>
          </a:p>
        </p:txBody>
      </p:sp>
    </p:spTree>
    <p:extLst>
      <p:ext uri="{BB962C8B-B14F-4D97-AF65-F5344CB8AC3E}">
        <p14:creationId xmlns:p14="http://schemas.microsoft.com/office/powerpoint/2010/main" val="1998490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C0C0DB-2BAA-4B94-AC80-D00E88010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rgbClr val="FF0000"/>
                </a:solidFill>
              </a:rPr>
              <a:t>Hvem kan klare dette …?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CB297F7-3377-4E90-8A32-459002B2C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71511"/>
            <a:ext cx="8229600" cy="754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4000" b="1" dirty="0">
                <a:solidFill>
                  <a:srgbClr val="00B050"/>
                </a:solidFill>
              </a:rPr>
              <a:t>Din klubb – Ditt lag – Du!</a:t>
            </a: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00E5E3BB-F55A-41BD-873E-CE9D398CEC42}"/>
              </a:ext>
            </a:extLst>
          </p:cNvPr>
          <p:cNvSpPr txBox="1">
            <a:spLocks/>
          </p:cNvSpPr>
          <p:nvPr/>
        </p:nvSpPr>
        <p:spPr>
          <a:xfrm>
            <a:off x="457200" y="2571750"/>
            <a:ext cx="8229600" cy="2310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sz="2800" dirty="0">
                <a:solidFill>
                  <a:srgbClr val="0055B8"/>
                </a:solidFill>
              </a:rPr>
              <a:t>Vår vei er sterk TRO og DISILPIN for og til </a:t>
            </a:r>
            <a:br>
              <a:rPr lang="nb-NO" sz="2800" dirty="0">
                <a:solidFill>
                  <a:srgbClr val="0055B8"/>
                </a:solidFill>
              </a:rPr>
            </a:br>
            <a:r>
              <a:rPr lang="nb-NO" sz="2800" dirty="0">
                <a:solidFill>
                  <a:srgbClr val="0055B8"/>
                </a:solidFill>
              </a:rPr>
              <a:t>FELLESSKAPET – GLEDEN - UTVIKLINGA</a:t>
            </a:r>
          </a:p>
          <a:p>
            <a:pPr marL="0" indent="0">
              <a:buFont typeface="Arial"/>
              <a:buNone/>
            </a:pPr>
            <a:endParaRPr lang="nb-NO" sz="2800" dirty="0">
              <a:solidFill>
                <a:srgbClr val="0055B8"/>
              </a:solidFill>
            </a:endParaRPr>
          </a:p>
          <a:p>
            <a:pPr marL="0" indent="0">
              <a:buFont typeface="Arial"/>
              <a:buNone/>
            </a:pPr>
            <a:r>
              <a:rPr lang="nb-NO" sz="2800" dirty="0">
                <a:solidFill>
                  <a:srgbClr val="0055B8"/>
                </a:solidFill>
              </a:rPr>
              <a:t>Lykke til!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152A8D6F-9AD0-4C5C-B9A8-5773B8A4ACAF}"/>
              </a:ext>
            </a:extLst>
          </p:cNvPr>
          <p:cNvSpPr txBox="1"/>
          <p:nvPr/>
        </p:nvSpPr>
        <p:spPr>
          <a:xfrm>
            <a:off x="2893046" y="4681835"/>
            <a:ext cx="3357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>
                <a:solidFill>
                  <a:schemeClr val="bg1"/>
                </a:solidFill>
              </a:rPr>
              <a:t>www.ranheimfotball.com</a:t>
            </a:r>
          </a:p>
        </p:txBody>
      </p:sp>
    </p:spTree>
    <p:extLst>
      <p:ext uri="{BB962C8B-B14F-4D97-AF65-F5344CB8AC3E}">
        <p14:creationId xmlns:p14="http://schemas.microsoft.com/office/powerpoint/2010/main" val="145002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0E3D331-4D4C-4E70-AD3B-BBD54134C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Hvorfor Ranheim nå?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3EB2920-20E0-45A2-92CE-4ACF2C724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>
                <a:solidFill>
                  <a:schemeClr val="bg1"/>
                </a:solidFill>
              </a:rPr>
              <a:t>Stor synlig utvikling</a:t>
            </a:r>
          </a:p>
          <a:p>
            <a:pPr marL="0" indent="0">
              <a:buNone/>
            </a:pPr>
            <a:r>
              <a:rPr lang="nb-NO" dirty="0">
                <a:solidFill>
                  <a:schemeClr val="bg1"/>
                </a:solidFill>
              </a:rPr>
              <a:t>Spennende verdigrunnlag</a:t>
            </a:r>
          </a:p>
          <a:p>
            <a:pPr marL="0" indent="0">
              <a:buNone/>
            </a:pPr>
            <a:r>
              <a:rPr lang="nb-NO" dirty="0">
                <a:solidFill>
                  <a:schemeClr val="bg1"/>
                </a:solidFill>
              </a:rPr>
              <a:t>Mange spørsmål og meninger</a:t>
            </a:r>
          </a:p>
          <a:p>
            <a:pPr marL="0" indent="0">
              <a:buNone/>
            </a:pPr>
            <a:r>
              <a:rPr lang="nb-NO" dirty="0">
                <a:solidFill>
                  <a:schemeClr val="bg1"/>
                </a:solidFill>
              </a:rPr>
              <a:t>Klubb med utbredt delingskultur</a:t>
            </a:r>
          </a:p>
          <a:p>
            <a:pPr marL="0" indent="0">
              <a:buNone/>
            </a:pPr>
            <a:br>
              <a:rPr lang="nb-NO" sz="2000" dirty="0">
                <a:solidFill>
                  <a:schemeClr val="bg1"/>
                </a:solidFill>
              </a:rPr>
            </a:br>
            <a:r>
              <a:rPr lang="nb-NO" sz="2000" dirty="0">
                <a:solidFill>
                  <a:schemeClr val="bg1"/>
                </a:solidFill>
              </a:rPr>
              <a:t>… og vår historie er svært lik andres, </a:t>
            </a:r>
            <a:br>
              <a:rPr lang="nb-NO" sz="2000" dirty="0">
                <a:solidFill>
                  <a:schemeClr val="bg1"/>
                </a:solidFill>
              </a:rPr>
            </a:br>
            <a:r>
              <a:rPr lang="nb-NO" sz="2000" dirty="0">
                <a:solidFill>
                  <a:schemeClr val="bg1"/>
                </a:solidFill>
              </a:rPr>
              <a:t>og har fått sine kvaliteter og utfordringer</a:t>
            </a:r>
          </a:p>
          <a:p>
            <a:pPr marL="0" indent="0">
              <a:buNone/>
            </a:pPr>
            <a:endParaRPr lang="nb-NO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175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79F44DF-2939-4FE4-92A1-A350D83A4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Hvor er Ranheim nå?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5BD4806-C149-4E29-B0D5-FF7218E55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Verdigrunnlaget</a:t>
            </a:r>
          </a:p>
          <a:p>
            <a:r>
              <a:rPr lang="nb-NO" dirty="0">
                <a:solidFill>
                  <a:schemeClr val="bg1"/>
                </a:solidFill>
              </a:rPr>
              <a:t>Daglig drift</a:t>
            </a:r>
          </a:p>
          <a:p>
            <a:r>
              <a:rPr lang="nb-NO" dirty="0">
                <a:solidFill>
                  <a:schemeClr val="bg1"/>
                </a:solidFill>
              </a:rPr>
              <a:t>Sportslig fokus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A18C76C6-AF69-4F26-82B9-A2FF0A923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33300">
            <a:off x="4351064" y="1298794"/>
            <a:ext cx="1807595" cy="270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905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7873DD98-9C23-4734-BE34-08009D404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33300">
            <a:off x="5975560" y="1482360"/>
            <a:ext cx="1887611" cy="270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905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54996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0CDD400-CE3B-43CD-95B3-700EFB344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6730"/>
            <a:ext cx="8229600" cy="4147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>
                <a:solidFill>
                  <a:schemeClr val="bg1"/>
                </a:solidFill>
              </a:rPr>
              <a:t>TRO</a:t>
            </a:r>
          </a:p>
          <a:p>
            <a:pPr lvl="1"/>
            <a:r>
              <a:rPr lang="nb-NO" sz="2400" dirty="0">
                <a:solidFill>
                  <a:schemeClr val="bg1"/>
                </a:solidFill>
              </a:rPr>
              <a:t>Urokkelig tro på å realisere drømmer</a:t>
            </a:r>
          </a:p>
          <a:p>
            <a:pPr lvl="1"/>
            <a:r>
              <a:rPr lang="nb-NO" sz="2400" dirty="0">
                <a:solidFill>
                  <a:schemeClr val="bg1"/>
                </a:solidFill>
              </a:rPr>
              <a:t>Verdistyrt hverdag og ledelse</a:t>
            </a:r>
          </a:p>
          <a:p>
            <a:pPr marL="457200" lvl="1" indent="0">
              <a:buNone/>
            </a:pPr>
            <a:endParaRPr lang="nb-NO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b-NO" dirty="0">
                <a:solidFill>
                  <a:schemeClr val="bg1"/>
                </a:solidFill>
              </a:rPr>
              <a:t>DISIPLIN</a:t>
            </a:r>
          </a:p>
          <a:p>
            <a:pPr lvl="1"/>
            <a:r>
              <a:rPr lang="nb-NO" sz="2400" dirty="0">
                <a:solidFill>
                  <a:schemeClr val="bg1"/>
                </a:solidFill>
              </a:rPr>
              <a:t>Brutal ærlighet for utvikling</a:t>
            </a:r>
          </a:p>
          <a:p>
            <a:pPr lvl="1"/>
            <a:r>
              <a:rPr lang="nb-NO" sz="2400" dirty="0">
                <a:solidFill>
                  <a:schemeClr val="bg1"/>
                </a:solidFill>
              </a:rPr>
              <a:t>Våge å utvikle</a:t>
            </a:r>
          </a:p>
          <a:p>
            <a:pPr lvl="1"/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E887819-49B8-4B0A-9938-7CB72B58ADA6}"/>
              </a:ext>
            </a:extLst>
          </p:cNvPr>
          <p:cNvSpPr txBox="1"/>
          <p:nvPr/>
        </p:nvSpPr>
        <p:spPr>
          <a:xfrm>
            <a:off x="6517866" y="4047767"/>
            <a:ext cx="243207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dirty="0">
                <a:solidFill>
                  <a:schemeClr val="bg1"/>
                </a:solidFill>
                <a:latin typeface="Arial Narrow" panose="020B0606020202030204" pitchFamily="34" charset="0"/>
              </a:rPr>
              <a:t>«The Stockdale Paradox»</a:t>
            </a:r>
          </a:p>
          <a:p>
            <a:pPr algn="ctr"/>
            <a:r>
              <a:rPr lang="nb-NO" sz="1200" dirty="0">
                <a:solidFill>
                  <a:schemeClr val="bg1"/>
                </a:solidFill>
                <a:latin typeface="Arial Narrow" panose="020B0606020202030204" pitchFamily="34" charset="0"/>
              </a:rPr>
              <a:t>Jim Collins, «Good to Great», s.86 2001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77A6FFA-95F6-41F5-A0C1-854E0A938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619" y="3851809"/>
            <a:ext cx="1173432" cy="109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24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B2110A4-CAA5-4E4C-A300-D992ED456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SWOT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720B80D-B7AE-4918-BD8D-EA93830AA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nb-NO" sz="2000" dirty="0">
                <a:solidFill>
                  <a:schemeClr val="bg1"/>
                </a:solidFill>
              </a:rPr>
              <a:t>STYRKER</a:t>
            </a:r>
          </a:p>
          <a:p>
            <a:pPr>
              <a:lnSpc>
                <a:spcPct val="200000"/>
              </a:lnSpc>
            </a:pPr>
            <a:r>
              <a:rPr lang="nb-NO" sz="2000" dirty="0">
                <a:solidFill>
                  <a:schemeClr val="bg1"/>
                </a:solidFill>
              </a:rPr>
              <a:t>SVAKHETER</a:t>
            </a:r>
          </a:p>
          <a:p>
            <a:pPr>
              <a:lnSpc>
                <a:spcPct val="200000"/>
              </a:lnSpc>
            </a:pPr>
            <a:r>
              <a:rPr lang="nb-NO" sz="2000" dirty="0">
                <a:solidFill>
                  <a:schemeClr val="bg1"/>
                </a:solidFill>
              </a:rPr>
              <a:t>MULIGHETER</a:t>
            </a:r>
          </a:p>
          <a:p>
            <a:pPr>
              <a:lnSpc>
                <a:spcPct val="200000"/>
              </a:lnSpc>
            </a:pPr>
            <a:r>
              <a:rPr lang="nb-NO" sz="2000" dirty="0">
                <a:solidFill>
                  <a:schemeClr val="bg1"/>
                </a:solidFill>
              </a:rPr>
              <a:t>TRUSLER</a:t>
            </a:r>
          </a:p>
          <a:p>
            <a:endParaRPr lang="nb-NO" sz="2000" dirty="0">
              <a:solidFill>
                <a:schemeClr val="bg1"/>
              </a:solidFill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4C79B4A-656F-41C8-B6A8-B7AE4A891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61451">
            <a:off x="3136933" y="866936"/>
            <a:ext cx="5265268" cy="32644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905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03680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5B15FF8-46A3-4E13-8A1F-29F8FC55F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535" y="180604"/>
            <a:ext cx="1954227" cy="857250"/>
          </a:xfrm>
        </p:spPr>
        <p:txBody>
          <a:bodyPr/>
          <a:lstStyle/>
          <a:p>
            <a:pPr algn="r"/>
            <a:r>
              <a:rPr lang="nb-NO" dirty="0">
                <a:solidFill>
                  <a:schemeClr val="bg1"/>
                </a:solidFill>
              </a:rPr>
              <a:t>SWOT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C328739A-3DC4-44FF-AFE8-0A5E498DD9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055414"/>
              </p:ext>
            </p:extLst>
          </p:nvPr>
        </p:nvGraphicFramePr>
        <p:xfrm>
          <a:off x="363854" y="486649"/>
          <a:ext cx="4258946" cy="4130213"/>
        </p:xfrm>
        <a:graphic>
          <a:graphicData uri="http://schemas.openxmlformats.org/drawingml/2006/table">
            <a:tbl>
              <a:tblPr firstRow="1" firstCol="1" bandRow="1"/>
              <a:tblGrid>
                <a:gridCol w="4258946">
                  <a:extLst>
                    <a:ext uri="{9D8B030D-6E8A-4147-A177-3AD203B41FA5}">
                      <a16:colId xmlns:a16="http://schemas.microsoft.com/office/drawing/2014/main" val="2085536253"/>
                    </a:ext>
                  </a:extLst>
                </a:gridCol>
              </a:tblGrid>
              <a:tr h="208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SVAKHETER</a:t>
                      </a:r>
                      <a:endParaRPr lang="nb-NO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5253582"/>
                  </a:ext>
                </a:extLst>
              </a:tr>
              <a:tr h="3851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Stor klubb kan gi fremmedgjøring, blir alle sett?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Garderobesituasjonen er underdimensjonert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Foreldreinvolveringa er sterk men på få hender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Retningslinjer for cupdeltagelse, hospitering og spons.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Banekapasitet og forutsigbare treningstider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Ujevnt samarbeid mellom kull og særidretter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Kommunikasjon i hverdagen, nettsted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Utstyrsboder små i forhold til kullstørrelsene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rgbClr val="FFFF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Banekvalitet vinterstid</a:t>
                      </a:r>
                      <a:endParaRPr lang="nb-NO" sz="2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Kan være ensomt arbeid i lagets støtteapparat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Dårlige administrative verktøyer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Strategi og konkrete rutiner ved inkludering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1478580"/>
                  </a:ext>
                </a:extLst>
              </a:tr>
            </a:tbl>
          </a:graphicData>
        </a:graphic>
      </p:graphicFrame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37FC4DF1-75B1-4B80-B0D3-46E7D48AF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25058"/>
              </p:ext>
            </p:extLst>
          </p:nvPr>
        </p:nvGraphicFramePr>
        <p:xfrm>
          <a:off x="4940302" y="1425142"/>
          <a:ext cx="3625847" cy="3109129"/>
        </p:xfrm>
        <a:graphic>
          <a:graphicData uri="http://schemas.openxmlformats.org/drawingml/2006/table">
            <a:tbl>
              <a:tblPr firstRow="1" firstCol="1" bandRow="1"/>
              <a:tblGrid>
                <a:gridCol w="3625847">
                  <a:extLst>
                    <a:ext uri="{9D8B030D-6E8A-4147-A177-3AD203B41FA5}">
                      <a16:colId xmlns:a16="http://schemas.microsoft.com/office/drawing/2014/main" val="2131924735"/>
                    </a:ext>
                  </a:extLst>
                </a:gridCol>
              </a:tblGrid>
              <a:tr h="2131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TRUSLER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0697496"/>
                  </a:ext>
                </a:extLst>
              </a:tr>
              <a:tr h="286166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Banekapasitet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Befolkningsvekst/ stadig større spillergrupper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rgbClr val="FFFF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Utviklinga ennå avhengig av få enkeltpersoner</a:t>
                      </a:r>
                      <a:endParaRPr lang="nb-NO" sz="2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Sikre frivilligheten når det profesjonaliseres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Holde på utviklingsfokuset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Kan bli stor avstand fra banen opp til ledelsen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Eventuell sportslig nedtur hos Toppfotballen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Dersom Toppfotballen prioriteres foran resten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Bydelen mister eierskap til klubben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9394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819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00D5AEBB-55D3-4BF5-9D68-7A1C8153CFE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2" b="27495"/>
          <a:stretch/>
        </p:blipFill>
        <p:spPr bwMode="auto">
          <a:xfrm>
            <a:off x="254492" y="198207"/>
            <a:ext cx="8659163" cy="45064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79310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E681276-42B7-4F4F-B7A8-BD4354A15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dirty="0">
                <a:solidFill>
                  <a:schemeClr val="bg1"/>
                </a:solidFill>
              </a:rPr>
              <a:t>Anerkjenne FELLESSKAPET</a:t>
            </a:r>
          </a:p>
        </p:txBody>
      </p:sp>
      <p:cxnSp>
        <p:nvCxnSpPr>
          <p:cNvPr id="5" name="Rett pilkobling 4">
            <a:extLst>
              <a:ext uri="{FF2B5EF4-FFF2-40B4-BE49-F238E27FC236}">
                <a16:creationId xmlns:a16="http://schemas.microsoft.com/office/drawing/2014/main" id="{629D1118-A521-4AB3-8758-29DDDC5B1882}"/>
              </a:ext>
            </a:extLst>
          </p:cNvPr>
          <p:cNvCxnSpPr/>
          <p:nvPr/>
        </p:nvCxnSpPr>
        <p:spPr>
          <a:xfrm>
            <a:off x="717550" y="2514309"/>
            <a:ext cx="7423150" cy="0"/>
          </a:xfrm>
          <a:prstGeom prst="straightConnector1">
            <a:avLst/>
          </a:prstGeom>
          <a:ln w="60325"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uppe 9">
            <a:extLst>
              <a:ext uri="{FF2B5EF4-FFF2-40B4-BE49-F238E27FC236}">
                <a16:creationId xmlns:a16="http://schemas.microsoft.com/office/drawing/2014/main" id="{F5302B74-50AA-44BF-A8EE-2BABB3CD814C}"/>
              </a:ext>
            </a:extLst>
          </p:cNvPr>
          <p:cNvGrpSpPr/>
          <p:nvPr/>
        </p:nvGrpSpPr>
        <p:grpSpPr>
          <a:xfrm>
            <a:off x="1136360" y="2806638"/>
            <a:ext cx="5944005" cy="707886"/>
            <a:chOff x="577948" y="2701936"/>
            <a:chExt cx="5944005" cy="707886"/>
          </a:xfrm>
        </p:grpSpPr>
        <p:sp>
          <p:nvSpPr>
            <p:cNvPr id="6" name="TekstSylinder 5">
              <a:extLst>
                <a:ext uri="{FF2B5EF4-FFF2-40B4-BE49-F238E27FC236}">
                  <a16:creationId xmlns:a16="http://schemas.microsoft.com/office/drawing/2014/main" id="{3542F162-77D3-42A7-80CD-0F9C7BEC54BC}"/>
                </a:ext>
              </a:extLst>
            </p:cNvPr>
            <p:cNvSpPr txBox="1"/>
            <p:nvPr/>
          </p:nvSpPr>
          <p:spPr>
            <a:xfrm>
              <a:off x="577948" y="2701936"/>
              <a:ext cx="50045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4000" dirty="0"/>
                <a:t>D</a:t>
              </a:r>
            </a:p>
          </p:txBody>
        </p:sp>
        <p:sp>
          <p:nvSpPr>
            <p:cNvPr id="7" name="TekstSylinder 6">
              <a:extLst>
                <a:ext uri="{FF2B5EF4-FFF2-40B4-BE49-F238E27FC236}">
                  <a16:creationId xmlns:a16="http://schemas.microsoft.com/office/drawing/2014/main" id="{39322717-8388-4B8F-8994-CFE1155F4561}"/>
                </a:ext>
              </a:extLst>
            </p:cNvPr>
            <p:cNvSpPr txBox="1"/>
            <p:nvPr/>
          </p:nvSpPr>
          <p:spPr>
            <a:xfrm>
              <a:off x="2384644" y="2701936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4000" dirty="0"/>
                <a:t>A</a:t>
              </a:r>
            </a:p>
          </p:txBody>
        </p:sp>
        <p:sp>
          <p:nvSpPr>
            <p:cNvPr id="8" name="TekstSylinder 7">
              <a:extLst>
                <a:ext uri="{FF2B5EF4-FFF2-40B4-BE49-F238E27FC236}">
                  <a16:creationId xmlns:a16="http://schemas.microsoft.com/office/drawing/2014/main" id="{CEB4A583-EEB0-406A-A1B5-BC5DA526FB6F}"/>
                </a:ext>
              </a:extLst>
            </p:cNvPr>
            <p:cNvSpPr txBox="1"/>
            <p:nvPr/>
          </p:nvSpPr>
          <p:spPr>
            <a:xfrm>
              <a:off x="4194802" y="2701936"/>
              <a:ext cx="42030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4000" dirty="0"/>
                <a:t>S</a:t>
              </a:r>
            </a:p>
          </p:txBody>
        </p: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24C07215-CA0A-48FE-8304-AA329644C7E5}"/>
                </a:ext>
              </a:extLst>
            </p:cNvPr>
            <p:cNvSpPr txBox="1"/>
            <p:nvPr/>
          </p:nvSpPr>
          <p:spPr>
            <a:xfrm>
              <a:off x="6008671" y="2701936"/>
              <a:ext cx="51328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4000" dirty="0"/>
                <a:t>U</a:t>
              </a:r>
            </a:p>
          </p:txBody>
        </p:sp>
      </p:grp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7B39D249-EBB5-4465-A05B-68E2E1744188}"/>
              </a:ext>
            </a:extLst>
          </p:cNvPr>
          <p:cNvGrpSpPr/>
          <p:nvPr/>
        </p:nvGrpSpPr>
        <p:grpSpPr>
          <a:xfrm>
            <a:off x="1141233" y="2806638"/>
            <a:ext cx="7442812" cy="707886"/>
            <a:chOff x="577948" y="2701936"/>
            <a:chExt cx="7442812" cy="707886"/>
          </a:xfrm>
        </p:grpSpPr>
        <p:sp>
          <p:nvSpPr>
            <p:cNvPr id="12" name="TekstSylinder 11">
              <a:extLst>
                <a:ext uri="{FF2B5EF4-FFF2-40B4-BE49-F238E27FC236}">
                  <a16:creationId xmlns:a16="http://schemas.microsoft.com/office/drawing/2014/main" id="{1BFDF822-71BC-4295-A821-4CF4B060568E}"/>
                </a:ext>
              </a:extLst>
            </p:cNvPr>
            <p:cNvSpPr txBox="1"/>
            <p:nvPr/>
          </p:nvSpPr>
          <p:spPr>
            <a:xfrm>
              <a:off x="577948" y="2701936"/>
              <a:ext cx="112562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4000" dirty="0"/>
                <a:t>D</a:t>
              </a:r>
              <a:r>
                <a:rPr lang="nb-NO" sz="4000" dirty="0">
                  <a:solidFill>
                    <a:srgbClr val="FF0000"/>
                  </a:solidFill>
                </a:rPr>
                <a:t>rift</a:t>
              </a:r>
            </a:p>
          </p:txBody>
        </p: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959CB779-9676-4629-95E2-70D9BCE69624}"/>
                </a:ext>
              </a:extLst>
            </p:cNvPr>
            <p:cNvSpPr txBox="1"/>
            <p:nvPr/>
          </p:nvSpPr>
          <p:spPr>
            <a:xfrm>
              <a:off x="2384644" y="2701936"/>
              <a:ext cx="154721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4000" dirty="0" err="1"/>
                <a:t>A</a:t>
              </a:r>
              <a:r>
                <a:rPr lang="nb-NO" sz="4000" dirty="0" err="1">
                  <a:solidFill>
                    <a:srgbClr val="FF0000"/>
                  </a:solidFill>
                </a:rPr>
                <a:t>dmin</a:t>
              </a:r>
              <a:endParaRPr lang="nb-NO" sz="4000" dirty="0">
                <a:solidFill>
                  <a:srgbClr val="FF0000"/>
                </a:solidFill>
              </a:endParaRPr>
            </a:p>
          </p:txBody>
        </p: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34DCDD63-162D-45E7-873F-B4A0EE0A740E}"/>
                </a:ext>
              </a:extLst>
            </p:cNvPr>
            <p:cNvSpPr txBox="1"/>
            <p:nvPr/>
          </p:nvSpPr>
          <p:spPr>
            <a:xfrm>
              <a:off x="4194802" y="2701936"/>
              <a:ext cx="131157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4000" dirty="0"/>
                <a:t>S</a:t>
              </a:r>
              <a:r>
                <a:rPr lang="nb-NO" sz="4000" dirty="0">
                  <a:solidFill>
                    <a:srgbClr val="FF0000"/>
                  </a:solidFill>
                </a:rPr>
                <a:t>port</a:t>
              </a:r>
            </a:p>
          </p:txBody>
        </p:sp>
        <p:sp>
          <p:nvSpPr>
            <p:cNvPr id="15" name="TekstSylinder 14">
              <a:extLst>
                <a:ext uri="{FF2B5EF4-FFF2-40B4-BE49-F238E27FC236}">
                  <a16:creationId xmlns:a16="http://schemas.microsoft.com/office/drawing/2014/main" id="{A09D865A-8F3D-464F-8215-4869461FF147}"/>
                </a:ext>
              </a:extLst>
            </p:cNvPr>
            <p:cNvSpPr txBox="1"/>
            <p:nvPr/>
          </p:nvSpPr>
          <p:spPr>
            <a:xfrm>
              <a:off x="6008671" y="2701936"/>
              <a:ext cx="201208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4000" dirty="0"/>
                <a:t>U</a:t>
              </a:r>
              <a:r>
                <a:rPr lang="nb-NO" sz="4000" dirty="0">
                  <a:solidFill>
                    <a:srgbClr val="FF0000"/>
                  </a:solidFill>
                </a:rPr>
                <a:t>tvikling</a:t>
              </a:r>
            </a:p>
          </p:txBody>
        </p:sp>
      </p:grpSp>
      <p:grpSp>
        <p:nvGrpSpPr>
          <p:cNvPr id="26" name="Gruppe 25">
            <a:extLst>
              <a:ext uri="{FF2B5EF4-FFF2-40B4-BE49-F238E27FC236}">
                <a16:creationId xmlns:a16="http://schemas.microsoft.com/office/drawing/2014/main" id="{23A9D1D2-4E60-44F8-A570-F1ECF5273A73}"/>
              </a:ext>
            </a:extLst>
          </p:cNvPr>
          <p:cNvGrpSpPr/>
          <p:nvPr/>
        </p:nvGrpSpPr>
        <p:grpSpPr>
          <a:xfrm>
            <a:off x="707452" y="2104181"/>
            <a:ext cx="2026541" cy="813532"/>
            <a:chOff x="707452" y="2104181"/>
            <a:chExt cx="2026541" cy="813532"/>
          </a:xfrm>
        </p:grpSpPr>
        <p:sp>
          <p:nvSpPr>
            <p:cNvPr id="16" name="Rektangel: avrundede hjørner 15">
              <a:extLst>
                <a:ext uri="{FF2B5EF4-FFF2-40B4-BE49-F238E27FC236}">
                  <a16:creationId xmlns:a16="http://schemas.microsoft.com/office/drawing/2014/main" id="{88DDD5A0-59B5-4BA1-958F-93D8C640D2DD}"/>
                </a:ext>
              </a:extLst>
            </p:cNvPr>
            <p:cNvSpPr/>
            <p:nvPr/>
          </p:nvSpPr>
          <p:spPr>
            <a:xfrm>
              <a:off x="707452" y="2104181"/>
              <a:ext cx="1125629" cy="806808"/>
            </a:xfrm>
            <a:prstGeom prst="round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tx1"/>
                  </a:solidFill>
                </a:rPr>
                <a:t>VAM</a:t>
              </a:r>
            </a:p>
          </p:txBody>
        </p:sp>
        <p:sp>
          <p:nvSpPr>
            <p:cNvPr id="19" name="Rektangel: avrundede hjørner 18">
              <a:extLst>
                <a:ext uri="{FF2B5EF4-FFF2-40B4-BE49-F238E27FC236}">
                  <a16:creationId xmlns:a16="http://schemas.microsoft.com/office/drawing/2014/main" id="{EED1161E-FC11-48A6-8834-AD6080806866}"/>
                </a:ext>
              </a:extLst>
            </p:cNvPr>
            <p:cNvSpPr/>
            <p:nvPr/>
          </p:nvSpPr>
          <p:spPr>
            <a:xfrm>
              <a:off x="1608364" y="2110905"/>
              <a:ext cx="1125629" cy="806808"/>
            </a:xfrm>
            <a:prstGeom prst="round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tx1"/>
                  </a:solidFill>
                </a:rPr>
                <a:t>VAM</a:t>
              </a:r>
            </a:p>
          </p:txBody>
        </p:sp>
      </p:grpSp>
      <p:sp>
        <p:nvSpPr>
          <p:cNvPr id="28" name="Pil: høyre 27">
            <a:extLst>
              <a:ext uri="{FF2B5EF4-FFF2-40B4-BE49-F238E27FC236}">
                <a16:creationId xmlns:a16="http://schemas.microsoft.com/office/drawing/2014/main" id="{C987A455-624D-4E74-AE96-4314B4CA3AE8}"/>
              </a:ext>
            </a:extLst>
          </p:cNvPr>
          <p:cNvSpPr/>
          <p:nvPr/>
        </p:nvSpPr>
        <p:spPr>
          <a:xfrm>
            <a:off x="6774569" y="2297528"/>
            <a:ext cx="1722339" cy="447189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5" name="Gruppe 24">
            <a:extLst>
              <a:ext uri="{FF2B5EF4-FFF2-40B4-BE49-F238E27FC236}">
                <a16:creationId xmlns:a16="http://schemas.microsoft.com/office/drawing/2014/main" id="{6935377B-7CE6-4AF2-8A96-99077C2CDAA1}"/>
              </a:ext>
            </a:extLst>
          </p:cNvPr>
          <p:cNvGrpSpPr/>
          <p:nvPr/>
        </p:nvGrpSpPr>
        <p:grpSpPr>
          <a:xfrm>
            <a:off x="2533204" y="2110905"/>
            <a:ext cx="4844730" cy="813622"/>
            <a:chOff x="2533204" y="2110905"/>
            <a:chExt cx="4844730" cy="813622"/>
          </a:xfrm>
        </p:grpSpPr>
        <p:sp>
          <p:nvSpPr>
            <p:cNvPr id="21" name="Rektangel: avrundede hjørner 20">
              <a:extLst>
                <a:ext uri="{FF2B5EF4-FFF2-40B4-BE49-F238E27FC236}">
                  <a16:creationId xmlns:a16="http://schemas.microsoft.com/office/drawing/2014/main" id="{A2DB9F5B-B89F-4AE4-A40D-953F470B1F2C}"/>
                </a:ext>
              </a:extLst>
            </p:cNvPr>
            <p:cNvSpPr/>
            <p:nvPr/>
          </p:nvSpPr>
          <p:spPr>
            <a:xfrm>
              <a:off x="2533204" y="2110905"/>
              <a:ext cx="1125629" cy="806808"/>
            </a:xfrm>
            <a:prstGeom prst="roundRect">
              <a:avLst/>
            </a:prstGeom>
            <a:solidFill>
              <a:srgbClr val="FFFF66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tx1"/>
                  </a:solidFill>
                </a:rPr>
                <a:t>VAM</a:t>
              </a:r>
            </a:p>
          </p:txBody>
        </p:sp>
        <p:sp>
          <p:nvSpPr>
            <p:cNvPr id="22" name="Rektangel: avrundede hjørner 21">
              <a:extLst>
                <a:ext uri="{FF2B5EF4-FFF2-40B4-BE49-F238E27FC236}">
                  <a16:creationId xmlns:a16="http://schemas.microsoft.com/office/drawing/2014/main" id="{BA369488-DCB4-4E8F-B19F-504016B1F033}"/>
                </a:ext>
              </a:extLst>
            </p:cNvPr>
            <p:cNvSpPr/>
            <p:nvPr/>
          </p:nvSpPr>
          <p:spPr>
            <a:xfrm>
              <a:off x="3460037" y="2114362"/>
              <a:ext cx="1125629" cy="806808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tx1"/>
                  </a:solidFill>
                </a:rPr>
                <a:t>ADM</a:t>
              </a:r>
            </a:p>
          </p:txBody>
        </p:sp>
        <p:sp>
          <p:nvSpPr>
            <p:cNvPr id="23" name="Rektangel: avrundede hjørner 22">
              <a:extLst>
                <a:ext uri="{FF2B5EF4-FFF2-40B4-BE49-F238E27FC236}">
                  <a16:creationId xmlns:a16="http://schemas.microsoft.com/office/drawing/2014/main" id="{A6B1E24B-7EED-4C2D-9885-4554C72F960D}"/>
                </a:ext>
              </a:extLst>
            </p:cNvPr>
            <p:cNvSpPr/>
            <p:nvPr/>
          </p:nvSpPr>
          <p:spPr>
            <a:xfrm>
              <a:off x="4380358" y="2117719"/>
              <a:ext cx="1125629" cy="80680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tx1"/>
                  </a:solidFill>
                </a:rPr>
                <a:t>TRV</a:t>
              </a:r>
            </a:p>
          </p:txBody>
        </p:sp>
        <p:sp>
          <p:nvSpPr>
            <p:cNvPr id="18" name="Rektangel: avrundede hjørner 17">
              <a:extLst>
                <a:ext uri="{FF2B5EF4-FFF2-40B4-BE49-F238E27FC236}">
                  <a16:creationId xmlns:a16="http://schemas.microsoft.com/office/drawing/2014/main" id="{59D0A597-0E9F-4E2A-A56A-12622F64F446}"/>
                </a:ext>
              </a:extLst>
            </p:cNvPr>
            <p:cNvSpPr/>
            <p:nvPr/>
          </p:nvSpPr>
          <p:spPr>
            <a:xfrm>
              <a:off x="5314815" y="2114312"/>
              <a:ext cx="1125629" cy="806808"/>
            </a:xfrm>
            <a:prstGeom prst="round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tx1"/>
                  </a:solidFill>
                </a:rPr>
                <a:t>TRV</a:t>
              </a:r>
            </a:p>
          </p:txBody>
        </p:sp>
        <p:sp>
          <p:nvSpPr>
            <p:cNvPr id="20" name="Rektangel: avrundede hjørner 19">
              <a:extLst>
                <a:ext uri="{FF2B5EF4-FFF2-40B4-BE49-F238E27FC236}">
                  <a16:creationId xmlns:a16="http://schemas.microsoft.com/office/drawing/2014/main" id="{340568DA-769A-4D73-AB1B-659A56AC4BAF}"/>
                </a:ext>
              </a:extLst>
            </p:cNvPr>
            <p:cNvSpPr/>
            <p:nvPr/>
          </p:nvSpPr>
          <p:spPr>
            <a:xfrm>
              <a:off x="6252305" y="2117719"/>
              <a:ext cx="1125629" cy="806808"/>
            </a:xfrm>
            <a:prstGeom prst="round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KLU</a:t>
              </a:r>
            </a:p>
          </p:txBody>
        </p:sp>
      </p:grpSp>
      <p:pic>
        <p:nvPicPr>
          <p:cNvPr id="27" name="Bilde 26">
            <a:extLst>
              <a:ext uri="{FF2B5EF4-FFF2-40B4-BE49-F238E27FC236}">
                <a16:creationId xmlns:a16="http://schemas.microsoft.com/office/drawing/2014/main" id="{393E4D41-D65B-4838-81A2-E701CA74E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58" y="998439"/>
            <a:ext cx="951058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63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3 0.00987 L 0.00277 0.1972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82716E-6 L 0.04601 3.82716E-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C297F376-FAA1-47AF-9A92-C15673971A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475" y="561805"/>
            <a:ext cx="5479142" cy="3835400"/>
          </a:xfrm>
        </p:spPr>
      </p:pic>
    </p:spTree>
    <p:extLst>
      <p:ext uri="{BB962C8B-B14F-4D97-AF65-F5344CB8AC3E}">
        <p14:creationId xmlns:p14="http://schemas.microsoft.com/office/powerpoint/2010/main" val="1900374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sjon3" id="{DF0BC0BF-8736-4538-A962-165E331930B5}" vid="{9B1E80EB-4F57-4D47-80E3-C0003B3328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Ranheim offisielle</Template>
  <TotalTime>3154</TotalTime>
  <Words>325</Words>
  <Application>Microsoft Office PowerPoint</Application>
  <PresentationFormat>Skjermfremvisning (16:9)</PresentationFormat>
  <Paragraphs>98</Paragraphs>
  <Slides>16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Symbol</vt:lpstr>
      <vt:lpstr>Times New Roman</vt:lpstr>
      <vt:lpstr>Office-tema</vt:lpstr>
      <vt:lpstr>PowerPoint-presentasjon</vt:lpstr>
      <vt:lpstr>Hvorfor Ranheim nå?</vt:lpstr>
      <vt:lpstr>Hvor er Ranheim nå?</vt:lpstr>
      <vt:lpstr>PowerPoint-presentasjon</vt:lpstr>
      <vt:lpstr>SWOT</vt:lpstr>
      <vt:lpstr>SWOT</vt:lpstr>
      <vt:lpstr>PowerPoint-presentasjon</vt:lpstr>
      <vt:lpstr>Anerkjenne FELLESSKAPET</vt:lpstr>
      <vt:lpstr>PowerPoint-presentasjon</vt:lpstr>
      <vt:lpstr>3er-vantene</vt:lpstr>
      <vt:lpstr>Sportsplan 1.0</vt:lpstr>
      <vt:lpstr>Sportsplanens SRI-modell</vt:lpstr>
      <vt:lpstr>Tro på …</vt:lpstr>
      <vt:lpstr>Disiplin i …</vt:lpstr>
      <vt:lpstr>Hva må til?</vt:lpstr>
      <vt:lpstr>Hvem kan klare dette …?</vt:lpstr>
    </vt:vector>
  </TitlesOfParts>
  <Company>Rosenborg Reklame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Frank Robert Saltvik</dc:creator>
  <cp:lastModifiedBy>Frank Robert Saltvik</cp:lastModifiedBy>
  <cp:revision>43</cp:revision>
  <dcterms:created xsi:type="dcterms:W3CDTF">2018-02-19T08:30:50Z</dcterms:created>
  <dcterms:modified xsi:type="dcterms:W3CDTF">2018-03-18T08:27:58Z</dcterms:modified>
</cp:coreProperties>
</file>