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48" r:id="rId2"/>
  </p:sldMasterIdLst>
  <p:notesMasterIdLst>
    <p:notesMasterId r:id="rId12"/>
  </p:notesMasterIdLst>
  <p:sldIdLst>
    <p:sldId id="256" r:id="rId3"/>
    <p:sldId id="269" r:id="rId4"/>
    <p:sldId id="272" r:id="rId5"/>
    <p:sldId id="267" r:id="rId6"/>
    <p:sldId id="259" r:id="rId7"/>
    <p:sldId id="265" r:id="rId8"/>
    <p:sldId id="270" r:id="rId9"/>
    <p:sldId id="266" r:id="rId10"/>
    <p:sldId id="273" r:id="rId11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ys stil 3 – utheving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ys stil 1 – utheving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ys stil 2 – utheving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3" d="100"/>
          <a:sy n="83" d="100"/>
        </p:scale>
        <p:origin x="59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39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D88F33-A175-4431-999D-A70CDEBE99E5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AEE121-362C-4135-B817-EE46793417D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91465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EE121-362C-4135-B817-EE46793417DF}" type="slidenum">
              <a:rPr lang="nb-NO" smtClean="0"/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96252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EE121-362C-4135-B817-EE46793417DF}" type="slidenum">
              <a:rPr lang="nb-NO" smtClean="0"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3072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0AF62-6010-4C14-8691-935E870C96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C53D37E4-5F10-45F8-BA18-D2C2256F7D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A9E2405-0F23-4D9C-BA93-D5A278162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C55C2902-BC5D-41A2-ADB2-FB3C908BB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C35E1C-0813-4357-817F-AF9741B50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51329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9BF6BD9-9FA3-40AE-858D-31A3C6784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6847A02C-ED33-4E90-906D-8BE46C5F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96314A83-FA5E-4E43-8352-E90BE7810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6DAFF24-DBCA-4C1C-BE2A-B78873895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194DD76-3541-4B3A-A326-8D9C97F67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0099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9D469D1-7842-47B8-99CC-F2E71FB0B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AF1A8E4-55A8-4EA6-BD8B-D6EBCCA7B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D725FB1-521F-416D-A1CE-BCEFA98E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C1D233C-3737-48EA-ADA5-3E1144411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6B40CAE2-8B9C-46AD-84E5-2E066678E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52010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B605B78-EE5B-4072-A43A-323E57F7F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092523D-7D15-49C6-B143-5925E8D0B6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39D7E48D-2DA6-4BE2-A8A6-2F04D7F11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41418751-C95E-431D-A36A-2BB15E9BD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6CB714-EADB-4053-BFD0-15B09EF64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E634FD43-3022-42F3-A66B-01A3CEFE9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2617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F717F29-D0E1-4975-A2BB-7A7192808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CB97194-4492-42C3-ACE3-B8555C30A1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D1B39223-F17F-47EE-BD1C-3B10B41472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C7449E6E-CB60-4ACF-89E1-29BA7A253C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1D6F2D50-5409-4D13-A8D7-6CDC34B5F8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201D88AF-8FE5-4FDB-88DE-2A86C7CD7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9116FBB4-478A-4A0C-A493-3008AF7B7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427BF15D-7241-4470-9190-8D3DA62EB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28864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29EC9C3-911D-4DE3-8AA3-4089D2489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C4A3F77B-FD7A-41E2-8DF2-7DA09462D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69BAD365-4B8E-41D1-8809-DBBF6BAF1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7FD0D664-5FC0-4547-AEF3-76C3FB8CF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34319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38C769BC-9796-44BF-8382-1F80DC023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7EA295B-4BD9-4D89-A087-787B69FE4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C68A368F-A4ED-494D-8AA6-EBA14B576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98123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FFEE8D3-C288-4AB8-8FDF-8F1FBF2C0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7369A3B-A464-414B-80A1-6E487E9B11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0ED3806E-346F-447B-83E1-CFF0A454B8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4D4F6B86-D526-484E-9489-4C62FA62F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C431F215-6CEC-4C79-9FDD-CFAC472DD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5A1FC84F-EAEA-4A97-9B38-F779D0DDF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6830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33B9E65-0BA2-4746-8C73-33DF41EA8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5B441B63-1FB4-4B89-8DBC-41EE40C000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4B136DC0-A5F2-454F-A696-7857447C5E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Rediger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344FE8FE-1D4E-460E-BC92-7EB826014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6E1D981E-8279-4A00-BE83-32D5D1CE0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AE01994E-D7F5-4CE5-BE82-BEC2A5D65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6901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81274F1-871E-43E8-A833-56169C701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B8C8AB9E-08CD-444A-B373-4EB79BA573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C538C4E-B3D4-4CCB-9309-95E4718A5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0A2444F-C14C-4062-9127-754A96E49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9A11B76A-CC3B-42B5-907F-B88148D47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06403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86DA80DA-9206-418A-8B5F-30ADB8F2EA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D5C53C6C-ACB7-4E5C-9B2E-528E325AE4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4DBDCFC-A043-412E-A876-3CB1FB891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D44D55FF-3C7D-4AF8-81F1-993551B85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6173DABE-074F-410F-9586-E4822DB5F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548210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A5F5928-1421-264F-A573-ADED4A11A5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DC850741-3348-AF4A-9BC6-DA6CD37370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C8D9A386-FB61-3343-9BA8-5466CEF25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7C991-41C2-6B45-80CD-6E4C9578E7E1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0AA4A8D6-6D3B-6A4D-847B-4F0C6393F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F4CDF8E-2A74-B54D-ADE9-75A5C520F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00C4-D616-F34F-BBDC-33EC776583A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28919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10DFE9A4-18A4-4768-9F31-53A4D8F44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F77FC44-CB56-4FF1-BDD1-994E4354E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5FC16F2-FB48-4FD3-964C-95915D012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CDB0A-6525-4DAA-872A-074FC672CF66}" type="datetimeFigureOut">
              <a:rPr lang="nb-NO" smtClean="0"/>
              <a:t>06.03.2023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763AB7A-F063-4724-9E31-C1C9347823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DCB4F23-FE2D-4ABF-9889-132B97E2AE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08119-FE06-4D9E-8670-BB936BEB01D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43949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nb-NO" noProof="0"/>
              <a:t>Klikk for å redigere tittelstil i malen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nb-NO" noProof="0"/>
              <a:t>Klikk for å redigere tekststiler i malen</a:t>
            </a:r>
          </a:p>
          <a:p>
            <a:pPr lvl="1" rtl="0"/>
            <a:r>
              <a:rPr lang="nb-NO" noProof="0"/>
              <a:t>Andre nivå</a:t>
            </a:r>
          </a:p>
          <a:p>
            <a:pPr lvl="2" rtl="0"/>
            <a:r>
              <a:rPr lang="nb-NO" noProof="0"/>
              <a:t>Tredje nivå</a:t>
            </a:r>
          </a:p>
          <a:p>
            <a:pPr lvl="3" rtl="0"/>
            <a:r>
              <a:rPr lang="nb-NO" noProof="0"/>
              <a:t>Fjerde nivå</a:t>
            </a:r>
          </a:p>
          <a:p>
            <a:pPr lvl="4" rtl="0"/>
            <a:r>
              <a:rPr lang="nb-NO" noProof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7EA4EE-C59D-41EB-BFF3-40C733BC0C26}" type="datetime1">
              <a:rPr lang="nb-NO" noProof="0" smtClean="0"/>
              <a:t>06.03.2023</a:t>
            </a:fld>
            <a:endParaRPr lang="nb-NO" noProof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nb-NO" noProof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nb-NO" noProof="0" smtClean="0"/>
              <a:pPr/>
              <a:t>‹#›</a:t>
            </a:fld>
            <a:endParaRPr lang="nb-NO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48" userDrawn="1">
          <p15:clr>
            <a:srgbClr val="F26B43"/>
          </p15:clr>
        </p15:guide>
        <p15:guide id="2" pos="1176" userDrawn="1">
          <p15:clr>
            <a:srgbClr val="F26B43"/>
          </p15:clr>
        </p15:guide>
        <p15:guide id="3" pos="1296" userDrawn="1">
          <p15:clr>
            <a:srgbClr val="F26B43"/>
          </p15:clr>
        </p15:guide>
        <p15:guide id="4" pos="1824" userDrawn="1">
          <p15:clr>
            <a:srgbClr val="F26B43"/>
          </p15:clr>
        </p15:guide>
        <p15:guide id="5" pos="1944" userDrawn="1">
          <p15:clr>
            <a:srgbClr val="F26B43"/>
          </p15:clr>
        </p15:guide>
        <p15:guide id="6" pos="2472" userDrawn="1">
          <p15:clr>
            <a:srgbClr val="F26B43"/>
          </p15:clr>
        </p15:guide>
        <p15:guide id="7" pos="2592" userDrawn="1">
          <p15:clr>
            <a:srgbClr val="F26B43"/>
          </p15:clr>
        </p15:guide>
        <p15:guide id="8" pos="3120" userDrawn="1">
          <p15:clr>
            <a:srgbClr val="F26B43"/>
          </p15:clr>
        </p15:guide>
        <p15:guide id="9" pos="3240" userDrawn="1">
          <p15:clr>
            <a:srgbClr val="F26B43"/>
          </p15:clr>
        </p15:guide>
        <p15:guide id="10" pos="3792" userDrawn="1">
          <p15:clr>
            <a:srgbClr val="F26B43"/>
          </p15:clr>
        </p15:guide>
        <p15:guide id="11" pos="3912" userDrawn="1">
          <p15:clr>
            <a:srgbClr val="F26B43"/>
          </p15:clr>
        </p15:guide>
        <p15:guide id="12" pos="4416" userDrawn="1">
          <p15:clr>
            <a:srgbClr val="F26B43"/>
          </p15:clr>
        </p15:guide>
        <p15:guide id="13" pos="4560" userDrawn="1">
          <p15:clr>
            <a:srgbClr val="F26B43"/>
          </p15:clr>
        </p15:guide>
        <p15:guide id="14" pos="5088" userDrawn="1">
          <p15:clr>
            <a:srgbClr val="F26B43"/>
          </p15:clr>
        </p15:guide>
        <p15:guide id="15" pos="5208" userDrawn="1">
          <p15:clr>
            <a:srgbClr val="F26B43"/>
          </p15:clr>
        </p15:guide>
        <p15:guide id="16" pos="5736" userDrawn="1">
          <p15:clr>
            <a:srgbClr val="F26B43"/>
          </p15:clr>
        </p15:guide>
        <p15:guide id="17" pos="5856" userDrawn="1">
          <p15:clr>
            <a:srgbClr val="F26B43"/>
          </p15:clr>
        </p15:guide>
        <p15:guide id="18" pos="6384" userDrawn="1">
          <p15:clr>
            <a:srgbClr val="F26B43"/>
          </p15:clr>
        </p15:guide>
        <p15:guide id="19" pos="6504" userDrawn="1">
          <p15:clr>
            <a:srgbClr val="F26B43"/>
          </p15:clr>
        </p15:guide>
        <p15:guide id="20" pos="7032" userDrawn="1">
          <p15:clr>
            <a:srgbClr val="F26B43"/>
          </p15:clr>
        </p15:guide>
        <p15:guide id="21" orient="horz" pos="288" userDrawn="1">
          <p15:clr>
            <a:srgbClr val="F26B43"/>
          </p15:clr>
        </p15:guide>
        <p15:guide id="22" orient="horz" pos="1128" userDrawn="1">
          <p15:clr>
            <a:srgbClr val="F26B43"/>
          </p15:clr>
        </p15:guide>
        <p15:guide id="23" orient="horz" pos="1248" userDrawn="1">
          <p15:clr>
            <a:srgbClr val="F26B43"/>
          </p15:clr>
        </p15:guide>
        <p15:guide id="24" orient="horz" pos="2088" userDrawn="1">
          <p15:clr>
            <a:srgbClr val="F26B43"/>
          </p15:clr>
        </p15:guide>
        <p15:guide id="25" orient="horz" pos="2232" userDrawn="1">
          <p15:clr>
            <a:srgbClr val="F26B43"/>
          </p15:clr>
        </p15:guide>
        <p15:guide id="26" orient="horz" pos="3048" userDrawn="1">
          <p15:clr>
            <a:srgbClr val="F26B43"/>
          </p15:clr>
        </p15:guide>
        <p15:guide id="27" orient="horz" pos="3192" userDrawn="1">
          <p15:clr>
            <a:srgbClr val="F26B43"/>
          </p15:clr>
        </p15:guide>
        <p15:guide id="28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A70A9095-542C-463B-AAFA-24BD6738A6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842" y="1672806"/>
            <a:ext cx="7899513" cy="2150719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kern="1200" dirty="0" err="1">
                <a:solidFill>
                  <a:srgbClr val="080808"/>
                </a:solidFill>
                <a:latin typeface="+mj-lt"/>
                <a:ea typeface="+mj-ea"/>
                <a:cs typeface="+mj-cs"/>
              </a:rPr>
              <a:t>Ottestad</a:t>
            </a:r>
            <a:r>
              <a:rPr lang="en-US" sz="4000" b="1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  <a:t> IL </a:t>
            </a:r>
            <a:r>
              <a:rPr lang="en-US" sz="4000" b="1" kern="1200" dirty="0" err="1">
                <a:solidFill>
                  <a:srgbClr val="080808"/>
                </a:solidFill>
                <a:latin typeface="+mj-lt"/>
                <a:ea typeface="+mj-ea"/>
                <a:cs typeface="+mj-cs"/>
              </a:rPr>
              <a:t>fotball</a:t>
            </a:r>
            <a:r>
              <a:rPr lang="en-US" sz="4000" b="1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4000" b="1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</a:br>
            <a:r>
              <a:rPr lang="en-US" sz="4000" b="1" kern="1200" dirty="0" err="1">
                <a:solidFill>
                  <a:srgbClr val="080808"/>
                </a:solidFill>
                <a:latin typeface="+mj-lt"/>
                <a:ea typeface="+mj-ea"/>
                <a:cs typeface="+mj-cs"/>
              </a:rPr>
              <a:t>medlemsmøte</a:t>
            </a:r>
            <a:r>
              <a:rPr lang="en-US" sz="4000" b="1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  <a:t> 8.mars 2023</a:t>
            </a:r>
            <a:br>
              <a:rPr lang="en-US" sz="3600" b="1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</a:br>
            <a:br>
              <a:rPr lang="en-US" sz="3600" b="1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</a:br>
            <a:endParaRPr lang="en-US" sz="1600" b="1" kern="1200" dirty="0">
              <a:solidFill>
                <a:srgbClr val="080808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Ottestad IL | Brands of the World™ | Download vector logos and logotypes">
            <a:extLst>
              <a:ext uri="{FF2B5EF4-FFF2-40B4-BE49-F238E27FC236}">
                <a16:creationId xmlns:a16="http://schemas.microsoft.com/office/drawing/2014/main" id="{A90EC6E1-C0B3-BC08-42D2-29D737E0F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92339" y="2911184"/>
            <a:ext cx="2336417" cy="2336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631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D38EE57-B708-47C9-A4A4-E25F09FAB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7A28182-58A5-4DBB-8F64-BD944BCA8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26" name="Freeform 44">
              <a:extLst>
                <a:ext uri="{FF2B5EF4-FFF2-40B4-BE49-F238E27FC236}">
                  <a16:creationId xmlns:a16="http://schemas.microsoft.com/office/drawing/2014/main" id="{E4A9080E-7BA6-45FC-8677-8B9D5F4DA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45">
              <a:extLst>
                <a:ext uri="{FF2B5EF4-FFF2-40B4-BE49-F238E27FC236}">
                  <a16:creationId xmlns:a16="http://schemas.microsoft.com/office/drawing/2014/main" id="{2163D516-75D4-4DE0-AC27-63719125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46">
              <a:extLst>
                <a:ext uri="{FF2B5EF4-FFF2-40B4-BE49-F238E27FC236}">
                  <a16:creationId xmlns:a16="http://schemas.microsoft.com/office/drawing/2014/main" id="{E74A26A5-C23A-46D4-B0FF-155FB3834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47">
              <a:extLst>
                <a:ext uri="{FF2B5EF4-FFF2-40B4-BE49-F238E27FC236}">
                  <a16:creationId xmlns:a16="http://schemas.microsoft.com/office/drawing/2014/main" id="{08E0243F-1062-43C6-AD04-130DFF668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4C5517B-1B0F-47AA-93A5-3671899698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tel 1">
            <a:extLst>
              <a:ext uri="{FF2B5EF4-FFF2-40B4-BE49-F238E27FC236}">
                <a16:creationId xmlns:a16="http://schemas.microsoft.com/office/drawing/2014/main" id="{7FABED91-E978-8DEF-186D-B4217D532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511" y="784617"/>
            <a:ext cx="103065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dirty="0" err="1">
                <a:solidFill>
                  <a:srgbClr val="FFFFFF"/>
                </a:solidFill>
              </a:rPr>
              <a:t>Å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rlig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medlemsmøte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OIL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fotball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2023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3E3E37ED-F605-E170-B4D7-55750CE99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0675" y="2169656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nb-NO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b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nb-NO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SAKSLISTE</a:t>
            </a:r>
            <a:endParaRPr lang="nb-NO" sz="18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b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Behandle gruppens årsberetning for 2022</a:t>
            </a:r>
            <a:endParaRPr lang="nb-NO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b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Behandle gruppens regnskap for 2022</a:t>
            </a:r>
            <a:endParaRPr lang="nb-NO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b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Behandle budsjett for gruppens aktivitet 2023, inkludert finansiering av ny stilling</a:t>
            </a:r>
            <a:endParaRPr lang="nb-NO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b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Behandle forslag til årsplan for gruppens aktiviteter 2023</a:t>
            </a:r>
            <a:endParaRPr lang="nb-NO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n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Fastsette </a:t>
            </a:r>
            <a:r>
              <a:rPr lang="nn-NO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årlig</a:t>
            </a:r>
            <a:r>
              <a:rPr lang="nn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treningsavgift, jf.§ 15 nr. 7</a:t>
            </a:r>
            <a:endParaRPr lang="nb-NO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b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Valg av kandidater til gruppestyret</a:t>
            </a:r>
            <a:endParaRPr lang="nb-NO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b-NO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Eventuelle innsendte saker</a:t>
            </a:r>
            <a:endParaRPr lang="nb-NO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nb-NO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Innspill fra de årlige medlemsmøtene i gruppene sendes til klubbens årsmøte for behandling og vedtak. Ottestad IL har sitt årsmøte torsdag 30. mars 2022, og fristen for innsendelse av saker er to uker i forkant.</a:t>
            </a:r>
            <a:endParaRPr lang="nb-NO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00685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D38EE57-B708-47C9-A4A4-E25F09FAB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7A28182-58A5-4DBB-8F64-BD944BCA8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26" name="Freeform 44">
              <a:extLst>
                <a:ext uri="{FF2B5EF4-FFF2-40B4-BE49-F238E27FC236}">
                  <a16:creationId xmlns:a16="http://schemas.microsoft.com/office/drawing/2014/main" id="{E4A9080E-7BA6-45FC-8677-8B9D5F4DA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45">
              <a:extLst>
                <a:ext uri="{FF2B5EF4-FFF2-40B4-BE49-F238E27FC236}">
                  <a16:creationId xmlns:a16="http://schemas.microsoft.com/office/drawing/2014/main" id="{2163D516-75D4-4DE0-AC27-63719125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 46">
              <a:extLst>
                <a:ext uri="{FF2B5EF4-FFF2-40B4-BE49-F238E27FC236}">
                  <a16:creationId xmlns:a16="http://schemas.microsoft.com/office/drawing/2014/main" id="{E74A26A5-C23A-46D4-B0FF-155FB3834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 47">
              <a:extLst>
                <a:ext uri="{FF2B5EF4-FFF2-40B4-BE49-F238E27FC236}">
                  <a16:creationId xmlns:a16="http://schemas.microsoft.com/office/drawing/2014/main" id="{08E0243F-1062-43C6-AD04-130DFF668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4C5517B-1B0F-47AA-93A5-3671899698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tel 1">
            <a:extLst>
              <a:ext uri="{FF2B5EF4-FFF2-40B4-BE49-F238E27FC236}">
                <a16:creationId xmlns:a16="http://schemas.microsoft.com/office/drawing/2014/main" id="{7FABED91-E978-8DEF-186D-B4217D532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511" y="784617"/>
            <a:ext cx="103065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dirty="0" err="1">
                <a:solidFill>
                  <a:srgbClr val="FFFFFF"/>
                </a:solidFill>
              </a:rPr>
              <a:t>Å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rlig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medlemsmøte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OIL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fotball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2023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3E3E37ED-F605-E170-B4D7-55750CE99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6990" y="2169656"/>
            <a:ext cx="11229285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nb-NO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b-NO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nb-NO" sz="3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SAKSLISTE</a:t>
            </a:r>
            <a:endParaRPr lang="nb-NO" sz="32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b-NO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Behandle gruppens årsberetning for 2022, se eget dokument</a:t>
            </a:r>
            <a:endParaRPr lang="nb-NO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368791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43FE8F8-803D-FE53-070C-A8AF6B552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1655" y="-68984"/>
            <a:ext cx="10515600" cy="1325563"/>
          </a:xfrm>
        </p:spPr>
        <p:txBody>
          <a:bodyPr/>
          <a:lstStyle/>
          <a:p>
            <a:r>
              <a:rPr lang="nb-NO" dirty="0"/>
              <a:t>Resultat OIL fotball 2022</a:t>
            </a:r>
          </a:p>
        </p:txBody>
      </p:sp>
      <p:graphicFrame>
        <p:nvGraphicFramePr>
          <p:cNvPr id="7" name="Plassholder for innhold 6">
            <a:extLst>
              <a:ext uri="{FF2B5EF4-FFF2-40B4-BE49-F238E27FC236}">
                <a16:creationId xmlns:a16="http://schemas.microsoft.com/office/drawing/2014/main" id="{F393BC3F-115E-5E8D-305E-943859A359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2017818"/>
              </p:ext>
            </p:extLst>
          </p:nvPr>
        </p:nvGraphicFramePr>
        <p:xfrm>
          <a:off x="979055" y="812800"/>
          <a:ext cx="9587349" cy="5465740"/>
        </p:xfrm>
        <a:graphic>
          <a:graphicData uri="http://schemas.openxmlformats.org/drawingml/2006/table">
            <a:tbl>
              <a:tblPr/>
              <a:tblGrid>
                <a:gridCol w="1976300">
                  <a:extLst>
                    <a:ext uri="{9D8B030D-6E8A-4147-A177-3AD203B41FA5}">
                      <a16:colId xmlns:a16="http://schemas.microsoft.com/office/drawing/2014/main" val="1153995441"/>
                    </a:ext>
                  </a:extLst>
                </a:gridCol>
                <a:gridCol w="671023">
                  <a:extLst>
                    <a:ext uri="{9D8B030D-6E8A-4147-A177-3AD203B41FA5}">
                      <a16:colId xmlns:a16="http://schemas.microsoft.com/office/drawing/2014/main" val="2180301388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629117579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1141787953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915588931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304890041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3126264303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3139195286"/>
                    </a:ext>
                  </a:extLst>
                </a:gridCol>
                <a:gridCol w="671023">
                  <a:extLst>
                    <a:ext uri="{9D8B030D-6E8A-4147-A177-3AD203B41FA5}">
                      <a16:colId xmlns:a16="http://schemas.microsoft.com/office/drawing/2014/main" val="1261267003"/>
                    </a:ext>
                  </a:extLst>
                </a:gridCol>
                <a:gridCol w="625062">
                  <a:extLst>
                    <a:ext uri="{9D8B030D-6E8A-4147-A177-3AD203B41FA5}">
                      <a16:colId xmlns:a16="http://schemas.microsoft.com/office/drawing/2014/main" val="693950816"/>
                    </a:ext>
                  </a:extLst>
                </a:gridCol>
                <a:gridCol w="680216">
                  <a:extLst>
                    <a:ext uri="{9D8B030D-6E8A-4147-A177-3AD203B41FA5}">
                      <a16:colId xmlns:a16="http://schemas.microsoft.com/office/drawing/2014/main" val="3525585084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4233623735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4109594831"/>
                    </a:ext>
                  </a:extLst>
                </a:gridCol>
                <a:gridCol w="551525">
                  <a:extLst>
                    <a:ext uri="{9D8B030D-6E8A-4147-A177-3AD203B41FA5}">
                      <a16:colId xmlns:a16="http://schemas.microsoft.com/office/drawing/2014/main" val="870914946"/>
                    </a:ext>
                  </a:extLst>
                </a:gridCol>
              </a:tblGrid>
              <a:tr h="279872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Ottestad Idrettslag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Oppdatert: 20.2.2023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8156415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Regnskap 2022 - totaler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71566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nb-NO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nb-NO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OIL TOTALT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Budsjett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Endring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Regnskap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0556998"/>
                  </a:ext>
                </a:extLst>
              </a:tr>
              <a:tr h="411578"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Fotball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Sykkel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Håndball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Ski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Innebandy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Volleyball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Tour de Hedmarken *)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Klubb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Eliminering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R22-B22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1858855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Driftsinntekter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5680589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Salgsinntekter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1 609 985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199 417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424 086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248 107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73 546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54 652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122 000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1 805 289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4 537 082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3 014 000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1 523 082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2 572 150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3783428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Leieinntekter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103 150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84 510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187 660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280 000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-92 340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8 000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0781882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Anleggsbidrag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536 041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-536 041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4862267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Inntekter lagskonti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882 153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90 054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972 207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1 700 000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-727 793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365 442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7070658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Treningsavgift/medlemskontingent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1 419 893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31 200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319 150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69 500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142 200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93 470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558 532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2 633 945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2 985 000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-351 055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2 301 275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0082767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Andre inntekter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312 291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675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53 887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177 917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16 420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10 750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1 555 248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2 127 188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2 230 000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-102 812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2 385 854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3006302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3101394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 driftsinntekter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4 327 472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231 292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887 177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495 524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232 166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158 872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122 000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4 539 620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10 458 082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10 209 000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249 082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7 632 721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64141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3179471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Driftskostnader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81730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Arenaleie/deltageravgift/varekjøp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392 599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36 582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484 508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83 001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102 434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56 587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447 588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1 603 299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1 331 000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272 299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792 105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1226550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Personalkostnader inkl. dommerhonorar **)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814 421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5 715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73 115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17 125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1 973 538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2 883 914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2 666 000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217 914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1 893 090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2700837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Avskrivninger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294 660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294 660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298 000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-3 340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275 182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8097544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Leie av anlegg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369 051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166 990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-536 041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4092208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Kostnader lagskonti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1 126 108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158 792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1 284 900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1 698 000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-413 100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368 253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244572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Andre kostnader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1 291 569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99 693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251 192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149 729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105 871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54 803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122 000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2 030 034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4 104 893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3 848 450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256 443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3 741 694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1530981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1957240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 driftskostnader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3 993 748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141 990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967 607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399 720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225 430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111 390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122 000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4 745 820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10 171 666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9 841 450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330 216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7 070 324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9930070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7067057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Driftsresultat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333 724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89 302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-80 430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95 804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6 736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47 482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-206 200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286 416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367 550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-81 134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562 397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677079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0879545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Finansposter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6466356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Finansinntekter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-567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-567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433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108544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Finanskostnader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132 616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133 171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123 000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10 171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112 255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6157162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 finansposter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132 049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132 604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122 000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10 604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112 155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9462096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nb-NO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8494442"/>
                  </a:ext>
                </a:extLst>
              </a:tr>
              <a:tr h="159143">
                <a:tc>
                  <a:txBody>
                    <a:bodyPr/>
                    <a:lstStyle/>
                    <a:p>
                      <a:pPr algn="l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Årsresultat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333 169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89 302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-80 430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95 804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6 736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47 482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-338 249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 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153 812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245 550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-91 738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450 242 </a:t>
                      </a:r>
                    </a:p>
                  </a:txBody>
                  <a:tcPr marL="4369" marR="4369" marT="4369" marB="26213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8123486"/>
                  </a:ext>
                </a:extLst>
              </a:tr>
            </a:tbl>
          </a:graphicData>
        </a:graphic>
      </p:graphicFrame>
      <p:sp>
        <p:nvSpPr>
          <p:cNvPr id="8" name="TekstSylinder 7">
            <a:extLst>
              <a:ext uri="{FF2B5EF4-FFF2-40B4-BE49-F238E27FC236}">
                <a16:creationId xmlns:a16="http://schemas.microsoft.com/office/drawing/2014/main" id="{A5750E73-24ED-FB35-8626-D9812E36AD00}"/>
              </a:ext>
            </a:extLst>
          </p:cNvPr>
          <p:cNvSpPr txBox="1"/>
          <p:nvPr/>
        </p:nvSpPr>
        <p:spPr>
          <a:xfrm>
            <a:off x="3232727" y="1560945"/>
            <a:ext cx="581891" cy="4729019"/>
          </a:xfrm>
          <a:prstGeom prst="rect">
            <a:avLst/>
          </a:prstGeom>
          <a:noFill/>
          <a:ln w="22225">
            <a:solidFill>
              <a:srgbClr val="FFC000">
                <a:alpha val="98000"/>
              </a:srgbClr>
            </a:solidFill>
          </a:ln>
          <a:effectLst/>
        </p:spPr>
        <p:txBody>
          <a:bodyPr wrap="square" rtlCol="0">
            <a:spAutoFit/>
          </a:bodyPr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32676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CF14717-BDE5-4ACD-A0C4-1D298BB27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6879" y="998002"/>
            <a:ext cx="3182940" cy="147195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Budsjett</a:t>
            </a:r>
            <a:r>
              <a:rPr lang="en-US" sz="3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2023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AF778184-320A-491C-9E67-8E6B1EF51F7C}"/>
              </a:ext>
            </a:extLst>
          </p:cNvPr>
          <p:cNvSpPr txBox="1">
            <a:spLocks/>
          </p:cNvSpPr>
          <p:nvPr/>
        </p:nvSpPr>
        <p:spPr>
          <a:xfrm>
            <a:off x="1139635" y="2546161"/>
            <a:ext cx="3200451" cy="298592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 err="1">
                <a:solidFill>
                  <a:srgbClr val="FEFFFF"/>
                </a:solidFill>
              </a:rPr>
              <a:t>Budsjettet</a:t>
            </a:r>
            <a:r>
              <a:rPr lang="en-US" sz="1200" b="1" dirty="0">
                <a:solidFill>
                  <a:srgbClr val="FEFFFF"/>
                </a:solidFill>
              </a:rPr>
              <a:t> for 2023 </a:t>
            </a:r>
            <a:r>
              <a:rPr lang="en-US" sz="1200" b="1" dirty="0" err="1">
                <a:solidFill>
                  <a:srgbClr val="FEFFFF"/>
                </a:solidFill>
              </a:rPr>
              <a:t>indikerer</a:t>
            </a:r>
            <a:r>
              <a:rPr lang="en-US" sz="1200" b="1" dirty="0">
                <a:solidFill>
                  <a:srgbClr val="FEFFFF"/>
                </a:solidFill>
              </a:rPr>
              <a:t> et </a:t>
            </a:r>
            <a:r>
              <a:rPr lang="en-US" sz="1200" b="1" dirty="0" err="1">
                <a:solidFill>
                  <a:srgbClr val="FEFFFF"/>
                </a:solidFill>
              </a:rPr>
              <a:t>resultat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+267.000,-</a:t>
            </a:r>
          </a:p>
          <a:p>
            <a:r>
              <a:rPr lang="en-US" sz="1200" b="1" dirty="0" err="1">
                <a:solidFill>
                  <a:srgbClr val="FEFFFF"/>
                </a:solidFill>
              </a:rPr>
              <a:t>Budsjettet</a:t>
            </a:r>
            <a:r>
              <a:rPr lang="en-US" sz="1200" b="1" dirty="0">
                <a:solidFill>
                  <a:srgbClr val="FEFFFF"/>
                </a:solidFill>
              </a:rPr>
              <a:t> er </a:t>
            </a:r>
            <a:r>
              <a:rPr lang="en-US" sz="1200" b="1" dirty="0" err="1">
                <a:solidFill>
                  <a:srgbClr val="FEFFFF"/>
                </a:solidFill>
              </a:rPr>
              <a:t>utarbeidet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bakgrunn</a:t>
            </a:r>
            <a:r>
              <a:rPr lang="en-US" sz="1200" b="1" dirty="0">
                <a:solidFill>
                  <a:srgbClr val="FEFFFF"/>
                </a:solidFill>
              </a:rPr>
              <a:t> av normal </a:t>
            </a:r>
            <a:r>
              <a:rPr lang="en-US" sz="1200" b="1" dirty="0" err="1">
                <a:solidFill>
                  <a:srgbClr val="FEFFFF"/>
                </a:solidFill>
              </a:rPr>
              <a:t>aktivitet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i</a:t>
            </a:r>
            <a:r>
              <a:rPr lang="en-US" sz="1200" b="1" dirty="0">
                <a:solidFill>
                  <a:srgbClr val="FEFFFF"/>
                </a:solidFill>
              </a:rPr>
              <a:t> 2023.</a:t>
            </a:r>
          </a:p>
          <a:p>
            <a:r>
              <a:rPr lang="en-US" sz="1200" b="1" dirty="0" err="1">
                <a:solidFill>
                  <a:srgbClr val="FEFFFF"/>
                </a:solidFill>
              </a:rPr>
              <a:t>Inntekter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fra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klubbsponsor-avtaler</a:t>
            </a:r>
            <a:r>
              <a:rPr lang="en-US" sz="1200" b="1" dirty="0">
                <a:solidFill>
                  <a:srgbClr val="FEFFFF"/>
                </a:solidFill>
              </a:rPr>
              <a:t> er </a:t>
            </a:r>
            <a:r>
              <a:rPr lang="en-US" sz="1200" b="1" dirty="0" err="1">
                <a:solidFill>
                  <a:srgbClr val="FEFFFF"/>
                </a:solidFill>
              </a:rPr>
              <a:t>lagt</a:t>
            </a:r>
            <a:r>
              <a:rPr lang="en-US" sz="1200" b="1" dirty="0">
                <a:solidFill>
                  <a:srgbClr val="FEFFFF"/>
                </a:solidFill>
              </a:rPr>
              <a:t> inn med 2022 </a:t>
            </a:r>
            <a:r>
              <a:rPr lang="en-US" sz="1200" b="1" dirty="0" err="1">
                <a:solidFill>
                  <a:srgbClr val="FEFFFF"/>
                </a:solidFill>
              </a:rPr>
              <a:t>størrelser</a:t>
            </a:r>
            <a:r>
              <a:rPr lang="en-US" sz="1200" b="1" dirty="0">
                <a:solidFill>
                  <a:srgbClr val="FEFFFF"/>
                </a:solidFill>
              </a:rPr>
              <a:t>.</a:t>
            </a:r>
          </a:p>
          <a:p>
            <a:r>
              <a:rPr lang="en-US" sz="1200" b="1" dirty="0" err="1">
                <a:solidFill>
                  <a:srgbClr val="FEFFFF"/>
                </a:solidFill>
              </a:rPr>
              <a:t>Inntekter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fra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salg</a:t>
            </a:r>
            <a:r>
              <a:rPr lang="en-US" sz="1200" b="1" dirty="0">
                <a:solidFill>
                  <a:srgbClr val="FEFFFF"/>
                </a:solidFill>
              </a:rPr>
              <a:t> av </a:t>
            </a:r>
            <a:r>
              <a:rPr lang="en-US" sz="1200" b="1" dirty="0" err="1">
                <a:solidFill>
                  <a:srgbClr val="FEFFFF"/>
                </a:solidFill>
              </a:rPr>
              <a:t>Bambusa</a:t>
            </a:r>
            <a:r>
              <a:rPr lang="en-US" sz="1200" b="1" dirty="0">
                <a:solidFill>
                  <a:srgbClr val="FEFFFF"/>
                </a:solidFill>
              </a:rPr>
              <a:t> (</a:t>
            </a:r>
            <a:r>
              <a:rPr lang="en-US" sz="1200" b="1" dirty="0" err="1">
                <a:solidFill>
                  <a:srgbClr val="FEFFFF"/>
                </a:solidFill>
              </a:rPr>
              <a:t>fortjeneste</a:t>
            </a:r>
            <a:r>
              <a:rPr lang="en-US" sz="1200" b="1" dirty="0">
                <a:solidFill>
                  <a:srgbClr val="FEFFFF"/>
                </a:solidFill>
              </a:rPr>
              <a:t>) er </a:t>
            </a:r>
            <a:r>
              <a:rPr lang="en-US" sz="1200" b="1" dirty="0" err="1">
                <a:solidFill>
                  <a:srgbClr val="FEFFFF"/>
                </a:solidFill>
              </a:rPr>
              <a:t>lagt</a:t>
            </a:r>
            <a:r>
              <a:rPr lang="en-US" sz="1200" b="1" dirty="0">
                <a:solidFill>
                  <a:srgbClr val="FEFFFF"/>
                </a:solidFill>
              </a:rPr>
              <a:t> inn med 2022 </a:t>
            </a:r>
            <a:r>
              <a:rPr lang="en-US" sz="1200" b="1" dirty="0" err="1">
                <a:solidFill>
                  <a:srgbClr val="FEFFFF"/>
                </a:solidFill>
              </a:rPr>
              <a:t>størrelser</a:t>
            </a:r>
            <a:r>
              <a:rPr lang="en-US" sz="1200" b="1" dirty="0">
                <a:solidFill>
                  <a:srgbClr val="FEFFFF"/>
                </a:solidFill>
              </a:rPr>
              <a:t>.</a:t>
            </a:r>
          </a:p>
          <a:p>
            <a:r>
              <a:rPr lang="en-US" sz="1200" b="1" dirty="0" err="1">
                <a:solidFill>
                  <a:srgbClr val="FEFFFF"/>
                </a:solidFill>
              </a:rPr>
              <a:t>Kostnader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til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ny</a:t>
            </a:r>
            <a:r>
              <a:rPr lang="en-US" sz="1200" b="1" dirty="0">
                <a:solidFill>
                  <a:srgbClr val="FEFFFF"/>
                </a:solidFill>
              </a:rPr>
              <a:t> 100 % stilling </a:t>
            </a:r>
            <a:r>
              <a:rPr lang="en-US" sz="1200" b="1" dirty="0" err="1">
                <a:solidFill>
                  <a:srgbClr val="FEFFFF"/>
                </a:solidFill>
              </a:rPr>
              <a:t>som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sportsjef</a:t>
            </a:r>
            <a:r>
              <a:rPr lang="en-US" sz="1200" b="1" dirty="0">
                <a:solidFill>
                  <a:srgbClr val="FEFFFF"/>
                </a:solidFill>
              </a:rPr>
              <a:t> I Fotball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ca. 650.000,- er </a:t>
            </a:r>
            <a:r>
              <a:rPr lang="en-US" sz="1200" b="1" dirty="0" err="1">
                <a:solidFill>
                  <a:srgbClr val="FEFFFF"/>
                </a:solidFill>
              </a:rPr>
              <a:t>inkludert</a:t>
            </a:r>
            <a:r>
              <a:rPr lang="en-US" sz="1200" b="1" dirty="0">
                <a:solidFill>
                  <a:srgbClr val="FEFFFF"/>
                </a:solidFill>
              </a:rPr>
              <a:t>.</a:t>
            </a:r>
          </a:p>
          <a:p>
            <a:r>
              <a:rPr lang="en-US" sz="1200" b="1" dirty="0" err="1">
                <a:solidFill>
                  <a:srgbClr val="FEFFFF"/>
                </a:solidFill>
              </a:rPr>
              <a:t>Kostnader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ca. 170.000,- </a:t>
            </a:r>
            <a:r>
              <a:rPr lang="en-US" sz="1200" b="1" dirty="0" err="1">
                <a:solidFill>
                  <a:srgbClr val="FEFFFF"/>
                </a:solidFill>
              </a:rPr>
              <a:t>ifm</a:t>
            </a:r>
            <a:r>
              <a:rPr lang="en-US" sz="1200" b="1" dirty="0">
                <a:solidFill>
                  <a:srgbClr val="FEFFFF"/>
                </a:solidFill>
              </a:rPr>
              <a:t> 50 % stilling </a:t>
            </a:r>
            <a:r>
              <a:rPr lang="en-US" sz="1200" b="1" dirty="0" err="1">
                <a:solidFill>
                  <a:srgbClr val="FEFFFF"/>
                </a:solidFill>
              </a:rPr>
              <a:t>som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anleggsansvarlig</a:t>
            </a:r>
            <a:r>
              <a:rPr lang="en-US" sz="1200" b="1" dirty="0">
                <a:solidFill>
                  <a:srgbClr val="FEFFFF"/>
                </a:solidFill>
              </a:rPr>
              <a:t> er </a:t>
            </a:r>
            <a:r>
              <a:rPr lang="en-US" sz="1200" b="1" dirty="0" err="1">
                <a:solidFill>
                  <a:srgbClr val="FEFFFF"/>
                </a:solidFill>
              </a:rPr>
              <a:t>fordelt</a:t>
            </a:r>
            <a:r>
              <a:rPr lang="en-US" sz="1200" b="1" dirty="0">
                <a:solidFill>
                  <a:srgbClr val="FEFFFF"/>
                </a:solidFill>
              </a:rPr>
              <a:t> med 60%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klubb</a:t>
            </a:r>
            <a:r>
              <a:rPr lang="en-US" sz="1200" b="1" dirty="0">
                <a:solidFill>
                  <a:srgbClr val="FEFFFF"/>
                </a:solidFill>
              </a:rPr>
              <a:t>, 10%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anlegg</a:t>
            </a:r>
            <a:r>
              <a:rPr lang="en-US" sz="1200" b="1" dirty="0">
                <a:solidFill>
                  <a:srgbClr val="FEFFFF"/>
                </a:solidFill>
              </a:rPr>
              <a:t> HIAS, 10%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anlegg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Parken</a:t>
            </a:r>
            <a:r>
              <a:rPr lang="en-US" sz="1200" b="1" dirty="0">
                <a:solidFill>
                  <a:srgbClr val="FEFFFF"/>
                </a:solidFill>
              </a:rPr>
              <a:t>  </a:t>
            </a:r>
            <a:r>
              <a:rPr lang="en-US" sz="1200" b="1" dirty="0" err="1">
                <a:solidFill>
                  <a:srgbClr val="FEFFFF"/>
                </a:solidFill>
              </a:rPr>
              <a:t>sommer</a:t>
            </a:r>
            <a:r>
              <a:rPr lang="en-US" sz="1200" b="1" dirty="0">
                <a:solidFill>
                  <a:srgbClr val="FEFFFF"/>
                </a:solidFill>
              </a:rPr>
              <a:t> og 20 %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anlegg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Parken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vinter</a:t>
            </a:r>
            <a:r>
              <a:rPr lang="en-US" sz="1200" b="1" dirty="0">
                <a:solidFill>
                  <a:srgbClr val="FEFFFF"/>
                </a:solidFill>
              </a:rPr>
              <a:t>. </a:t>
            </a:r>
          </a:p>
          <a:p>
            <a:r>
              <a:rPr lang="en-US" sz="1200" b="1" dirty="0" err="1">
                <a:solidFill>
                  <a:srgbClr val="FEFFFF"/>
                </a:solidFill>
              </a:rPr>
              <a:t>Mandagsklubben</a:t>
            </a:r>
            <a:r>
              <a:rPr lang="en-US" sz="1200" b="1" dirty="0">
                <a:solidFill>
                  <a:srgbClr val="FEFFFF"/>
                </a:solidFill>
              </a:rPr>
              <a:t> er </a:t>
            </a:r>
            <a:r>
              <a:rPr lang="en-US" sz="1200" b="1" dirty="0" err="1">
                <a:solidFill>
                  <a:srgbClr val="FEFFFF"/>
                </a:solidFill>
              </a:rPr>
              <a:t>opprettet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som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eget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prosjekt</a:t>
            </a:r>
            <a:r>
              <a:rPr lang="en-US" sz="1200" b="1" dirty="0">
                <a:solidFill>
                  <a:srgbClr val="FEFFFF"/>
                </a:solidFill>
              </a:rPr>
              <a:t> under </a:t>
            </a:r>
            <a:r>
              <a:rPr lang="en-US" sz="1200" b="1" dirty="0" err="1">
                <a:solidFill>
                  <a:srgbClr val="FEFFFF"/>
                </a:solidFill>
              </a:rPr>
              <a:t>klubb</a:t>
            </a:r>
            <a:r>
              <a:rPr lang="en-US" sz="1200" b="1" dirty="0">
                <a:solidFill>
                  <a:srgbClr val="FEFFFF"/>
                </a:solidFill>
              </a:rPr>
              <a:t>, og er </a:t>
            </a:r>
            <a:r>
              <a:rPr lang="en-US" sz="1200" b="1" dirty="0" err="1">
                <a:solidFill>
                  <a:srgbClr val="FEFFFF"/>
                </a:solidFill>
              </a:rPr>
              <a:t>budsjettert</a:t>
            </a:r>
            <a:r>
              <a:rPr lang="en-US" sz="1200" b="1" dirty="0">
                <a:solidFill>
                  <a:srgbClr val="FEFFFF"/>
                </a:solidFill>
              </a:rPr>
              <a:t> med </a:t>
            </a:r>
            <a:r>
              <a:rPr lang="en-US" sz="1200" b="1" dirty="0" err="1">
                <a:solidFill>
                  <a:srgbClr val="FEFFFF"/>
                </a:solidFill>
              </a:rPr>
              <a:t>en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omsetning</a:t>
            </a:r>
            <a:r>
              <a:rPr lang="en-US" sz="1200" b="1" dirty="0">
                <a:solidFill>
                  <a:srgbClr val="FEFFFF"/>
                </a:solidFill>
              </a:rPr>
              <a:t> </a:t>
            </a:r>
            <a:r>
              <a:rPr lang="en-US" sz="1200" b="1" dirty="0" err="1">
                <a:solidFill>
                  <a:srgbClr val="FEFFFF"/>
                </a:solidFill>
              </a:rPr>
              <a:t>på</a:t>
            </a:r>
            <a:r>
              <a:rPr lang="en-US" sz="1200" b="1" dirty="0">
                <a:solidFill>
                  <a:srgbClr val="FEFFFF"/>
                </a:solidFill>
              </a:rPr>
              <a:t> 50.000,-  </a:t>
            </a:r>
          </a:p>
          <a:p>
            <a:pPr marL="0" indent="0">
              <a:buNone/>
            </a:pPr>
            <a:endParaRPr lang="en-US" sz="1000" b="1" dirty="0">
              <a:solidFill>
                <a:srgbClr val="FEFFFF"/>
              </a:solidFill>
            </a:endParaRPr>
          </a:p>
          <a:p>
            <a:endParaRPr lang="en-US" sz="1000" dirty="0">
              <a:solidFill>
                <a:srgbClr val="FEFFFF"/>
              </a:solidFill>
            </a:endParaRPr>
          </a:p>
          <a:p>
            <a:pPr marL="0"/>
            <a:endParaRPr lang="en-US" sz="1000" dirty="0">
              <a:solidFill>
                <a:srgbClr val="FEFFFF"/>
              </a:solidFill>
            </a:endParaRPr>
          </a:p>
        </p:txBody>
      </p:sp>
      <p:graphicFrame>
        <p:nvGraphicFramePr>
          <p:cNvPr id="4" name="Tabell 3">
            <a:extLst>
              <a:ext uri="{FF2B5EF4-FFF2-40B4-BE49-F238E27FC236}">
                <a16:creationId xmlns:a16="http://schemas.microsoft.com/office/drawing/2014/main" id="{3728E65E-1C77-46E8-A3E0-1614A6BC44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619633"/>
              </p:ext>
            </p:extLst>
          </p:nvPr>
        </p:nvGraphicFramePr>
        <p:xfrm>
          <a:off x="4991024" y="647230"/>
          <a:ext cx="6709823" cy="2781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7332">
                  <a:extLst>
                    <a:ext uri="{9D8B030D-6E8A-4147-A177-3AD203B41FA5}">
                      <a16:colId xmlns:a16="http://schemas.microsoft.com/office/drawing/2014/main" val="3022749841"/>
                    </a:ext>
                  </a:extLst>
                </a:gridCol>
                <a:gridCol w="1227667">
                  <a:extLst>
                    <a:ext uri="{9D8B030D-6E8A-4147-A177-3AD203B41FA5}">
                      <a16:colId xmlns:a16="http://schemas.microsoft.com/office/drawing/2014/main" val="2482297009"/>
                    </a:ext>
                  </a:extLst>
                </a:gridCol>
                <a:gridCol w="1397000">
                  <a:extLst>
                    <a:ext uri="{9D8B030D-6E8A-4147-A177-3AD203B41FA5}">
                      <a16:colId xmlns:a16="http://schemas.microsoft.com/office/drawing/2014/main" val="3731528903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837807204"/>
                    </a:ext>
                  </a:extLst>
                </a:gridCol>
                <a:gridCol w="1285624">
                  <a:extLst>
                    <a:ext uri="{9D8B030D-6E8A-4147-A177-3AD203B41FA5}">
                      <a16:colId xmlns:a16="http://schemas.microsoft.com/office/drawing/2014/main" val="251602931"/>
                    </a:ext>
                  </a:extLst>
                </a:gridCol>
              </a:tblGrid>
              <a:tr h="534935">
                <a:tc>
                  <a:txBody>
                    <a:bodyPr/>
                    <a:lstStyle/>
                    <a:p>
                      <a:r>
                        <a:rPr lang="nb-NO" sz="2000" b="1" dirty="0"/>
                        <a:t> Tall i tusen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Bud 2023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Regn 2022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/>
                        <a:t>Endring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Bud 2022</a:t>
                      </a:r>
                    </a:p>
                  </a:txBody>
                  <a:tcPr marL="102129" marR="102129" marT="51064" marB="51064"/>
                </a:tc>
                <a:extLst>
                  <a:ext uri="{0D108BD9-81ED-4DB2-BD59-A6C34878D82A}">
                    <a16:rowId xmlns:a16="http://schemas.microsoft.com/office/drawing/2014/main" val="491652033"/>
                  </a:ext>
                </a:extLst>
              </a:tr>
              <a:tr h="449367">
                <a:tc>
                  <a:txBody>
                    <a:bodyPr/>
                    <a:lstStyle/>
                    <a:p>
                      <a:r>
                        <a:rPr lang="nb-NO" sz="2000" b="1" dirty="0"/>
                        <a:t>Inntekter  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10 169</a:t>
                      </a:r>
                    </a:p>
                  </a:txBody>
                  <a:tcPr marL="102129" marR="102129" marT="51064" marB="51064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10 458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-289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10 209</a:t>
                      </a:r>
                    </a:p>
                  </a:txBody>
                  <a:tcPr marL="102129" marR="102129" marT="51064" marB="51064"/>
                </a:tc>
                <a:extLst>
                  <a:ext uri="{0D108BD9-81ED-4DB2-BD59-A6C34878D82A}">
                    <a16:rowId xmlns:a16="http://schemas.microsoft.com/office/drawing/2014/main" val="3161410846"/>
                  </a:ext>
                </a:extLst>
              </a:tr>
              <a:tr h="449367">
                <a:tc>
                  <a:txBody>
                    <a:bodyPr/>
                    <a:lstStyle/>
                    <a:p>
                      <a:r>
                        <a:rPr lang="nb-NO" sz="2000" b="1"/>
                        <a:t>Kostnader  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9 791</a:t>
                      </a:r>
                    </a:p>
                  </a:txBody>
                  <a:tcPr marL="102129" marR="102129" marT="51064" marB="51064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10 172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-380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9 841</a:t>
                      </a:r>
                    </a:p>
                  </a:txBody>
                  <a:tcPr marL="102129" marR="102129" marT="51064" marB="51064"/>
                </a:tc>
                <a:extLst>
                  <a:ext uri="{0D108BD9-81ED-4DB2-BD59-A6C34878D82A}">
                    <a16:rowId xmlns:a16="http://schemas.microsoft.com/office/drawing/2014/main" val="1197331463"/>
                  </a:ext>
                </a:extLst>
              </a:tr>
              <a:tr h="449367">
                <a:tc>
                  <a:txBody>
                    <a:bodyPr/>
                    <a:lstStyle/>
                    <a:p>
                      <a:r>
                        <a:rPr lang="nb-NO" sz="2000" b="1"/>
                        <a:t>Driftsresultat</a:t>
                      </a:r>
                    </a:p>
                  </a:txBody>
                  <a:tcPr marL="102129" marR="102129" marT="51064" marB="51064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+378</a:t>
                      </a:r>
                    </a:p>
                  </a:txBody>
                  <a:tcPr marL="102129" marR="102129" marT="51064" marB="51064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+286</a:t>
                      </a:r>
                    </a:p>
                  </a:txBody>
                  <a:tcPr marL="102129" marR="102129" marT="51064" marB="51064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+91</a:t>
                      </a:r>
                    </a:p>
                  </a:txBody>
                  <a:tcPr marL="102129" marR="102129" marT="51064" marB="51064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+368</a:t>
                      </a:r>
                    </a:p>
                  </a:txBody>
                  <a:tcPr marL="102129" marR="102129" marT="51064" marB="51064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612939"/>
                  </a:ext>
                </a:extLst>
              </a:tr>
              <a:tr h="449367">
                <a:tc>
                  <a:txBody>
                    <a:bodyPr/>
                    <a:lstStyle/>
                    <a:p>
                      <a:r>
                        <a:rPr lang="nb-NO" sz="2000" b="1"/>
                        <a:t>Finans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-111</a:t>
                      </a:r>
                    </a:p>
                  </a:txBody>
                  <a:tcPr marL="102129" marR="102129" marT="51064" marB="51064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-133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-22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-122</a:t>
                      </a:r>
                    </a:p>
                  </a:txBody>
                  <a:tcPr marL="102129" marR="102129" marT="51064" marB="51064"/>
                </a:tc>
                <a:extLst>
                  <a:ext uri="{0D108BD9-81ED-4DB2-BD59-A6C34878D82A}">
                    <a16:rowId xmlns:a16="http://schemas.microsoft.com/office/drawing/2014/main" val="3054012175"/>
                  </a:ext>
                </a:extLst>
              </a:tr>
              <a:tr h="449367">
                <a:tc>
                  <a:txBody>
                    <a:bodyPr/>
                    <a:lstStyle/>
                    <a:p>
                      <a:r>
                        <a:rPr lang="nb-NO" sz="2000" b="1"/>
                        <a:t>ÅRSRESULTAT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+267</a:t>
                      </a:r>
                    </a:p>
                  </a:txBody>
                  <a:tcPr marL="102129" marR="102129" marT="51064" marB="51064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+153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+113</a:t>
                      </a:r>
                    </a:p>
                  </a:txBody>
                  <a:tcPr marL="102129" marR="102129" marT="51064" marB="51064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2000" b="1" dirty="0"/>
                        <a:t>+246</a:t>
                      </a:r>
                    </a:p>
                  </a:txBody>
                  <a:tcPr marL="102129" marR="102129" marT="51064" marB="51064"/>
                </a:tc>
                <a:extLst>
                  <a:ext uri="{0D108BD9-81ED-4DB2-BD59-A6C34878D82A}">
                    <a16:rowId xmlns:a16="http://schemas.microsoft.com/office/drawing/2014/main" val="1709370861"/>
                  </a:ext>
                </a:extLst>
              </a:tr>
            </a:tbl>
          </a:graphicData>
        </a:graphic>
      </p:graphicFrame>
      <p:graphicFrame>
        <p:nvGraphicFramePr>
          <p:cNvPr id="8" name="Tabell 7">
            <a:extLst>
              <a:ext uri="{FF2B5EF4-FFF2-40B4-BE49-F238E27FC236}">
                <a16:creationId xmlns:a16="http://schemas.microsoft.com/office/drawing/2014/main" id="{AB92D238-BC3A-21FC-4AD3-6FA328CB59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647136"/>
              </p:ext>
            </p:extLst>
          </p:nvPr>
        </p:nvGraphicFramePr>
        <p:xfrm>
          <a:off x="4991024" y="3819245"/>
          <a:ext cx="4347709" cy="2648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1509">
                  <a:extLst>
                    <a:ext uri="{9D8B030D-6E8A-4147-A177-3AD203B41FA5}">
                      <a16:colId xmlns:a16="http://schemas.microsoft.com/office/drawing/2014/main" val="3850391597"/>
                    </a:ext>
                  </a:extLst>
                </a:gridCol>
                <a:gridCol w="1202267">
                  <a:extLst>
                    <a:ext uri="{9D8B030D-6E8A-4147-A177-3AD203B41FA5}">
                      <a16:colId xmlns:a16="http://schemas.microsoft.com/office/drawing/2014/main" val="3524592012"/>
                    </a:ext>
                  </a:extLst>
                </a:gridCol>
                <a:gridCol w="1413933">
                  <a:extLst>
                    <a:ext uri="{9D8B030D-6E8A-4147-A177-3AD203B41FA5}">
                      <a16:colId xmlns:a16="http://schemas.microsoft.com/office/drawing/2014/main" val="3828319235"/>
                    </a:ext>
                  </a:extLst>
                </a:gridCol>
              </a:tblGrid>
              <a:tr h="333375">
                <a:tc>
                  <a:txBody>
                    <a:bodyPr/>
                    <a:lstStyle/>
                    <a:p>
                      <a:r>
                        <a:rPr lang="nb-NO" sz="1600" b="1" dirty="0">
                          <a:solidFill>
                            <a:schemeClr val="tx1"/>
                          </a:solidFill>
                        </a:rPr>
                        <a:t>Fotball  </a:t>
                      </a:r>
                    </a:p>
                  </a:txBody>
                  <a:tcPr marL="130722" marR="130722" marT="65361" marB="6536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nb-NO" sz="1600" b="1" kern="1200" dirty="0">
                          <a:solidFill>
                            <a:schemeClr val="dk1"/>
                          </a:solidFill>
                        </a:rPr>
                        <a:t>+166</a:t>
                      </a:r>
                      <a:endParaRPr lang="nb-NO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0722" marR="130722" marT="65361" marB="65361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>
                          <a:solidFill>
                            <a:schemeClr val="tx1"/>
                          </a:solidFill>
                        </a:rPr>
                        <a:t>+333</a:t>
                      </a:r>
                    </a:p>
                  </a:txBody>
                  <a:tcPr marL="130722" marR="130722" marT="65361" marB="6536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627309"/>
                  </a:ext>
                </a:extLst>
              </a:tr>
              <a:tr h="353359">
                <a:tc>
                  <a:txBody>
                    <a:bodyPr/>
                    <a:lstStyle/>
                    <a:p>
                      <a:r>
                        <a:rPr lang="nb-NO" sz="1600" b="1" dirty="0"/>
                        <a:t>Sykkel</a:t>
                      </a:r>
                    </a:p>
                  </a:txBody>
                  <a:tcPr marL="130722" marR="130722" marT="65361" marB="65361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+1</a:t>
                      </a:r>
                    </a:p>
                  </a:txBody>
                  <a:tcPr marL="130722" marR="130722" marT="65361" marB="65361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+89</a:t>
                      </a:r>
                    </a:p>
                  </a:txBody>
                  <a:tcPr marL="130722" marR="130722" marT="65361" marB="65361"/>
                </a:tc>
                <a:extLst>
                  <a:ext uri="{0D108BD9-81ED-4DB2-BD59-A6C34878D82A}">
                    <a16:rowId xmlns:a16="http://schemas.microsoft.com/office/drawing/2014/main" val="835031023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r>
                        <a:rPr lang="nb-NO" sz="1600" b="1" dirty="0"/>
                        <a:t>Håndball</a:t>
                      </a:r>
                    </a:p>
                  </a:txBody>
                  <a:tcPr marL="130722" marR="130722" marT="65361" marB="65361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+53</a:t>
                      </a:r>
                    </a:p>
                  </a:txBody>
                  <a:tcPr marL="130722" marR="130722" marT="65361" marB="65361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-80</a:t>
                      </a:r>
                    </a:p>
                  </a:txBody>
                  <a:tcPr marL="130722" marR="130722" marT="65361" marB="65361"/>
                </a:tc>
                <a:extLst>
                  <a:ext uri="{0D108BD9-81ED-4DB2-BD59-A6C34878D82A}">
                    <a16:rowId xmlns:a16="http://schemas.microsoft.com/office/drawing/2014/main" val="2510518013"/>
                  </a:ext>
                </a:extLst>
              </a:tr>
              <a:tr h="265518">
                <a:tc>
                  <a:txBody>
                    <a:bodyPr/>
                    <a:lstStyle/>
                    <a:p>
                      <a:r>
                        <a:rPr lang="nb-NO" sz="1600" b="1"/>
                        <a:t>Ski</a:t>
                      </a:r>
                    </a:p>
                  </a:txBody>
                  <a:tcPr marL="130722" marR="130722" marT="65361" marB="65361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+20</a:t>
                      </a:r>
                    </a:p>
                  </a:txBody>
                  <a:tcPr marL="130722" marR="130722" marT="65361" marB="65361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+96</a:t>
                      </a:r>
                    </a:p>
                  </a:txBody>
                  <a:tcPr marL="130722" marR="130722" marT="65361" marB="65361"/>
                </a:tc>
                <a:extLst>
                  <a:ext uri="{0D108BD9-81ED-4DB2-BD59-A6C34878D82A}">
                    <a16:rowId xmlns:a16="http://schemas.microsoft.com/office/drawing/2014/main" val="151103372"/>
                  </a:ext>
                </a:extLst>
              </a:tr>
              <a:tr h="336303">
                <a:tc>
                  <a:txBody>
                    <a:bodyPr/>
                    <a:lstStyle/>
                    <a:p>
                      <a:r>
                        <a:rPr lang="nb-NO" sz="1600" b="1"/>
                        <a:t>Innebandy</a:t>
                      </a:r>
                    </a:p>
                  </a:txBody>
                  <a:tcPr marL="130722" marR="130722" marT="65361" marB="65361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+39</a:t>
                      </a:r>
                    </a:p>
                  </a:txBody>
                  <a:tcPr marL="130722" marR="130722" marT="65361" marB="65361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+7</a:t>
                      </a:r>
                    </a:p>
                  </a:txBody>
                  <a:tcPr marL="130722" marR="130722" marT="65361" marB="65361"/>
                </a:tc>
                <a:extLst>
                  <a:ext uri="{0D108BD9-81ED-4DB2-BD59-A6C34878D82A}">
                    <a16:rowId xmlns:a16="http://schemas.microsoft.com/office/drawing/2014/main" val="2575942318"/>
                  </a:ext>
                </a:extLst>
              </a:tr>
              <a:tr h="288554">
                <a:tc>
                  <a:txBody>
                    <a:bodyPr/>
                    <a:lstStyle/>
                    <a:p>
                      <a:r>
                        <a:rPr lang="nb-NO" sz="1600" b="1"/>
                        <a:t>Volleyball</a:t>
                      </a:r>
                    </a:p>
                  </a:txBody>
                  <a:tcPr marL="130722" marR="130722" marT="65361" marB="65361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+12</a:t>
                      </a:r>
                    </a:p>
                  </a:txBody>
                  <a:tcPr marL="130722" marR="130722" marT="65361" marB="65361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+47</a:t>
                      </a:r>
                    </a:p>
                  </a:txBody>
                  <a:tcPr marL="130722" marR="130722" marT="65361" marB="65361"/>
                </a:tc>
                <a:extLst>
                  <a:ext uri="{0D108BD9-81ED-4DB2-BD59-A6C34878D82A}">
                    <a16:rowId xmlns:a16="http://schemas.microsoft.com/office/drawing/2014/main" val="3568516444"/>
                  </a:ext>
                </a:extLst>
              </a:tr>
              <a:tr h="401138">
                <a:tc>
                  <a:txBody>
                    <a:bodyPr/>
                    <a:lstStyle/>
                    <a:p>
                      <a:r>
                        <a:rPr lang="nb-NO" sz="1600" b="1"/>
                        <a:t>Klubb</a:t>
                      </a:r>
                    </a:p>
                  </a:txBody>
                  <a:tcPr marL="130722" marR="130722" marT="65361" marB="65361"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-24</a:t>
                      </a:r>
                    </a:p>
                  </a:txBody>
                  <a:tcPr marL="130722" marR="130722" marT="65361" marB="65361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-338</a:t>
                      </a:r>
                    </a:p>
                  </a:txBody>
                  <a:tcPr marL="130722" marR="130722" marT="65361" marB="65361"/>
                </a:tc>
                <a:extLst>
                  <a:ext uri="{0D108BD9-81ED-4DB2-BD59-A6C34878D82A}">
                    <a16:rowId xmlns:a16="http://schemas.microsoft.com/office/drawing/2014/main" val="3293308401"/>
                  </a:ext>
                </a:extLst>
              </a:tr>
            </a:tbl>
          </a:graphicData>
        </a:graphic>
      </p:graphicFrame>
      <p:sp>
        <p:nvSpPr>
          <p:cNvPr id="3" name="TekstSylinder 2">
            <a:extLst>
              <a:ext uri="{FF2B5EF4-FFF2-40B4-BE49-F238E27FC236}">
                <a16:creationId xmlns:a16="http://schemas.microsoft.com/office/drawing/2014/main" id="{74644746-655D-C459-53E7-3407CBF7D2DF}"/>
              </a:ext>
            </a:extLst>
          </p:cNvPr>
          <p:cNvSpPr txBox="1"/>
          <p:nvPr/>
        </p:nvSpPr>
        <p:spPr>
          <a:xfrm>
            <a:off x="4919856" y="3506525"/>
            <a:ext cx="3072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/>
              <a:t>Årsresultat fordelt på grupper:</a:t>
            </a:r>
          </a:p>
        </p:txBody>
      </p:sp>
    </p:spTree>
    <p:extLst>
      <p:ext uri="{BB962C8B-B14F-4D97-AF65-F5344CB8AC3E}">
        <p14:creationId xmlns:p14="http://schemas.microsoft.com/office/powerpoint/2010/main" val="454214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9337CCEE-9E1F-A464-D72F-B61E64B4CE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80" y="619316"/>
            <a:ext cx="11822481" cy="580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344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ktangel 67">
            <a:extLst>
              <a:ext uri="{FF2B5EF4-FFF2-40B4-BE49-F238E27FC236}">
                <a16:creationId xmlns:a16="http://schemas.microsoft.com/office/drawing/2014/main" id="{16BB7EB6-729B-AF43-9FA8-CAAADC49DD02}"/>
              </a:ext>
            </a:extLst>
          </p:cNvPr>
          <p:cNvSpPr>
            <a:spLocks noChangeAspect="1"/>
          </p:cNvSpPr>
          <p:nvPr/>
        </p:nvSpPr>
        <p:spPr>
          <a:xfrm>
            <a:off x="4949917" y="2769955"/>
            <a:ext cx="245652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Årshjul</a:t>
            </a:r>
            <a:endParaRPr lang="nb-NO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nb-NO" sz="2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2023</a:t>
            </a:r>
          </a:p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Ottestad IL</a:t>
            </a:r>
          </a:p>
          <a:p>
            <a:pPr algn="ctr"/>
            <a:r>
              <a:rPr lang="nb-NO" sz="2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Fotball</a:t>
            </a:r>
            <a:endParaRPr lang="nb-NO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77" name="Rett linje 76">
            <a:extLst>
              <a:ext uri="{FF2B5EF4-FFF2-40B4-BE49-F238E27FC236}">
                <a16:creationId xmlns:a16="http://schemas.microsoft.com/office/drawing/2014/main" id="{5C3C80B3-9298-0F4F-984F-3F9ADDD2830E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1751162" y="46258"/>
            <a:ext cx="8695715" cy="63685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84" name="Rett linje 83">
            <a:extLst>
              <a:ext uri="{FF2B5EF4-FFF2-40B4-BE49-F238E27FC236}">
                <a16:creationId xmlns:a16="http://schemas.microsoft.com/office/drawing/2014/main" id="{DB5D4797-8C13-234F-909A-3FCF6D9E5CD3}"/>
              </a:ext>
            </a:extLst>
          </p:cNvPr>
          <p:cNvCxnSpPr>
            <a:cxnSpLocks/>
          </p:cNvCxnSpPr>
          <p:nvPr/>
        </p:nvCxnSpPr>
        <p:spPr>
          <a:xfrm flipV="1">
            <a:off x="6166027" y="63897"/>
            <a:ext cx="14734" cy="856754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9" name="Friform 118">
            <a:extLst>
              <a:ext uri="{FF2B5EF4-FFF2-40B4-BE49-F238E27FC236}">
                <a16:creationId xmlns:a16="http://schemas.microsoft.com/office/drawing/2014/main" id="{77CAD02F-68D8-724D-82E5-B51ECA276233}"/>
              </a:ext>
            </a:extLst>
          </p:cNvPr>
          <p:cNvSpPr/>
          <p:nvPr/>
        </p:nvSpPr>
        <p:spPr>
          <a:xfrm>
            <a:off x="5535725" y="2169909"/>
            <a:ext cx="603618" cy="170155"/>
          </a:xfrm>
          <a:custGeom>
            <a:avLst/>
            <a:gdLst>
              <a:gd name="connsiteX0" fmla="*/ 603618 w 603618"/>
              <a:gd name="connsiteY0" fmla="*/ 0 h 170155"/>
              <a:gd name="connsiteX1" fmla="*/ 603618 w 603618"/>
              <a:gd name="connsiteY1" fmla="*/ 609 h 170155"/>
              <a:gd name="connsiteX2" fmla="*/ 504821 w 603618"/>
              <a:gd name="connsiteY2" fmla="*/ 5597 h 170155"/>
              <a:gd name="connsiteX3" fmla="*/ 73610 w 603618"/>
              <a:gd name="connsiteY3" fmla="*/ 130085 h 170155"/>
              <a:gd name="connsiteX4" fmla="*/ 3588 w 603618"/>
              <a:gd name="connsiteY4" fmla="*/ 170155 h 170155"/>
              <a:gd name="connsiteX5" fmla="*/ 0 w 603618"/>
              <a:gd name="connsiteY5" fmla="*/ 163940 h 170155"/>
              <a:gd name="connsiteX6" fmla="*/ 21026 w 603618"/>
              <a:gd name="connsiteY6" fmla="*/ 151166 h 170155"/>
              <a:gd name="connsiteX7" fmla="*/ 492789 w 603618"/>
              <a:gd name="connsiteY7" fmla="*/ 5596 h 170155"/>
              <a:gd name="connsiteX8" fmla="*/ 603618 w 603618"/>
              <a:gd name="connsiteY8" fmla="*/ 0 h 170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3618" h="170155">
                <a:moveTo>
                  <a:pt x="603618" y="0"/>
                </a:moveTo>
                <a:lnTo>
                  <a:pt x="603618" y="609"/>
                </a:lnTo>
                <a:lnTo>
                  <a:pt x="504821" y="5597"/>
                </a:lnTo>
                <a:cubicBezTo>
                  <a:pt x="351255" y="21193"/>
                  <a:pt x="205841" y="64365"/>
                  <a:pt x="73610" y="130085"/>
                </a:cubicBezTo>
                <a:lnTo>
                  <a:pt x="3588" y="170155"/>
                </a:lnTo>
                <a:lnTo>
                  <a:pt x="0" y="163940"/>
                </a:lnTo>
                <a:lnTo>
                  <a:pt x="21026" y="151166"/>
                </a:lnTo>
                <a:cubicBezTo>
                  <a:pt x="163853" y="73578"/>
                  <a:pt x="323359" y="22803"/>
                  <a:pt x="492789" y="5596"/>
                </a:cubicBezTo>
                <a:lnTo>
                  <a:pt x="603618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18" name="Friform 117">
            <a:extLst>
              <a:ext uri="{FF2B5EF4-FFF2-40B4-BE49-F238E27FC236}">
                <a16:creationId xmlns:a16="http://schemas.microsoft.com/office/drawing/2014/main" id="{3CC66696-84B0-0A4C-B035-3AE816E5E203}"/>
              </a:ext>
            </a:extLst>
          </p:cNvPr>
          <p:cNvSpPr/>
          <p:nvPr/>
        </p:nvSpPr>
        <p:spPr>
          <a:xfrm>
            <a:off x="5068763" y="2352545"/>
            <a:ext cx="439304" cy="448782"/>
          </a:xfrm>
          <a:custGeom>
            <a:avLst/>
            <a:gdLst>
              <a:gd name="connsiteX0" fmla="*/ 436187 w 439304"/>
              <a:gd name="connsiteY0" fmla="*/ 0 h 448782"/>
              <a:gd name="connsiteX1" fmla="*/ 439304 w 439304"/>
              <a:gd name="connsiteY1" fmla="*/ 5399 h 448782"/>
              <a:gd name="connsiteX2" fmla="*/ 412921 w 439304"/>
              <a:gd name="connsiteY2" fmla="*/ 20497 h 448782"/>
              <a:gd name="connsiteX3" fmla="*/ 12558 w 439304"/>
              <a:gd name="connsiteY3" fmla="*/ 440647 h 448782"/>
              <a:gd name="connsiteX4" fmla="*/ 8249 w 439304"/>
              <a:gd name="connsiteY4" fmla="*/ 448782 h 448782"/>
              <a:gd name="connsiteX5" fmla="*/ 0 w 439304"/>
              <a:gd name="connsiteY5" fmla="*/ 444020 h 448782"/>
              <a:gd name="connsiteX6" fmla="*/ 43767 w 439304"/>
              <a:gd name="connsiteY6" fmla="*/ 371977 h 448782"/>
              <a:gd name="connsiteX7" fmla="*/ 384101 w 439304"/>
              <a:gd name="connsiteY7" fmla="*/ 31643 h 448782"/>
              <a:gd name="connsiteX8" fmla="*/ 436187 w 439304"/>
              <a:gd name="connsiteY8" fmla="*/ 0 h 44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9304" h="448782">
                <a:moveTo>
                  <a:pt x="436187" y="0"/>
                </a:moveTo>
                <a:lnTo>
                  <a:pt x="439304" y="5399"/>
                </a:lnTo>
                <a:lnTo>
                  <a:pt x="412921" y="20497"/>
                </a:lnTo>
                <a:cubicBezTo>
                  <a:pt x="249076" y="127420"/>
                  <a:pt x="111647" y="271444"/>
                  <a:pt x="12558" y="440647"/>
                </a:cubicBezTo>
                <a:lnTo>
                  <a:pt x="8249" y="448782"/>
                </a:lnTo>
                <a:lnTo>
                  <a:pt x="0" y="444020"/>
                </a:lnTo>
                <a:lnTo>
                  <a:pt x="43767" y="371977"/>
                </a:lnTo>
                <a:cubicBezTo>
                  <a:pt x="134340" y="237912"/>
                  <a:pt x="250036" y="122216"/>
                  <a:pt x="384101" y="31643"/>
                </a:cubicBezTo>
                <a:lnTo>
                  <a:pt x="436187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16" name="Friform 115">
            <a:extLst>
              <a:ext uri="{FF2B5EF4-FFF2-40B4-BE49-F238E27FC236}">
                <a16:creationId xmlns:a16="http://schemas.microsoft.com/office/drawing/2014/main" id="{8483267A-A644-EB4E-89A0-9BFB6CAEBDD3}"/>
              </a:ext>
            </a:extLst>
          </p:cNvPr>
          <p:cNvSpPr/>
          <p:nvPr/>
        </p:nvSpPr>
        <p:spPr>
          <a:xfrm>
            <a:off x="4898251" y="2827339"/>
            <a:ext cx="161898" cy="583661"/>
          </a:xfrm>
          <a:custGeom>
            <a:avLst/>
            <a:gdLst>
              <a:gd name="connsiteX0" fmla="*/ 151816 w 161898"/>
              <a:gd name="connsiteY0" fmla="*/ 0 h 583661"/>
              <a:gd name="connsiteX1" fmla="*/ 161898 w 161898"/>
              <a:gd name="connsiteY1" fmla="*/ 5821 h 583661"/>
              <a:gd name="connsiteX2" fmla="*/ 132896 w 161898"/>
              <a:gd name="connsiteY2" fmla="*/ 60571 h 583661"/>
              <a:gd name="connsiteX3" fmla="*/ 16846 w 161898"/>
              <a:gd name="connsiteY3" fmla="*/ 480784 h 583661"/>
              <a:gd name="connsiteX4" fmla="*/ 11975 w 161898"/>
              <a:gd name="connsiteY4" fmla="*/ 583661 h 583661"/>
              <a:gd name="connsiteX5" fmla="*/ 0 w 161898"/>
              <a:gd name="connsiteY5" fmla="*/ 583661 h 583661"/>
              <a:gd name="connsiteX6" fmla="*/ 5596 w 161898"/>
              <a:gd name="connsiteY6" fmla="*/ 472833 h 583661"/>
              <a:gd name="connsiteX7" fmla="*/ 151166 w 161898"/>
              <a:gd name="connsiteY7" fmla="*/ 1070 h 583661"/>
              <a:gd name="connsiteX8" fmla="*/ 151816 w 161898"/>
              <a:gd name="connsiteY8" fmla="*/ 0 h 583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1898" h="583661">
                <a:moveTo>
                  <a:pt x="151816" y="0"/>
                </a:moveTo>
                <a:lnTo>
                  <a:pt x="161898" y="5821"/>
                </a:lnTo>
                <a:lnTo>
                  <a:pt x="132896" y="60571"/>
                </a:lnTo>
                <a:cubicBezTo>
                  <a:pt x="71258" y="190000"/>
                  <a:pt x="31046" y="331600"/>
                  <a:pt x="16846" y="480784"/>
                </a:cubicBezTo>
                <a:lnTo>
                  <a:pt x="11975" y="583661"/>
                </a:lnTo>
                <a:lnTo>
                  <a:pt x="0" y="583661"/>
                </a:lnTo>
                <a:lnTo>
                  <a:pt x="5596" y="472833"/>
                </a:lnTo>
                <a:cubicBezTo>
                  <a:pt x="22803" y="303403"/>
                  <a:pt x="73578" y="143897"/>
                  <a:pt x="151166" y="1070"/>
                </a:cubicBezTo>
                <a:lnTo>
                  <a:pt x="151816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15" name="Friform 114">
            <a:extLst>
              <a:ext uri="{FF2B5EF4-FFF2-40B4-BE49-F238E27FC236}">
                <a16:creationId xmlns:a16="http://schemas.microsoft.com/office/drawing/2014/main" id="{441662CE-0459-BA44-BEA6-1B0D386A4D62}"/>
              </a:ext>
            </a:extLst>
          </p:cNvPr>
          <p:cNvSpPr/>
          <p:nvPr/>
        </p:nvSpPr>
        <p:spPr>
          <a:xfrm>
            <a:off x="4898251" y="3447000"/>
            <a:ext cx="167078" cy="593552"/>
          </a:xfrm>
          <a:custGeom>
            <a:avLst/>
            <a:gdLst>
              <a:gd name="connsiteX0" fmla="*/ 0 w 167078"/>
              <a:gd name="connsiteY0" fmla="*/ 0 h 593552"/>
              <a:gd name="connsiteX1" fmla="*/ 12001 w 167078"/>
              <a:gd name="connsiteY1" fmla="*/ 0 h 593552"/>
              <a:gd name="connsiteX2" fmla="*/ 17206 w 167078"/>
              <a:gd name="connsiteY2" fmla="*/ 106608 h 593552"/>
              <a:gd name="connsiteX3" fmla="*/ 103883 w 167078"/>
              <a:gd name="connsiteY3" fmla="*/ 457385 h 593552"/>
              <a:gd name="connsiteX4" fmla="*/ 167078 w 167078"/>
              <a:gd name="connsiteY4" fmla="*/ 588210 h 593552"/>
              <a:gd name="connsiteX5" fmla="*/ 157825 w 167078"/>
              <a:gd name="connsiteY5" fmla="*/ 593552 h 593552"/>
              <a:gd name="connsiteX6" fmla="*/ 151166 w 167078"/>
              <a:gd name="connsiteY6" fmla="*/ 582591 h 593552"/>
              <a:gd name="connsiteX7" fmla="*/ 5596 w 167078"/>
              <a:gd name="connsiteY7" fmla="*/ 110828 h 593552"/>
              <a:gd name="connsiteX8" fmla="*/ 0 w 167078"/>
              <a:gd name="connsiteY8" fmla="*/ 0 h 593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078" h="593552">
                <a:moveTo>
                  <a:pt x="0" y="0"/>
                </a:moveTo>
                <a:lnTo>
                  <a:pt x="12001" y="0"/>
                </a:lnTo>
                <a:lnTo>
                  <a:pt x="17206" y="106608"/>
                </a:lnTo>
                <a:cubicBezTo>
                  <a:pt x="29278" y="229581"/>
                  <a:pt x="59029" y="347365"/>
                  <a:pt x="103883" y="457385"/>
                </a:cubicBezTo>
                <a:lnTo>
                  <a:pt x="167078" y="588210"/>
                </a:lnTo>
                <a:lnTo>
                  <a:pt x="157825" y="593552"/>
                </a:lnTo>
                <a:lnTo>
                  <a:pt x="151166" y="582591"/>
                </a:lnTo>
                <a:cubicBezTo>
                  <a:pt x="73578" y="439764"/>
                  <a:pt x="22803" y="280258"/>
                  <a:pt x="5596" y="110828"/>
                </a:cubicBez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14" name="Friform 113">
            <a:extLst>
              <a:ext uri="{FF2B5EF4-FFF2-40B4-BE49-F238E27FC236}">
                <a16:creationId xmlns:a16="http://schemas.microsoft.com/office/drawing/2014/main" id="{40A8D363-204F-9744-B5D5-7FE73204E2A0}"/>
              </a:ext>
            </a:extLst>
          </p:cNvPr>
          <p:cNvSpPr/>
          <p:nvPr/>
        </p:nvSpPr>
        <p:spPr>
          <a:xfrm>
            <a:off x="5074773" y="4066228"/>
            <a:ext cx="434931" cy="440476"/>
          </a:xfrm>
          <a:custGeom>
            <a:avLst/>
            <a:gdLst>
              <a:gd name="connsiteX0" fmla="*/ 8832 w 434931"/>
              <a:gd name="connsiteY0" fmla="*/ 0 h 440476"/>
              <a:gd name="connsiteX1" fmla="*/ 80963 w 434931"/>
              <a:gd name="connsiteY1" fmla="*/ 111335 h 440476"/>
              <a:gd name="connsiteX2" fmla="*/ 421877 w 434931"/>
              <a:gd name="connsiteY2" fmla="*/ 428350 h 440476"/>
              <a:gd name="connsiteX3" fmla="*/ 434931 w 434931"/>
              <a:gd name="connsiteY3" fmla="*/ 435802 h 440476"/>
              <a:gd name="connsiteX4" fmla="*/ 432233 w 434931"/>
              <a:gd name="connsiteY4" fmla="*/ 440476 h 440476"/>
              <a:gd name="connsiteX5" fmla="*/ 378091 w 434931"/>
              <a:gd name="connsiteY5" fmla="*/ 407584 h 440476"/>
              <a:gd name="connsiteX6" fmla="*/ 37757 w 434931"/>
              <a:gd name="connsiteY6" fmla="*/ 67250 h 440476"/>
              <a:gd name="connsiteX7" fmla="*/ 0 w 434931"/>
              <a:gd name="connsiteY7" fmla="*/ 5100 h 440476"/>
              <a:gd name="connsiteX8" fmla="*/ 8832 w 434931"/>
              <a:gd name="connsiteY8" fmla="*/ 0 h 440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4931" h="440476">
                <a:moveTo>
                  <a:pt x="8832" y="0"/>
                </a:moveTo>
                <a:lnTo>
                  <a:pt x="80963" y="111335"/>
                </a:lnTo>
                <a:cubicBezTo>
                  <a:pt x="173856" y="236914"/>
                  <a:pt x="289529" y="344620"/>
                  <a:pt x="421877" y="428350"/>
                </a:cubicBezTo>
                <a:lnTo>
                  <a:pt x="434931" y="435802"/>
                </a:lnTo>
                <a:lnTo>
                  <a:pt x="432233" y="440476"/>
                </a:lnTo>
                <a:lnTo>
                  <a:pt x="378091" y="407584"/>
                </a:lnTo>
                <a:cubicBezTo>
                  <a:pt x="244026" y="317012"/>
                  <a:pt x="128330" y="201315"/>
                  <a:pt x="37757" y="67250"/>
                </a:cubicBezTo>
                <a:lnTo>
                  <a:pt x="0" y="5100"/>
                </a:lnTo>
                <a:lnTo>
                  <a:pt x="8832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13" name="Friform 112">
            <a:extLst>
              <a:ext uri="{FF2B5EF4-FFF2-40B4-BE49-F238E27FC236}">
                <a16:creationId xmlns:a16="http://schemas.microsoft.com/office/drawing/2014/main" id="{D8BE3A5C-049E-5F4E-8C0F-A5F85DC31AC5}"/>
              </a:ext>
            </a:extLst>
          </p:cNvPr>
          <p:cNvSpPr/>
          <p:nvPr/>
        </p:nvSpPr>
        <p:spPr>
          <a:xfrm>
            <a:off x="5537781" y="4519879"/>
            <a:ext cx="601562" cy="168212"/>
          </a:xfrm>
          <a:custGeom>
            <a:avLst/>
            <a:gdLst>
              <a:gd name="connsiteX0" fmla="*/ 3187 w 601562"/>
              <a:gd name="connsiteY0" fmla="*/ 0 h 168212"/>
              <a:gd name="connsiteX1" fmla="*/ 57976 w 601562"/>
              <a:gd name="connsiteY1" fmla="*/ 31279 h 168212"/>
              <a:gd name="connsiteX2" fmla="*/ 502765 w 601562"/>
              <a:gd name="connsiteY2" fmla="*/ 162617 h 168212"/>
              <a:gd name="connsiteX3" fmla="*/ 601562 w 601562"/>
              <a:gd name="connsiteY3" fmla="*/ 167606 h 168212"/>
              <a:gd name="connsiteX4" fmla="*/ 601562 w 601562"/>
              <a:gd name="connsiteY4" fmla="*/ 168212 h 168212"/>
              <a:gd name="connsiteX5" fmla="*/ 490733 w 601562"/>
              <a:gd name="connsiteY5" fmla="*/ 162616 h 168212"/>
              <a:gd name="connsiteX6" fmla="*/ 18970 w 601562"/>
              <a:gd name="connsiteY6" fmla="*/ 17046 h 168212"/>
              <a:gd name="connsiteX7" fmla="*/ 0 w 601562"/>
              <a:gd name="connsiteY7" fmla="*/ 5521 h 168212"/>
              <a:gd name="connsiteX8" fmla="*/ 3187 w 601562"/>
              <a:gd name="connsiteY8" fmla="*/ 0 h 16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1562" h="168212">
                <a:moveTo>
                  <a:pt x="3187" y="0"/>
                </a:moveTo>
                <a:lnTo>
                  <a:pt x="57976" y="31279"/>
                </a:lnTo>
                <a:cubicBezTo>
                  <a:pt x="193806" y="100851"/>
                  <a:pt x="343925" y="146486"/>
                  <a:pt x="502765" y="162617"/>
                </a:cubicBezTo>
                <a:lnTo>
                  <a:pt x="601562" y="167606"/>
                </a:lnTo>
                <a:lnTo>
                  <a:pt x="601562" y="168212"/>
                </a:lnTo>
                <a:lnTo>
                  <a:pt x="490733" y="162616"/>
                </a:lnTo>
                <a:cubicBezTo>
                  <a:pt x="321303" y="145409"/>
                  <a:pt x="161797" y="94634"/>
                  <a:pt x="18970" y="17046"/>
                </a:cubicBezTo>
                <a:lnTo>
                  <a:pt x="0" y="5521"/>
                </a:lnTo>
                <a:lnTo>
                  <a:pt x="3187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12" name="Friform 111">
            <a:extLst>
              <a:ext uri="{FF2B5EF4-FFF2-40B4-BE49-F238E27FC236}">
                <a16:creationId xmlns:a16="http://schemas.microsoft.com/office/drawing/2014/main" id="{05B113FF-EB98-8D47-9C4D-1CBAF809BE30}"/>
              </a:ext>
            </a:extLst>
          </p:cNvPr>
          <p:cNvSpPr/>
          <p:nvPr/>
        </p:nvSpPr>
        <p:spPr>
          <a:xfrm>
            <a:off x="6175343" y="909303"/>
            <a:ext cx="1222765" cy="1412185"/>
          </a:xfrm>
          <a:custGeom>
            <a:avLst/>
            <a:gdLst>
              <a:gd name="connsiteX0" fmla="*/ 0 w 1222765"/>
              <a:gd name="connsiteY0" fmla="*/ 0 h 1412185"/>
              <a:gd name="connsiteX1" fmla="*/ 251686 w 1222765"/>
              <a:gd name="connsiteY1" fmla="*/ 12709 h 1412185"/>
              <a:gd name="connsiteX2" fmla="*/ 1141265 w 1222765"/>
              <a:gd name="connsiteY2" fmla="*/ 275385 h 1412185"/>
              <a:gd name="connsiteX3" fmla="*/ 1222765 w 1222765"/>
              <a:gd name="connsiteY3" fmla="*/ 321914 h 1412185"/>
              <a:gd name="connsiteX4" fmla="*/ 593297 w 1222765"/>
              <a:gd name="connsiteY4" fmla="*/ 1412185 h 1412185"/>
              <a:gd name="connsiteX5" fmla="*/ 567648 w 1222765"/>
              <a:gd name="connsiteY5" fmla="*/ 1397542 h 1412185"/>
              <a:gd name="connsiteX6" fmla="*/ 122858 w 1222765"/>
              <a:gd name="connsiteY6" fmla="*/ 1266203 h 1412185"/>
              <a:gd name="connsiteX7" fmla="*/ 0 w 1222765"/>
              <a:gd name="connsiteY7" fmla="*/ 1260000 h 1412185"/>
              <a:gd name="connsiteX8" fmla="*/ 0 w 1222765"/>
              <a:gd name="connsiteY8" fmla="*/ 0 h 1412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2765" h="1412185">
                <a:moveTo>
                  <a:pt x="0" y="0"/>
                </a:moveTo>
                <a:lnTo>
                  <a:pt x="251686" y="12709"/>
                </a:lnTo>
                <a:cubicBezTo>
                  <a:pt x="569368" y="44971"/>
                  <a:pt x="869605" y="136241"/>
                  <a:pt x="1141265" y="275385"/>
                </a:cubicBezTo>
                <a:lnTo>
                  <a:pt x="1222765" y="321914"/>
                </a:lnTo>
                <a:lnTo>
                  <a:pt x="593297" y="1412185"/>
                </a:lnTo>
                <a:lnTo>
                  <a:pt x="567648" y="1397542"/>
                </a:lnTo>
                <a:cubicBezTo>
                  <a:pt x="431818" y="1327969"/>
                  <a:pt x="281699" y="1282334"/>
                  <a:pt x="122858" y="1266203"/>
                </a:cubicBezTo>
                <a:lnTo>
                  <a:pt x="0" y="1260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11" name="Friform 110">
            <a:extLst>
              <a:ext uri="{FF2B5EF4-FFF2-40B4-BE49-F238E27FC236}">
                <a16:creationId xmlns:a16="http://schemas.microsoft.com/office/drawing/2014/main" id="{0A312F50-4D94-9D47-AB82-26B8A069C749}"/>
              </a:ext>
            </a:extLst>
          </p:cNvPr>
          <p:cNvSpPr/>
          <p:nvPr/>
        </p:nvSpPr>
        <p:spPr>
          <a:xfrm>
            <a:off x="4908315" y="910517"/>
            <a:ext cx="1231028" cy="1423332"/>
          </a:xfrm>
          <a:custGeom>
            <a:avLst/>
            <a:gdLst>
              <a:gd name="connsiteX0" fmla="*/ 1231028 w 1231028"/>
              <a:gd name="connsiteY0" fmla="*/ 0 h 1423332"/>
              <a:gd name="connsiteX1" fmla="*/ 1231028 w 1231028"/>
              <a:gd name="connsiteY1" fmla="*/ 1259392 h 1423332"/>
              <a:gd name="connsiteX2" fmla="*/ 1120199 w 1231028"/>
              <a:gd name="connsiteY2" fmla="*/ 1264988 h 1423332"/>
              <a:gd name="connsiteX3" fmla="*/ 648436 w 1231028"/>
              <a:gd name="connsiteY3" fmla="*/ 1410558 h 1423332"/>
              <a:gd name="connsiteX4" fmla="*/ 627410 w 1231028"/>
              <a:gd name="connsiteY4" fmla="*/ 1423332 h 1423332"/>
              <a:gd name="connsiteX5" fmla="*/ 0 w 1231028"/>
              <a:gd name="connsiteY5" fmla="*/ 336625 h 1423332"/>
              <a:gd name="connsiteX6" fmla="*/ 10991 w 1231028"/>
              <a:gd name="connsiteY6" fmla="*/ 329901 h 1423332"/>
              <a:gd name="connsiteX7" fmla="*/ 1003403 w 1231028"/>
              <a:gd name="connsiteY7" fmla="*/ 11495 h 1423332"/>
              <a:gd name="connsiteX8" fmla="*/ 1231028 w 1231028"/>
              <a:gd name="connsiteY8" fmla="*/ 0 h 1423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1028" h="1423332">
                <a:moveTo>
                  <a:pt x="1231028" y="0"/>
                </a:moveTo>
                <a:lnTo>
                  <a:pt x="1231028" y="1259392"/>
                </a:lnTo>
                <a:lnTo>
                  <a:pt x="1120199" y="1264988"/>
                </a:lnTo>
                <a:cubicBezTo>
                  <a:pt x="950769" y="1282195"/>
                  <a:pt x="791263" y="1332970"/>
                  <a:pt x="648436" y="1410558"/>
                </a:cubicBezTo>
                <a:lnTo>
                  <a:pt x="627410" y="1423332"/>
                </a:lnTo>
                <a:lnTo>
                  <a:pt x="0" y="336625"/>
                </a:lnTo>
                <a:lnTo>
                  <a:pt x="10991" y="329901"/>
                </a:lnTo>
                <a:cubicBezTo>
                  <a:pt x="308952" y="159345"/>
                  <a:pt x="645081" y="47885"/>
                  <a:pt x="1003403" y="11495"/>
                </a:cubicBezTo>
                <a:lnTo>
                  <a:pt x="1231028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10" name="Friform 109">
            <a:extLst>
              <a:ext uri="{FF2B5EF4-FFF2-40B4-BE49-F238E27FC236}">
                <a16:creationId xmlns:a16="http://schemas.microsoft.com/office/drawing/2014/main" id="{D517D078-39E7-AA45-9554-1B6F33358DDB}"/>
              </a:ext>
            </a:extLst>
          </p:cNvPr>
          <p:cNvSpPr/>
          <p:nvPr/>
        </p:nvSpPr>
        <p:spPr>
          <a:xfrm>
            <a:off x="6799904" y="1249066"/>
            <a:ext cx="1537579" cy="1527532"/>
          </a:xfrm>
          <a:custGeom>
            <a:avLst/>
            <a:gdLst>
              <a:gd name="connsiteX0" fmla="*/ 629469 w 1537579"/>
              <a:gd name="connsiteY0" fmla="*/ 0 h 1527532"/>
              <a:gd name="connsiteX1" fmla="*/ 714916 w 1537579"/>
              <a:gd name="connsiteY1" fmla="*/ 48782 h 1527532"/>
              <a:gd name="connsiteX2" fmla="*/ 1485783 w 1537579"/>
              <a:gd name="connsiteY2" fmla="*/ 811313 h 1527532"/>
              <a:gd name="connsiteX3" fmla="*/ 1537579 w 1537579"/>
              <a:gd name="connsiteY3" fmla="*/ 896965 h 1527532"/>
              <a:gd name="connsiteX4" fmla="*/ 445405 w 1537579"/>
              <a:gd name="connsiteY4" fmla="*/ 1527532 h 1527532"/>
              <a:gd name="connsiteX5" fmla="*/ 383107 w 1537579"/>
              <a:gd name="connsiteY5" fmla="*/ 1431374 h 1527532"/>
              <a:gd name="connsiteX6" fmla="*/ 42193 w 1537579"/>
              <a:gd name="connsiteY6" fmla="*/ 1114359 h 1527532"/>
              <a:gd name="connsiteX7" fmla="*/ 0 w 1537579"/>
              <a:gd name="connsiteY7" fmla="*/ 1090271 h 1527532"/>
              <a:gd name="connsiteX8" fmla="*/ 629469 w 1537579"/>
              <a:gd name="connsiteY8" fmla="*/ 0 h 1527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7579" h="1527532">
                <a:moveTo>
                  <a:pt x="629469" y="0"/>
                </a:moveTo>
                <a:lnTo>
                  <a:pt x="714916" y="48782"/>
                </a:lnTo>
                <a:cubicBezTo>
                  <a:pt x="1023729" y="244152"/>
                  <a:pt x="1287148" y="504792"/>
                  <a:pt x="1485783" y="811313"/>
                </a:cubicBezTo>
                <a:lnTo>
                  <a:pt x="1537579" y="896965"/>
                </a:lnTo>
                <a:lnTo>
                  <a:pt x="445405" y="1527532"/>
                </a:lnTo>
                <a:lnTo>
                  <a:pt x="383107" y="1431374"/>
                </a:lnTo>
                <a:cubicBezTo>
                  <a:pt x="290214" y="1305796"/>
                  <a:pt x="174542" y="1198089"/>
                  <a:pt x="42193" y="1114359"/>
                </a:cubicBezTo>
                <a:lnTo>
                  <a:pt x="0" y="1090271"/>
                </a:lnTo>
                <a:lnTo>
                  <a:pt x="629469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9" name="Friform 108">
            <a:extLst>
              <a:ext uri="{FF2B5EF4-FFF2-40B4-BE49-F238E27FC236}">
                <a16:creationId xmlns:a16="http://schemas.microsoft.com/office/drawing/2014/main" id="{F9F402C7-27A7-6842-99E2-4DF9677E113C}"/>
              </a:ext>
            </a:extLst>
          </p:cNvPr>
          <p:cNvSpPr/>
          <p:nvPr/>
        </p:nvSpPr>
        <p:spPr>
          <a:xfrm>
            <a:off x="3985866" y="1265936"/>
            <a:ext cx="1519084" cy="1530629"/>
          </a:xfrm>
          <a:custGeom>
            <a:avLst/>
            <a:gdLst>
              <a:gd name="connsiteX0" fmla="*/ 891730 w 1519084"/>
              <a:gd name="connsiteY0" fmla="*/ 0 h 1530629"/>
              <a:gd name="connsiteX1" fmla="*/ 1519084 w 1519084"/>
              <a:gd name="connsiteY1" fmla="*/ 1086609 h 1530629"/>
              <a:gd name="connsiteX2" fmla="*/ 1466998 w 1519084"/>
              <a:gd name="connsiteY2" fmla="*/ 1118252 h 1530629"/>
              <a:gd name="connsiteX3" fmla="*/ 1126664 w 1519084"/>
              <a:gd name="connsiteY3" fmla="*/ 1458586 h 1530629"/>
              <a:gd name="connsiteX4" fmla="*/ 1082897 w 1519084"/>
              <a:gd name="connsiteY4" fmla="*/ 1530629 h 1530629"/>
              <a:gd name="connsiteX5" fmla="*/ 0 w 1519084"/>
              <a:gd name="connsiteY5" fmla="*/ 905418 h 1530629"/>
              <a:gd name="connsiteX6" fmla="*/ 7401 w 1519084"/>
              <a:gd name="connsiteY6" fmla="*/ 891446 h 1530629"/>
              <a:gd name="connsiteX7" fmla="*/ 808126 w 1519084"/>
              <a:gd name="connsiteY7" fmla="*/ 51148 h 1530629"/>
              <a:gd name="connsiteX8" fmla="*/ 891730 w 1519084"/>
              <a:gd name="connsiteY8" fmla="*/ 0 h 153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19084" h="1530629">
                <a:moveTo>
                  <a:pt x="891730" y="0"/>
                </a:moveTo>
                <a:lnTo>
                  <a:pt x="1519084" y="1086609"/>
                </a:lnTo>
                <a:lnTo>
                  <a:pt x="1466998" y="1118252"/>
                </a:lnTo>
                <a:cubicBezTo>
                  <a:pt x="1332933" y="1208825"/>
                  <a:pt x="1217237" y="1324521"/>
                  <a:pt x="1126664" y="1458586"/>
                </a:cubicBezTo>
                <a:lnTo>
                  <a:pt x="1082897" y="1530629"/>
                </a:lnTo>
                <a:lnTo>
                  <a:pt x="0" y="905418"/>
                </a:lnTo>
                <a:lnTo>
                  <a:pt x="7401" y="891446"/>
                </a:lnTo>
                <a:cubicBezTo>
                  <a:pt x="205578" y="553041"/>
                  <a:pt x="480435" y="264992"/>
                  <a:pt x="808126" y="51148"/>
                </a:cubicBezTo>
                <a:lnTo>
                  <a:pt x="891730" y="0"/>
                </a:lnTo>
                <a:close/>
              </a:path>
            </a:pathLst>
          </a:custGeom>
          <a:solidFill>
            <a:schemeClr val="accent1">
              <a:alpha val="9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07" name="Friform 106">
            <a:extLst>
              <a:ext uri="{FF2B5EF4-FFF2-40B4-BE49-F238E27FC236}">
                <a16:creationId xmlns:a16="http://schemas.microsoft.com/office/drawing/2014/main" id="{30908F4A-2DA6-B849-A114-17AAA1D8C312}"/>
              </a:ext>
            </a:extLst>
          </p:cNvPr>
          <p:cNvSpPr/>
          <p:nvPr/>
        </p:nvSpPr>
        <p:spPr>
          <a:xfrm>
            <a:off x="7264909" y="2176842"/>
            <a:ext cx="1423878" cy="1234158"/>
          </a:xfrm>
          <a:custGeom>
            <a:avLst/>
            <a:gdLst>
              <a:gd name="connsiteX0" fmla="*/ 1091207 w 1423878"/>
              <a:gd name="connsiteY0" fmla="*/ 0 h 1234158"/>
              <a:gd name="connsiteX1" fmla="*/ 1101885 w 1423878"/>
              <a:gd name="connsiteY1" fmla="*/ 17656 h 1234158"/>
              <a:gd name="connsiteX2" fmla="*/ 1419028 w 1423878"/>
              <a:gd name="connsiteY2" fmla="*/ 1085305 h 1234158"/>
              <a:gd name="connsiteX3" fmla="*/ 1423878 w 1423878"/>
              <a:gd name="connsiteY3" fmla="*/ 1234158 h 1234158"/>
              <a:gd name="connsiteX4" fmla="*/ 163293 w 1423878"/>
              <a:gd name="connsiteY4" fmla="*/ 1234158 h 1234158"/>
              <a:gd name="connsiteX5" fmla="*/ 153705 w 1423878"/>
              <a:gd name="connsiteY5" fmla="*/ 1086758 h 1234158"/>
              <a:gd name="connsiteX6" fmla="*/ 3175 w 1423878"/>
              <a:gd name="connsiteY6" fmla="*/ 634908 h 1234158"/>
              <a:gd name="connsiteX7" fmla="*/ 0 w 1423878"/>
              <a:gd name="connsiteY7" fmla="*/ 630009 h 1234158"/>
              <a:gd name="connsiteX8" fmla="*/ 1091207 w 1423878"/>
              <a:gd name="connsiteY8" fmla="*/ 0 h 123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23878" h="1234158">
                <a:moveTo>
                  <a:pt x="1091207" y="0"/>
                </a:moveTo>
                <a:lnTo>
                  <a:pt x="1101885" y="17656"/>
                </a:lnTo>
                <a:cubicBezTo>
                  <a:pt x="1281614" y="336890"/>
                  <a:pt x="1393792" y="699237"/>
                  <a:pt x="1419028" y="1085305"/>
                </a:cubicBezTo>
                <a:lnTo>
                  <a:pt x="1423878" y="1234158"/>
                </a:lnTo>
                <a:lnTo>
                  <a:pt x="163293" y="1234158"/>
                </a:lnTo>
                <a:lnTo>
                  <a:pt x="153705" y="1086758"/>
                </a:lnTo>
                <a:cubicBezTo>
                  <a:pt x="132414" y="924375"/>
                  <a:pt x="80202" y="771723"/>
                  <a:pt x="3175" y="634908"/>
                </a:cubicBezTo>
                <a:lnTo>
                  <a:pt x="0" y="630009"/>
                </a:lnTo>
                <a:lnTo>
                  <a:pt x="1091207" y="0"/>
                </a:lnTo>
                <a:close/>
              </a:path>
            </a:pathLst>
          </a:cu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6" name="Friform 105">
            <a:extLst>
              <a:ext uri="{FF2B5EF4-FFF2-40B4-BE49-F238E27FC236}">
                <a16:creationId xmlns:a16="http://schemas.microsoft.com/office/drawing/2014/main" id="{60CCFDC3-3EA5-C64E-8B06-31F5BCD5A054}"/>
              </a:ext>
            </a:extLst>
          </p:cNvPr>
          <p:cNvSpPr/>
          <p:nvPr/>
        </p:nvSpPr>
        <p:spPr>
          <a:xfrm>
            <a:off x="3650225" y="2203187"/>
            <a:ext cx="1399842" cy="1207813"/>
          </a:xfrm>
          <a:custGeom>
            <a:avLst/>
            <a:gdLst>
              <a:gd name="connsiteX0" fmla="*/ 318779 w 1399842"/>
              <a:gd name="connsiteY0" fmla="*/ 0 h 1207813"/>
              <a:gd name="connsiteX1" fmla="*/ 1399842 w 1399842"/>
              <a:gd name="connsiteY1" fmla="*/ 624152 h 1207813"/>
              <a:gd name="connsiteX2" fmla="*/ 1399192 w 1399842"/>
              <a:gd name="connsiteY2" fmla="*/ 625222 h 1207813"/>
              <a:gd name="connsiteX3" fmla="*/ 1253622 w 1399842"/>
              <a:gd name="connsiteY3" fmla="*/ 1096985 h 1207813"/>
              <a:gd name="connsiteX4" fmla="*/ 1248026 w 1399842"/>
              <a:gd name="connsiteY4" fmla="*/ 1207813 h 1207813"/>
              <a:gd name="connsiteX5" fmla="*/ 0 w 1399842"/>
              <a:gd name="connsiteY5" fmla="*/ 1207813 h 1207813"/>
              <a:gd name="connsiteX6" fmla="*/ 10595 w 1399842"/>
              <a:gd name="connsiteY6" fmla="*/ 984057 h 1207813"/>
              <a:gd name="connsiteX7" fmla="*/ 242694 w 1399842"/>
              <a:gd name="connsiteY7" fmla="*/ 143631 h 1207813"/>
              <a:gd name="connsiteX8" fmla="*/ 318779 w 1399842"/>
              <a:gd name="connsiteY8" fmla="*/ 0 h 1207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9842" h="1207813">
                <a:moveTo>
                  <a:pt x="318779" y="0"/>
                </a:moveTo>
                <a:lnTo>
                  <a:pt x="1399842" y="624152"/>
                </a:lnTo>
                <a:lnTo>
                  <a:pt x="1399192" y="625222"/>
                </a:lnTo>
                <a:cubicBezTo>
                  <a:pt x="1321604" y="768049"/>
                  <a:pt x="1270829" y="927555"/>
                  <a:pt x="1253622" y="1096985"/>
                </a:cubicBezTo>
                <a:lnTo>
                  <a:pt x="1248026" y="1207813"/>
                </a:lnTo>
                <a:lnTo>
                  <a:pt x="0" y="1207813"/>
                </a:lnTo>
                <a:lnTo>
                  <a:pt x="10595" y="984057"/>
                </a:lnTo>
                <a:cubicBezTo>
                  <a:pt x="38994" y="685689"/>
                  <a:pt x="119418" y="402489"/>
                  <a:pt x="242694" y="143631"/>
                </a:cubicBezTo>
                <a:lnTo>
                  <a:pt x="318779" y="0"/>
                </a:lnTo>
                <a:close/>
              </a:path>
            </a:pathLst>
          </a:custGeom>
          <a:solidFill>
            <a:schemeClr val="accent1">
              <a:alpha val="8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5" name="Friform 104">
            <a:extLst>
              <a:ext uri="{FF2B5EF4-FFF2-40B4-BE49-F238E27FC236}">
                <a16:creationId xmlns:a16="http://schemas.microsoft.com/office/drawing/2014/main" id="{2E7C585D-3E20-2E4F-A7C9-8BD4FBBC94A1}"/>
              </a:ext>
            </a:extLst>
          </p:cNvPr>
          <p:cNvSpPr/>
          <p:nvPr/>
        </p:nvSpPr>
        <p:spPr>
          <a:xfrm>
            <a:off x="3649960" y="3447000"/>
            <a:ext cx="1406116" cy="1218703"/>
          </a:xfrm>
          <a:custGeom>
            <a:avLst/>
            <a:gdLst>
              <a:gd name="connsiteX0" fmla="*/ 0 w 1406116"/>
              <a:gd name="connsiteY0" fmla="*/ 0 h 1218703"/>
              <a:gd name="connsiteX1" fmla="*/ 1248291 w 1406116"/>
              <a:gd name="connsiteY1" fmla="*/ 0 h 1218703"/>
              <a:gd name="connsiteX2" fmla="*/ 1253887 w 1406116"/>
              <a:gd name="connsiteY2" fmla="*/ 110828 h 1218703"/>
              <a:gd name="connsiteX3" fmla="*/ 1399457 w 1406116"/>
              <a:gd name="connsiteY3" fmla="*/ 582591 h 1218703"/>
              <a:gd name="connsiteX4" fmla="*/ 1406116 w 1406116"/>
              <a:gd name="connsiteY4" fmla="*/ 593552 h 1218703"/>
              <a:gd name="connsiteX5" fmla="*/ 323322 w 1406116"/>
              <a:gd name="connsiteY5" fmla="*/ 1218703 h 1218703"/>
              <a:gd name="connsiteX6" fmla="*/ 321993 w 1406116"/>
              <a:gd name="connsiteY6" fmla="*/ 1216505 h 1218703"/>
              <a:gd name="connsiteX7" fmla="*/ 4849 w 1406116"/>
              <a:gd name="connsiteY7" fmla="*/ 148855 h 1218703"/>
              <a:gd name="connsiteX8" fmla="*/ 0 w 1406116"/>
              <a:gd name="connsiteY8" fmla="*/ 0 h 1218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6116" h="1218703">
                <a:moveTo>
                  <a:pt x="0" y="0"/>
                </a:moveTo>
                <a:lnTo>
                  <a:pt x="1248291" y="0"/>
                </a:lnTo>
                <a:lnTo>
                  <a:pt x="1253887" y="110828"/>
                </a:lnTo>
                <a:cubicBezTo>
                  <a:pt x="1271094" y="280258"/>
                  <a:pt x="1321869" y="439764"/>
                  <a:pt x="1399457" y="582591"/>
                </a:cubicBezTo>
                <a:lnTo>
                  <a:pt x="1406116" y="593552"/>
                </a:lnTo>
                <a:lnTo>
                  <a:pt x="323322" y="1218703"/>
                </a:lnTo>
                <a:lnTo>
                  <a:pt x="321993" y="1216505"/>
                </a:lnTo>
                <a:cubicBezTo>
                  <a:pt x="142263" y="897271"/>
                  <a:pt x="30085" y="534925"/>
                  <a:pt x="4849" y="1488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7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4" name="Friform 103">
            <a:extLst>
              <a:ext uri="{FF2B5EF4-FFF2-40B4-BE49-F238E27FC236}">
                <a16:creationId xmlns:a16="http://schemas.microsoft.com/office/drawing/2014/main" id="{F7D3AC59-004E-8C43-89D3-CBE474236BC8}"/>
              </a:ext>
            </a:extLst>
          </p:cNvPr>
          <p:cNvSpPr/>
          <p:nvPr/>
        </p:nvSpPr>
        <p:spPr>
          <a:xfrm>
            <a:off x="7259302" y="3447000"/>
            <a:ext cx="1429219" cy="1244245"/>
          </a:xfrm>
          <a:custGeom>
            <a:avLst/>
            <a:gdLst>
              <a:gd name="connsiteX0" fmla="*/ 169219 w 1429219"/>
              <a:gd name="connsiteY0" fmla="*/ 0 h 1244245"/>
              <a:gd name="connsiteX1" fmla="*/ 1429219 w 1429219"/>
              <a:gd name="connsiteY1" fmla="*/ 0 h 1244245"/>
              <a:gd name="connsiteX2" fmla="*/ 1418624 w 1429219"/>
              <a:gd name="connsiteY2" fmla="*/ 223758 h 1244245"/>
              <a:gd name="connsiteX3" fmla="*/ 1186525 w 1429219"/>
              <a:gd name="connsiteY3" fmla="*/ 1064184 h 1244245"/>
              <a:gd name="connsiteX4" fmla="*/ 1091144 w 1429219"/>
              <a:gd name="connsiteY4" fmla="*/ 1244245 h 1244245"/>
              <a:gd name="connsiteX5" fmla="*/ 0 w 1429219"/>
              <a:gd name="connsiteY5" fmla="*/ 614272 h 1244245"/>
              <a:gd name="connsiteX6" fmla="*/ 48299 w 1429219"/>
              <a:gd name="connsiteY6" fmla="*/ 523093 h 1244245"/>
              <a:gd name="connsiteX7" fmla="*/ 164348 w 1429219"/>
              <a:gd name="connsiteY7" fmla="*/ 102880 h 1244245"/>
              <a:gd name="connsiteX8" fmla="*/ 169219 w 1429219"/>
              <a:gd name="connsiteY8" fmla="*/ 0 h 124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29219" h="1244245">
                <a:moveTo>
                  <a:pt x="169219" y="0"/>
                </a:moveTo>
                <a:lnTo>
                  <a:pt x="1429219" y="0"/>
                </a:lnTo>
                <a:lnTo>
                  <a:pt x="1418624" y="223758"/>
                </a:lnTo>
                <a:cubicBezTo>
                  <a:pt x="1390225" y="522127"/>
                  <a:pt x="1309801" y="805327"/>
                  <a:pt x="1186525" y="1064184"/>
                </a:cubicBezTo>
                <a:lnTo>
                  <a:pt x="1091144" y="1244245"/>
                </a:lnTo>
                <a:lnTo>
                  <a:pt x="0" y="614272"/>
                </a:lnTo>
                <a:lnTo>
                  <a:pt x="48299" y="523093"/>
                </a:lnTo>
                <a:cubicBezTo>
                  <a:pt x="109937" y="393664"/>
                  <a:pt x="150149" y="252064"/>
                  <a:pt x="164348" y="102880"/>
                </a:cubicBezTo>
                <a:lnTo>
                  <a:pt x="169219" y="0"/>
                </a:lnTo>
                <a:close/>
              </a:path>
            </a:pathLst>
          </a:custGeom>
          <a:solidFill>
            <a:schemeClr val="accent1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3" name="Friform 102">
            <a:extLst>
              <a:ext uri="{FF2B5EF4-FFF2-40B4-BE49-F238E27FC236}">
                <a16:creationId xmlns:a16="http://schemas.microsoft.com/office/drawing/2014/main" id="{A8D7BDB8-F5A5-E744-9A34-CC9DCFB9AD94}"/>
              </a:ext>
            </a:extLst>
          </p:cNvPr>
          <p:cNvSpPr/>
          <p:nvPr/>
        </p:nvSpPr>
        <p:spPr>
          <a:xfrm>
            <a:off x="3991915" y="4071328"/>
            <a:ext cx="1515091" cy="1520974"/>
          </a:xfrm>
          <a:custGeom>
            <a:avLst/>
            <a:gdLst>
              <a:gd name="connsiteX0" fmla="*/ 1082858 w 1515091"/>
              <a:gd name="connsiteY0" fmla="*/ 0 h 1520974"/>
              <a:gd name="connsiteX1" fmla="*/ 1120615 w 1515091"/>
              <a:gd name="connsiteY1" fmla="*/ 62150 h 1520974"/>
              <a:gd name="connsiteX2" fmla="*/ 1460949 w 1515091"/>
              <a:gd name="connsiteY2" fmla="*/ 402484 h 1520974"/>
              <a:gd name="connsiteX3" fmla="*/ 1515091 w 1515091"/>
              <a:gd name="connsiteY3" fmla="*/ 435376 h 1520974"/>
              <a:gd name="connsiteX4" fmla="*/ 888320 w 1515091"/>
              <a:gd name="connsiteY4" fmla="*/ 1520974 h 1520974"/>
              <a:gd name="connsiteX5" fmla="*/ 832011 w 1515091"/>
              <a:gd name="connsiteY5" fmla="*/ 1488827 h 1520974"/>
              <a:gd name="connsiteX6" fmla="*/ 61145 w 1515091"/>
              <a:gd name="connsiteY6" fmla="*/ 726296 h 1520974"/>
              <a:gd name="connsiteX7" fmla="*/ 0 w 1515091"/>
              <a:gd name="connsiteY7" fmla="*/ 625187 h 1520974"/>
              <a:gd name="connsiteX8" fmla="*/ 1082858 w 1515091"/>
              <a:gd name="connsiteY8" fmla="*/ 0 h 1520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15091" h="1520974">
                <a:moveTo>
                  <a:pt x="1082858" y="0"/>
                </a:moveTo>
                <a:lnTo>
                  <a:pt x="1120615" y="62150"/>
                </a:lnTo>
                <a:cubicBezTo>
                  <a:pt x="1211188" y="196215"/>
                  <a:pt x="1326884" y="311912"/>
                  <a:pt x="1460949" y="402484"/>
                </a:cubicBezTo>
                <a:lnTo>
                  <a:pt x="1515091" y="435376"/>
                </a:lnTo>
                <a:lnTo>
                  <a:pt x="888320" y="1520974"/>
                </a:lnTo>
                <a:lnTo>
                  <a:pt x="832011" y="1488827"/>
                </a:lnTo>
                <a:cubicBezTo>
                  <a:pt x="523198" y="1293457"/>
                  <a:pt x="259780" y="1032817"/>
                  <a:pt x="61145" y="726296"/>
                </a:cubicBezTo>
                <a:lnTo>
                  <a:pt x="0" y="625187"/>
                </a:lnTo>
                <a:lnTo>
                  <a:pt x="1082858" y="0"/>
                </a:lnTo>
                <a:close/>
              </a:path>
            </a:pathLst>
          </a:custGeom>
          <a:solidFill>
            <a:schemeClr val="accent1"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2" name="Friform 101">
            <a:extLst>
              <a:ext uri="{FF2B5EF4-FFF2-40B4-BE49-F238E27FC236}">
                <a16:creationId xmlns:a16="http://schemas.microsoft.com/office/drawing/2014/main" id="{5E492D30-5547-F847-ABEC-10C1EAF889E8}"/>
              </a:ext>
            </a:extLst>
          </p:cNvPr>
          <p:cNvSpPr/>
          <p:nvPr/>
        </p:nvSpPr>
        <p:spPr>
          <a:xfrm>
            <a:off x="6798094" y="4091745"/>
            <a:ext cx="1533619" cy="1519379"/>
          </a:xfrm>
          <a:custGeom>
            <a:avLst/>
            <a:gdLst>
              <a:gd name="connsiteX0" fmla="*/ 441988 w 1533619"/>
              <a:gd name="connsiteY0" fmla="*/ 0 h 1519379"/>
              <a:gd name="connsiteX1" fmla="*/ 1533619 w 1533619"/>
              <a:gd name="connsiteY1" fmla="*/ 630253 h 1519379"/>
              <a:gd name="connsiteX2" fmla="*/ 1431828 w 1533619"/>
              <a:gd name="connsiteY2" fmla="*/ 788323 h 1519379"/>
              <a:gd name="connsiteX3" fmla="*/ 656000 w 1533619"/>
              <a:gd name="connsiteY3" fmla="*/ 1505638 h 1519379"/>
              <a:gd name="connsiteX4" fmla="*/ 629767 w 1533619"/>
              <a:gd name="connsiteY4" fmla="*/ 1519379 h 1519379"/>
              <a:gd name="connsiteX5" fmla="*/ 0 w 1533619"/>
              <a:gd name="connsiteY5" fmla="*/ 428592 h 1519379"/>
              <a:gd name="connsiteX6" fmla="*/ 13640 w 1533619"/>
              <a:gd name="connsiteY6" fmla="*/ 421447 h 1519379"/>
              <a:gd name="connsiteX7" fmla="*/ 401554 w 1533619"/>
              <a:gd name="connsiteY7" fmla="*/ 62790 h 1519379"/>
              <a:gd name="connsiteX8" fmla="*/ 441988 w 1533619"/>
              <a:gd name="connsiteY8" fmla="*/ 0 h 151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619" h="1519379">
                <a:moveTo>
                  <a:pt x="441988" y="0"/>
                </a:moveTo>
                <a:lnTo>
                  <a:pt x="1533619" y="630253"/>
                </a:lnTo>
                <a:lnTo>
                  <a:pt x="1431828" y="788323"/>
                </a:lnTo>
                <a:cubicBezTo>
                  <a:pt x="1227036" y="1078602"/>
                  <a:pt x="962454" y="1323679"/>
                  <a:pt x="656000" y="1505638"/>
                </a:cubicBezTo>
                <a:lnTo>
                  <a:pt x="629767" y="1519379"/>
                </a:lnTo>
                <a:lnTo>
                  <a:pt x="0" y="428592"/>
                </a:lnTo>
                <a:lnTo>
                  <a:pt x="13640" y="421447"/>
                </a:lnTo>
                <a:cubicBezTo>
                  <a:pt x="166867" y="330468"/>
                  <a:pt x="299158" y="207929"/>
                  <a:pt x="401554" y="62790"/>
                </a:cubicBezTo>
                <a:lnTo>
                  <a:pt x="441988" y="0"/>
                </a:lnTo>
                <a:close/>
              </a:path>
            </a:pathLst>
          </a:custGeom>
          <a:solidFill>
            <a:schemeClr val="accent1"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1" name="Friform 100">
            <a:extLst>
              <a:ext uri="{FF2B5EF4-FFF2-40B4-BE49-F238E27FC236}">
                <a16:creationId xmlns:a16="http://schemas.microsoft.com/office/drawing/2014/main" id="{E14C426B-8373-0141-80A2-313552776380}"/>
              </a:ext>
            </a:extLst>
          </p:cNvPr>
          <p:cNvSpPr/>
          <p:nvPr/>
        </p:nvSpPr>
        <p:spPr>
          <a:xfrm>
            <a:off x="4911499" y="4525400"/>
            <a:ext cx="1227844" cy="1422085"/>
          </a:xfrm>
          <a:custGeom>
            <a:avLst/>
            <a:gdLst>
              <a:gd name="connsiteX0" fmla="*/ 626282 w 1227844"/>
              <a:gd name="connsiteY0" fmla="*/ 0 h 1422085"/>
              <a:gd name="connsiteX1" fmla="*/ 645252 w 1227844"/>
              <a:gd name="connsiteY1" fmla="*/ 11525 h 1422085"/>
              <a:gd name="connsiteX2" fmla="*/ 1117015 w 1227844"/>
              <a:gd name="connsiteY2" fmla="*/ 157095 h 1422085"/>
              <a:gd name="connsiteX3" fmla="*/ 1227844 w 1227844"/>
              <a:gd name="connsiteY3" fmla="*/ 162691 h 1422085"/>
              <a:gd name="connsiteX4" fmla="*/ 1227844 w 1227844"/>
              <a:gd name="connsiteY4" fmla="*/ 1422085 h 1422085"/>
              <a:gd name="connsiteX5" fmla="*/ 1000219 w 1227844"/>
              <a:gd name="connsiteY5" fmla="*/ 1410591 h 1422085"/>
              <a:gd name="connsiteX6" fmla="*/ 110640 w 1227844"/>
              <a:gd name="connsiteY6" fmla="*/ 1147915 h 1422085"/>
              <a:gd name="connsiteX7" fmla="*/ 0 w 1227844"/>
              <a:gd name="connsiteY7" fmla="*/ 1084750 h 1422085"/>
              <a:gd name="connsiteX8" fmla="*/ 626282 w 1227844"/>
              <a:gd name="connsiteY8" fmla="*/ 0 h 142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7844" h="1422085">
                <a:moveTo>
                  <a:pt x="626282" y="0"/>
                </a:moveTo>
                <a:lnTo>
                  <a:pt x="645252" y="11525"/>
                </a:lnTo>
                <a:cubicBezTo>
                  <a:pt x="788079" y="89113"/>
                  <a:pt x="947585" y="139888"/>
                  <a:pt x="1117015" y="157095"/>
                </a:cubicBezTo>
                <a:lnTo>
                  <a:pt x="1227844" y="162691"/>
                </a:lnTo>
                <a:lnTo>
                  <a:pt x="1227844" y="1422085"/>
                </a:lnTo>
                <a:lnTo>
                  <a:pt x="1000219" y="1410591"/>
                </a:lnTo>
                <a:cubicBezTo>
                  <a:pt x="682538" y="1378329"/>
                  <a:pt x="382300" y="1287059"/>
                  <a:pt x="110640" y="1147915"/>
                </a:cubicBezTo>
                <a:lnTo>
                  <a:pt x="0" y="1084750"/>
                </a:lnTo>
                <a:lnTo>
                  <a:pt x="626282" y="0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00" name="Friform 99">
            <a:extLst>
              <a:ext uri="{FF2B5EF4-FFF2-40B4-BE49-F238E27FC236}">
                <a16:creationId xmlns:a16="http://schemas.microsoft.com/office/drawing/2014/main" id="{7D8A5388-4054-C240-99C7-EAC9B282B137}"/>
              </a:ext>
            </a:extLst>
          </p:cNvPr>
          <p:cNvSpPr/>
          <p:nvPr/>
        </p:nvSpPr>
        <p:spPr>
          <a:xfrm>
            <a:off x="6175343" y="4537055"/>
            <a:ext cx="1220600" cy="1411645"/>
          </a:xfrm>
          <a:custGeom>
            <a:avLst/>
            <a:gdLst>
              <a:gd name="connsiteX0" fmla="*/ 590834 w 1220600"/>
              <a:gd name="connsiteY0" fmla="*/ 0 h 1411645"/>
              <a:gd name="connsiteX1" fmla="*/ 1220600 w 1220600"/>
              <a:gd name="connsiteY1" fmla="*/ 1090787 h 1411645"/>
              <a:gd name="connsiteX2" fmla="*/ 1041339 w 1220600"/>
              <a:gd name="connsiteY2" fmla="*/ 1184683 h 1411645"/>
              <a:gd name="connsiteX3" fmla="*/ 251686 w 1220600"/>
              <a:gd name="connsiteY3" fmla="*/ 1398936 h 1411645"/>
              <a:gd name="connsiteX4" fmla="*/ 0 w 1220600"/>
              <a:gd name="connsiteY4" fmla="*/ 1411645 h 1411645"/>
              <a:gd name="connsiteX5" fmla="*/ 0 w 1220600"/>
              <a:gd name="connsiteY5" fmla="*/ 151645 h 1411645"/>
              <a:gd name="connsiteX6" fmla="*/ 122858 w 1220600"/>
              <a:gd name="connsiteY6" fmla="*/ 145441 h 1411645"/>
              <a:gd name="connsiteX7" fmla="*/ 517684 w 1220600"/>
              <a:gd name="connsiteY7" fmla="*/ 38315 h 1411645"/>
              <a:gd name="connsiteX8" fmla="*/ 590834 w 1220600"/>
              <a:gd name="connsiteY8" fmla="*/ 0 h 1411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600" h="1411645">
                <a:moveTo>
                  <a:pt x="590834" y="0"/>
                </a:moveTo>
                <a:lnTo>
                  <a:pt x="1220600" y="1090787"/>
                </a:lnTo>
                <a:lnTo>
                  <a:pt x="1041339" y="1184683"/>
                </a:lnTo>
                <a:cubicBezTo>
                  <a:pt x="796636" y="1296644"/>
                  <a:pt x="530899" y="1370581"/>
                  <a:pt x="251686" y="1398936"/>
                </a:cubicBezTo>
                <a:lnTo>
                  <a:pt x="0" y="1411645"/>
                </a:lnTo>
                <a:lnTo>
                  <a:pt x="0" y="151645"/>
                </a:lnTo>
                <a:lnTo>
                  <a:pt x="122858" y="145441"/>
                </a:lnTo>
                <a:cubicBezTo>
                  <a:pt x="262464" y="131264"/>
                  <a:pt x="395333" y="94295"/>
                  <a:pt x="517684" y="38315"/>
                </a:cubicBezTo>
                <a:lnTo>
                  <a:pt x="590834" y="0"/>
                </a:lnTo>
                <a:close/>
              </a:path>
            </a:pathLst>
          </a:custGeom>
          <a:solidFill>
            <a:schemeClr val="accent1"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120" name="Friform 119">
            <a:extLst>
              <a:ext uri="{FF2B5EF4-FFF2-40B4-BE49-F238E27FC236}">
                <a16:creationId xmlns:a16="http://schemas.microsoft.com/office/drawing/2014/main" id="{9B19B787-3877-5C48-9A25-6EE48D6D346F}"/>
              </a:ext>
            </a:extLst>
          </p:cNvPr>
          <p:cNvSpPr/>
          <p:nvPr/>
        </p:nvSpPr>
        <p:spPr>
          <a:xfrm>
            <a:off x="3987008" y="1277361"/>
            <a:ext cx="1519084" cy="1530629"/>
          </a:xfrm>
          <a:custGeom>
            <a:avLst/>
            <a:gdLst>
              <a:gd name="connsiteX0" fmla="*/ 891730 w 1519084"/>
              <a:gd name="connsiteY0" fmla="*/ 0 h 1530629"/>
              <a:gd name="connsiteX1" fmla="*/ 1519084 w 1519084"/>
              <a:gd name="connsiteY1" fmla="*/ 1086609 h 1530629"/>
              <a:gd name="connsiteX2" fmla="*/ 1466998 w 1519084"/>
              <a:gd name="connsiteY2" fmla="*/ 1118252 h 1530629"/>
              <a:gd name="connsiteX3" fmla="*/ 1126664 w 1519084"/>
              <a:gd name="connsiteY3" fmla="*/ 1458586 h 1530629"/>
              <a:gd name="connsiteX4" fmla="*/ 1082897 w 1519084"/>
              <a:gd name="connsiteY4" fmla="*/ 1530629 h 1530629"/>
              <a:gd name="connsiteX5" fmla="*/ 0 w 1519084"/>
              <a:gd name="connsiteY5" fmla="*/ 905418 h 1530629"/>
              <a:gd name="connsiteX6" fmla="*/ 7401 w 1519084"/>
              <a:gd name="connsiteY6" fmla="*/ 891446 h 1530629"/>
              <a:gd name="connsiteX7" fmla="*/ 808126 w 1519084"/>
              <a:gd name="connsiteY7" fmla="*/ 51148 h 1530629"/>
              <a:gd name="connsiteX8" fmla="*/ 891730 w 1519084"/>
              <a:gd name="connsiteY8" fmla="*/ 0 h 153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19084" h="1530629">
                <a:moveTo>
                  <a:pt x="891730" y="0"/>
                </a:moveTo>
                <a:lnTo>
                  <a:pt x="1519084" y="1086609"/>
                </a:lnTo>
                <a:lnTo>
                  <a:pt x="1466998" y="1118252"/>
                </a:lnTo>
                <a:cubicBezTo>
                  <a:pt x="1332933" y="1208825"/>
                  <a:pt x="1217237" y="1324521"/>
                  <a:pt x="1126664" y="1458586"/>
                </a:cubicBezTo>
                <a:lnTo>
                  <a:pt x="1082897" y="1530629"/>
                </a:lnTo>
                <a:lnTo>
                  <a:pt x="0" y="905418"/>
                </a:lnTo>
                <a:lnTo>
                  <a:pt x="7401" y="891446"/>
                </a:lnTo>
                <a:cubicBezTo>
                  <a:pt x="205578" y="553041"/>
                  <a:pt x="480435" y="264992"/>
                  <a:pt x="808126" y="51148"/>
                </a:cubicBezTo>
                <a:lnTo>
                  <a:pt x="891730" y="0"/>
                </a:lnTo>
                <a:close/>
              </a:path>
            </a:pathLst>
          </a:custGeom>
          <a:solidFill>
            <a:schemeClr val="accent1">
              <a:alpha val="9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21" name="Friform 120">
            <a:extLst>
              <a:ext uri="{FF2B5EF4-FFF2-40B4-BE49-F238E27FC236}">
                <a16:creationId xmlns:a16="http://schemas.microsoft.com/office/drawing/2014/main" id="{366665FB-96B1-B542-8B60-2A0FF9BBBC4B}"/>
              </a:ext>
            </a:extLst>
          </p:cNvPr>
          <p:cNvSpPr/>
          <p:nvPr/>
        </p:nvSpPr>
        <p:spPr>
          <a:xfrm>
            <a:off x="4908315" y="920651"/>
            <a:ext cx="1231028" cy="1423332"/>
          </a:xfrm>
          <a:custGeom>
            <a:avLst/>
            <a:gdLst>
              <a:gd name="connsiteX0" fmla="*/ 1231028 w 1231028"/>
              <a:gd name="connsiteY0" fmla="*/ 0 h 1423332"/>
              <a:gd name="connsiteX1" fmla="*/ 1231028 w 1231028"/>
              <a:gd name="connsiteY1" fmla="*/ 1259392 h 1423332"/>
              <a:gd name="connsiteX2" fmla="*/ 1120199 w 1231028"/>
              <a:gd name="connsiteY2" fmla="*/ 1264988 h 1423332"/>
              <a:gd name="connsiteX3" fmla="*/ 648436 w 1231028"/>
              <a:gd name="connsiteY3" fmla="*/ 1410558 h 1423332"/>
              <a:gd name="connsiteX4" fmla="*/ 627410 w 1231028"/>
              <a:gd name="connsiteY4" fmla="*/ 1423332 h 1423332"/>
              <a:gd name="connsiteX5" fmla="*/ 0 w 1231028"/>
              <a:gd name="connsiteY5" fmla="*/ 336625 h 1423332"/>
              <a:gd name="connsiteX6" fmla="*/ 10991 w 1231028"/>
              <a:gd name="connsiteY6" fmla="*/ 329901 h 1423332"/>
              <a:gd name="connsiteX7" fmla="*/ 1003403 w 1231028"/>
              <a:gd name="connsiteY7" fmla="*/ 11495 h 1423332"/>
              <a:gd name="connsiteX8" fmla="*/ 1231028 w 1231028"/>
              <a:gd name="connsiteY8" fmla="*/ 0 h 1423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1028" h="1423332">
                <a:moveTo>
                  <a:pt x="1231028" y="0"/>
                </a:moveTo>
                <a:lnTo>
                  <a:pt x="1231028" y="1259392"/>
                </a:lnTo>
                <a:lnTo>
                  <a:pt x="1120199" y="1264988"/>
                </a:lnTo>
                <a:cubicBezTo>
                  <a:pt x="950769" y="1282195"/>
                  <a:pt x="791263" y="1332970"/>
                  <a:pt x="648436" y="1410558"/>
                </a:cubicBezTo>
                <a:lnTo>
                  <a:pt x="627410" y="1423332"/>
                </a:lnTo>
                <a:lnTo>
                  <a:pt x="0" y="336625"/>
                </a:lnTo>
                <a:lnTo>
                  <a:pt x="10991" y="329901"/>
                </a:lnTo>
                <a:cubicBezTo>
                  <a:pt x="308952" y="159345"/>
                  <a:pt x="645081" y="47885"/>
                  <a:pt x="1003403" y="11495"/>
                </a:cubicBezTo>
                <a:lnTo>
                  <a:pt x="1231028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solidFill>
                <a:schemeClr val="tx1"/>
              </a:solidFill>
            </a:endParaRPr>
          </a:p>
        </p:txBody>
      </p:sp>
      <p:sp>
        <p:nvSpPr>
          <p:cNvPr id="67" name="Rektangel 66">
            <a:extLst>
              <a:ext uri="{FF2B5EF4-FFF2-40B4-BE49-F238E27FC236}">
                <a16:creationId xmlns:a16="http://schemas.microsoft.com/office/drawing/2014/main" id="{ADF3DFFD-5D14-1A48-A5AE-74141C158E0C}"/>
              </a:ext>
            </a:extLst>
          </p:cNvPr>
          <p:cNvSpPr>
            <a:spLocks noChangeAspect="1"/>
          </p:cNvSpPr>
          <p:nvPr/>
        </p:nvSpPr>
        <p:spPr>
          <a:xfrm rot="4279215">
            <a:off x="4646906" y="1381444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Desember</a:t>
            </a:r>
          </a:p>
        </p:txBody>
      </p:sp>
      <p:sp>
        <p:nvSpPr>
          <p:cNvPr id="66" name="Rektangel 65">
            <a:extLst>
              <a:ext uri="{FF2B5EF4-FFF2-40B4-BE49-F238E27FC236}">
                <a16:creationId xmlns:a16="http://schemas.microsoft.com/office/drawing/2014/main" id="{5D2F111B-FCE8-894D-83A9-57F9AE5B7A7A}"/>
              </a:ext>
            </a:extLst>
          </p:cNvPr>
          <p:cNvSpPr>
            <a:spLocks noChangeAspect="1"/>
          </p:cNvSpPr>
          <p:nvPr/>
        </p:nvSpPr>
        <p:spPr>
          <a:xfrm rot="2776854">
            <a:off x="3837723" y="1961959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November</a:t>
            </a:r>
          </a:p>
        </p:txBody>
      </p:sp>
      <p:sp>
        <p:nvSpPr>
          <p:cNvPr id="65" name="Rektangel 64">
            <a:extLst>
              <a:ext uri="{FF2B5EF4-FFF2-40B4-BE49-F238E27FC236}">
                <a16:creationId xmlns:a16="http://schemas.microsoft.com/office/drawing/2014/main" id="{366E5131-2FFE-F545-999C-D12C1E1148B7}"/>
              </a:ext>
            </a:extLst>
          </p:cNvPr>
          <p:cNvSpPr>
            <a:spLocks noChangeAspect="1"/>
          </p:cNvSpPr>
          <p:nvPr/>
        </p:nvSpPr>
        <p:spPr>
          <a:xfrm rot="831875">
            <a:off x="3381404" y="2766895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Oktober</a:t>
            </a:r>
          </a:p>
        </p:txBody>
      </p:sp>
      <p:sp>
        <p:nvSpPr>
          <p:cNvPr id="64" name="Rektangel 63">
            <a:extLst>
              <a:ext uri="{FF2B5EF4-FFF2-40B4-BE49-F238E27FC236}">
                <a16:creationId xmlns:a16="http://schemas.microsoft.com/office/drawing/2014/main" id="{3477D09C-3F88-564A-ACDF-F23A968C95E6}"/>
              </a:ext>
            </a:extLst>
          </p:cNvPr>
          <p:cNvSpPr>
            <a:spLocks noChangeAspect="1"/>
          </p:cNvSpPr>
          <p:nvPr/>
        </p:nvSpPr>
        <p:spPr>
          <a:xfrm rot="20721008">
            <a:off x="3355998" y="3690297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September</a:t>
            </a:r>
          </a:p>
        </p:txBody>
      </p:sp>
      <p:sp>
        <p:nvSpPr>
          <p:cNvPr id="63" name="Rektangel 62">
            <a:extLst>
              <a:ext uri="{FF2B5EF4-FFF2-40B4-BE49-F238E27FC236}">
                <a16:creationId xmlns:a16="http://schemas.microsoft.com/office/drawing/2014/main" id="{D4B806DE-825E-7742-838E-11277DECE488}"/>
              </a:ext>
            </a:extLst>
          </p:cNvPr>
          <p:cNvSpPr>
            <a:spLocks noChangeAspect="1"/>
          </p:cNvSpPr>
          <p:nvPr/>
        </p:nvSpPr>
        <p:spPr>
          <a:xfrm rot="18906113">
            <a:off x="3773001" y="4542051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August</a:t>
            </a:r>
          </a:p>
        </p:txBody>
      </p:sp>
      <p:sp>
        <p:nvSpPr>
          <p:cNvPr id="62" name="Rektangel 61">
            <a:extLst>
              <a:ext uri="{FF2B5EF4-FFF2-40B4-BE49-F238E27FC236}">
                <a16:creationId xmlns:a16="http://schemas.microsoft.com/office/drawing/2014/main" id="{57B8E0BA-EA8B-FA4E-BC36-34B3DE445021}"/>
              </a:ext>
            </a:extLst>
          </p:cNvPr>
          <p:cNvSpPr>
            <a:spLocks noChangeAspect="1"/>
          </p:cNvSpPr>
          <p:nvPr/>
        </p:nvSpPr>
        <p:spPr>
          <a:xfrm rot="17281799">
            <a:off x="4640522" y="5130276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Juli</a:t>
            </a:r>
          </a:p>
        </p:txBody>
      </p:sp>
      <p:sp>
        <p:nvSpPr>
          <p:cNvPr id="61" name="Rektangel 60">
            <a:extLst>
              <a:ext uri="{FF2B5EF4-FFF2-40B4-BE49-F238E27FC236}">
                <a16:creationId xmlns:a16="http://schemas.microsoft.com/office/drawing/2014/main" id="{799CB138-317B-E24A-A0C5-E5C111A889AF}"/>
              </a:ext>
            </a:extLst>
          </p:cNvPr>
          <p:cNvSpPr>
            <a:spLocks noChangeAspect="1"/>
          </p:cNvSpPr>
          <p:nvPr/>
        </p:nvSpPr>
        <p:spPr>
          <a:xfrm rot="4238685">
            <a:off x="5646208" y="5155200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Juni</a:t>
            </a:r>
          </a:p>
        </p:txBody>
      </p:sp>
      <p:sp>
        <p:nvSpPr>
          <p:cNvPr id="60" name="Rektangel 59">
            <a:extLst>
              <a:ext uri="{FF2B5EF4-FFF2-40B4-BE49-F238E27FC236}">
                <a16:creationId xmlns:a16="http://schemas.microsoft.com/office/drawing/2014/main" id="{DC910F73-6D9E-4B48-8A48-0F909B28272E}"/>
              </a:ext>
            </a:extLst>
          </p:cNvPr>
          <p:cNvSpPr>
            <a:spLocks noChangeAspect="1"/>
          </p:cNvSpPr>
          <p:nvPr/>
        </p:nvSpPr>
        <p:spPr>
          <a:xfrm rot="2416743">
            <a:off x="6492223" y="4608254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</a:t>
            </a:r>
          </a:p>
        </p:txBody>
      </p:sp>
      <p:sp>
        <p:nvSpPr>
          <p:cNvPr id="59" name="Rektangel 58">
            <a:extLst>
              <a:ext uri="{FF2B5EF4-FFF2-40B4-BE49-F238E27FC236}">
                <a16:creationId xmlns:a16="http://schemas.microsoft.com/office/drawing/2014/main" id="{179CF18D-5D6F-964C-A992-0D34C639A675}"/>
              </a:ext>
            </a:extLst>
          </p:cNvPr>
          <p:cNvSpPr>
            <a:spLocks noChangeAspect="1"/>
          </p:cNvSpPr>
          <p:nvPr/>
        </p:nvSpPr>
        <p:spPr>
          <a:xfrm rot="1112975">
            <a:off x="6954241" y="3756914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April</a:t>
            </a:r>
          </a:p>
        </p:txBody>
      </p:sp>
      <p:sp>
        <p:nvSpPr>
          <p:cNvPr id="58" name="Rektangel 57">
            <a:extLst>
              <a:ext uri="{FF2B5EF4-FFF2-40B4-BE49-F238E27FC236}">
                <a16:creationId xmlns:a16="http://schemas.microsoft.com/office/drawing/2014/main" id="{A58209D9-A878-504B-A62E-913DEE45BCDE}"/>
              </a:ext>
            </a:extLst>
          </p:cNvPr>
          <p:cNvSpPr>
            <a:spLocks noChangeAspect="1"/>
          </p:cNvSpPr>
          <p:nvPr/>
        </p:nvSpPr>
        <p:spPr>
          <a:xfrm rot="20729389">
            <a:off x="6989859" y="2731995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Mars</a:t>
            </a:r>
          </a:p>
        </p:txBody>
      </p:sp>
      <p:sp>
        <p:nvSpPr>
          <p:cNvPr id="57" name="Rektangel 56">
            <a:extLst>
              <a:ext uri="{FF2B5EF4-FFF2-40B4-BE49-F238E27FC236}">
                <a16:creationId xmlns:a16="http://schemas.microsoft.com/office/drawing/2014/main" id="{6AA53B25-3CA4-3F40-B7AD-F9AE5820DF3C}"/>
              </a:ext>
            </a:extLst>
          </p:cNvPr>
          <p:cNvSpPr>
            <a:spLocks noChangeAspect="1"/>
          </p:cNvSpPr>
          <p:nvPr/>
        </p:nvSpPr>
        <p:spPr>
          <a:xfrm rot="19115647">
            <a:off x="6505446" y="1883809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Februar</a:t>
            </a:r>
          </a:p>
        </p:txBody>
      </p:sp>
      <p:sp>
        <p:nvSpPr>
          <p:cNvPr id="55" name="Rektangel 54">
            <a:extLst>
              <a:ext uri="{FF2B5EF4-FFF2-40B4-BE49-F238E27FC236}">
                <a16:creationId xmlns:a16="http://schemas.microsoft.com/office/drawing/2014/main" id="{DB4059DD-05F0-034D-927F-F3AA2D8DF643}"/>
              </a:ext>
            </a:extLst>
          </p:cNvPr>
          <p:cNvSpPr>
            <a:spLocks noChangeAspect="1"/>
          </p:cNvSpPr>
          <p:nvPr/>
        </p:nvSpPr>
        <p:spPr>
          <a:xfrm rot="17186936">
            <a:off x="5583110" y="1407749"/>
            <a:ext cx="20393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Januar</a:t>
            </a:r>
          </a:p>
        </p:txBody>
      </p:sp>
      <p:sp>
        <p:nvSpPr>
          <p:cNvPr id="125" name="TekstSylinder 124">
            <a:extLst>
              <a:ext uri="{FF2B5EF4-FFF2-40B4-BE49-F238E27FC236}">
                <a16:creationId xmlns:a16="http://schemas.microsoft.com/office/drawing/2014/main" id="{9739F64E-FDDD-0341-A756-F13F9C38401B}"/>
              </a:ext>
            </a:extLst>
          </p:cNvPr>
          <p:cNvSpPr txBox="1"/>
          <p:nvPr/>
        </p:nvSpPr>
        <p:spPr>
          <a:xfrm>
            <a:off x="6171947" y="91932"/>
            <a:ext cx="4171962" cy="21236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Januar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/>
              <a:t>Gruppemøte uke 2, budsjett v2.0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Lagspåmelding ungdom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Oppdatere politiattest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Oppdatere trenere/lagledere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A-lag/rekrutt/oppsett/status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Samarbeidsmøte trenere 10/11/12 år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 panose="020F0502020204030204"/>
            </a:endParaRPr>
          </a:p>
          <a:p>
            <a:endParaRPr lang="nb-NO" sz="1200" dirty="0">
              <a:cs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 panose="020F0502020204030204"/>
            </a:endParaRPr>
          </a:p>
        </p:txBody>
      </p:sp>
      <p:sp>
        <p:nvSpPr>
          <p:cNvPr id="128" name="TekstSylinder 127">
            <a:extLst>
              <a:ext uri="{FF2B5EF4-FFF2-40B4-BE49-F238E27FC236}">
                <a16:creationId xmlns:a16="http://schemas.microsoft.com/office/drawing/2014/main" id="{C5D8DC24-4911-1543-8971-FAC4E0766330}"/>
              </a:ext>
            </a:extLst>
          </p:cNvPr>
          <p:cNvSpPr txBox="1"/>
          <p:nvPr/>
        </p:nvSpPr>
        <p:spPr>
          <a:xfrm>
            <a:off x="9459364" y="880361"/>
            <a:ext cx="3299205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Februar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Gruppemøte Årsmelding/valgkomite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Sponsorfakturering del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Lagleder/trenermøte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Lagspåmelding barn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Aktivitetsavgift sommer, senior og ungdom</a:t>
            </a:r>
          </a:p>
          <a:p>
            <a:endParaRPr lang="nb-NO" sz="12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/>
            </a:endParaRPr>
          </a:p>
        </p:txBody>
      </p:sp>
      <p:cxnSp>
        <p:nvCxnSpPr>
          <p:cNvPr id="129" name="Rett linje 128">
            <a:extLst>
              <a:ext uri="{FF2B5EF4-FFF2-40B4-BE49-F238E27FC236}">
                <a16:creationId xmlns:a16="http://schemas.microsoft.com/office/drawing/2014/main" id="{D5AE4833-5051-5A4E-ADD6-424B5D57E481}"/>
              </a:ext>
            </a:extLst>
          </p:cNvPr>
          <p:cNvCxnSpPr>
            <a:cxnSpLocks/>
          </p:cNvCxnSpPr>
          <p:nvPr/>
        </p:nvCxnSpPr>
        <p:spPr>
          <a:xfrm flipV="1">
            <a:off x="7486223" y="853176"/>
            <a:ext cx="727696" cy="334171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3" name="Rett linje 132">
            <a:extLst>
              <a:ext uri="{FF2B5EF4-FFF2-40B4-BE49-F238E27FC236}">
                <a16:creationId xmlns:a16="http://schemas.microsoft.com/office/drawing/2014/main" id="{B322BE69-0C09-5346-8A83-C304DB819D23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8213919" y="844772"/>
            <a:ext cx="3323858" cy="24343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4" name="Rett linje 143">
            <a:extLst>
              <a:ext uri="{FF2B5EF4-FFF2-40B4-BE49-F238E27FC236}">
                <a16:creationId xmlns:a16="http://schemas.microsoft.com/office/drawing/2014/main" id="{F9D0A47F-EF32-2641-BBD3-3F0C5D7E7B5A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8344103" y="2158215"/>
            <a:ext cx="3193674" cy="23388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8" name="Rett linje 147">
            <a:extLst>
              <a:ext uri="{FF2B5EF4-FFF2-40B4-BE49-F238E27FC236}">
                <a16:creationId xmlns:a16="http://schemas.microsoft.com/office/drawing/2014/main" id="{B565BB00-1A86-984C-9E11-29275E6534BC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8683357" y="3442032"/>
            <a:ext cx="2854420" cy="20904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51" name="TekstSylinder 150">
            <a:extLst>
              <a:ext uri="{FF2B5EF4-FFF2-40B4-BE49-F238E27FC236}">
                <a16:creationId xmlns:a16="http://schemas.microsoft.com/office/drawing/2014/main" id="{B4298301-B6C0-9B4B-AA93-948011518707}"/>
              </a:ext>
            </a:extLst>
          </p:cNvPr>
          <p:cNvSpPr txBox="1"/>
          <p:nvPr/>
        </p:nvSpPr>
        <p:spPr>
          <a:xfrm>
            <a:off x="8723356" y="2088752"/>
            <a:ext cx="3672399" cy="22929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100" b="1" dirty="0"/>
              <a:t>Mars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/>
              <a:t>Gruppemøte/årlig møte/valg/økonomi/årsmøte HL</a:t>
            </a:r>
            <a:endParaRPr lang="nb-NO" sz="11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Rollefordeling nytt styre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Oppstartsmøte 6-7-åringer, OIL intro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Årsmøte hovedlag</a:t>
            </a:r>
            <a:endParaRPr lang="nb-NO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 panose="020F0502020204030204"/>
              </a:rPr>
              <a:t>Bestilling materiell/utstyr/drakter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b-NO" sz="1100" dirty="0">
                <a:cs typeface="Calibri" panose="020F0502020204030204"/>
              </a:rPr>
              <a:t>   NM kvalik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b-NO" sz="1100" dirty="0">
                <a:cs typeface="Calibri" panose="020F0502020204030204"/>
              </a:rPr>
              <a:t>   rekruttering til barnefotballen</a:t>
            </a:r>
            <a:br>
              <a:rPr lang="nb-NO" sz="1100" dirty="0">
                <a:cs typeface="Calibri" panose="020F0502020204030204"/>
              </a:rPr>
            </a:br>
            <a:endParaRPr lang="nb-NO" sz="1100" dirty="0">
              <a:cs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>
              <a:cs typeface="Calibri" panose="020F0502020204030204"/>
            </a:endParaRPr>
          </a:p>
        </p:txBody>
      </p:sp>
      <p:sp>
        <p:nvSpPr>
          <p:cNvPr id="152" name="TekstSylinder 151">
            <a:extLst>
              <a:ext uri="{FF2B5EF4-FFF2-40B4-BE49-F238E27FC236}">
                <a16:creationId xmlns:a16="http://schemas.microsoft.com/office/drawing/2014/main" id="{F4CC996D-B135-434C-870F-EB8F4DE089A4}"/>
              </a:ext>
            </a:extLst>
          </p:cNvPr>
          <p:cNvSpPr txBox="1"/>
          <p:nvPr/>
        </p:nvSpPr>
        <p:spPr>
          <a:xfrm>
            <a:off x="8649371" y="3595920"/>
            <a:ext cx="3962314" cy="21236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100" b="1" dirty="0"/>
              <a:t>April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/>
              <a:t>Oppdatering kriseplan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Status/oppfølging kvalitetsklubb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Kiosklister vårsesong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Baneplan/fordeling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Kick </a:t>
            </a:r>
            <a:r>
              <a:rPr lang="nb-NO" sz="1100" dirty="0" err="1">
                <a:cs typeface="Calibri" panose="020F0502020204030204"/>
              </a:rPr>
              <a:t>off</a:t>
            </a:r>
            <a:r>
              <a:rPr lang="nb-NO" sz="1100" dirty="0">
                <a:cs typeface="Calibri" panose="020F0502020204030204"/>
              </a:rPr>
              <a:t> barnefotballen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 panose="020F0502020204030204"/>
              </a:rPr>
              <a:t> Kick </a:t>
            </a:r>
            <a:r>
              <a:rPr lang="nb-NO" sz="1100" dirty="0" err="1">
                <a:cs typeface="Calibri" panose="020F0502020204030204"/>
              </a:rPr>
              <a:t>off</a:t>
            </a:r>
            <a:r>
              <a:rPr lang="nb-NO" sz="1100" dirty="0">
                <a:cs typeface="Calibri" panose="020F0502020204030204"/>
              </a:rPr>
              <a:t> trenere/lagledere/dommere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 panose="020F0502020204030204"/>
              </a:rPr>
              <a:t>Aktivitetsavgift sommer, barn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 panose="020F0502020204030204"/>
              </a:rPr>
              <a:t>Invitasjon og planlegging fotballskole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>
              <a:cs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>
              <a:cs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>
              <a:cs typeface="Calibri" panose="020F0502020204030204"/>
            </a:endParaRPr>
          </a:p>
        </p:txBody>
      </p:sp>
      <p:cxnSp>
        <p:nvCxnSpPr>
          <p:cNvPr id="153" name="Rett linje 152">
            <a:extLst>
              <a:ext uri="{FF2B5EF4-FFF2-40B4-BE49-F238E27FC236}">
                <a16:creationId xmlns:a16="http://schemas.microsoft.com/office/drawing/2014/main" id="{74E414AF-C56D-124D-AFAD-6AEE7EE9B3A4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9138349" y="5001294"/>
            <a:ext cx="2399428" cy="17572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7" name="Rett linje 156">
            <a:extLst>
              <a:ext uri="{FF2B5EF4-FFF2-40B4-BE49-F238E27FC236}">
                <a16:creationId xmlns:a16="http://schemas.microsoft.com/office/drawing/2014/main" id="{9B7F9EEF-EB7D-1846-8C73-DC819B1F9DC5}"/>
              </a:ext>
            </a:extLst>
          </p:cNvPr>
          <p:cNvCxnSpPr>
            <a:cxnSpLocks/>
          </p:cNvCxnSpPr>
          <p:nvPr/>
        </p:nvCxnSpPr>
        <p:spPr>
          <a:xfrm>
            <a:off x="8331713" y="4717875"/>
            <a:ext cx="806636" cy="302597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61" name="TekstSylinder 160">
            <a:extLst>
              <a:ext uri="{FF2B5EF4-FFF2-40B4-BE49-F238E27FC236}">
                <a16:creationId xmlns:a16="http://schemas.microsoft.com/office/drawing/2014/main" id="{0386D980-871C-564C-AF64-96CDB15AE212}"/>
              </a:ext>
            </a:extLst>
          </p:cNvPr>
          <p:cNvSpPr txBox="1"/>
          <p:nvPr/>
        </p:nvSpPr>
        <p:spPr>
          <a:xfrm>
            <a:off x="8612593" y="5242877"/>
            <a:ext cx="3297178" cy="19543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100" b="1" dirty="0"/>
              <a:t>Mai</a:t>
            </a:r>
            <a:endParaRPr lang="nb-NO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/>
              <a:t>Gruppemøte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Invitasjon og planlegging fotballskole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Sponsorfakturering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Turnering, Briskeby.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/>
              </a:rPr>
              <a:t>Invitasjon og planlegging Sulland Cup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>
              <a:cs typeface="Calibri"/>
            </a:endParaRPr>
          </a:p>
          <a:p>
            <a:endParaRPr lang="nb-NO" sz="11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100" dirty="0">
              <a:cs typeface="Calibri"/>
            </a:endParaRPr>
          </a:p>
        </p:txBody>
      </p:sp>
      <p:cxnSp>
        <p:nvCxnSpPr>
          <p:cNvPr id="162" name="Rett linje 161">
            <a:extLst>
              <a:ext uri="{FF2B5EF4-FFF2-40B4-BE49-F238E27FC236}">
                <a16:creationId xmlns:a16="http://schemas.microsoft.com/office/drawing/2014/main" id="{11AC5DEB-4F27-C349-8A78-9D97C17A4E7C}"/>
              </a:ext>
            </a:extLst>
          </p:cNvPr>
          <p:cNvCxnSpPr>
            <a:cxnSpLocks/>
          </p:cNvCxnSpPr>
          <p:nvPr/>
        </p:nvCxnSpPr>
        <p:spPr>
          <a:xfrm>
            <a:off x="7395943" y="5617130"/>
            <a:ext cx="224516" cy="397611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6" name="Rett linje 165">
            <a:extLst>
              <a:ext uri="{FF2B5EF4-FFF2-40B4-BE49-F238E27FC236}">
                <a16:creationId xmlns:a16="http://schemas.microsoft.com/office/drawing/2014/main" id="{E093E4EA-BD72-2143-85E5-5ADB3BDD0596}"/>
              </a:ext>
            </a:extLst>
          </p:cNvPr>
          <p:cNvCxnSpPr>
            <a:cxnSpLocks/>
          </p:cNvCxnSpPr>
          <p:nvPr/>
        </p:nvCxnSpPr>
        <p:spPr>
          <a:xfrm>
            <a:off x="6340716" y="6014741"/>
            <a:ext cx="1279743" cy="0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70" name="TekstSylinder 169">
            <a:extLst>
              <a:ext uri="{FF2B5EF4-FFF2-40B4-BE49-F238E27FC236}">
                <a16:creationId xmlns:a16="http://schemas.microsoft.com/office/drawing/2014/main" id="{850828AA-B3B7-0746-837A-9D9191BDED4F}"/>
              </a:ext>
            </a:extLst>
          </p:cNvPr>
          <p:cNvSpPr txBox="1"/>
          <p:nvPr/>
        </p:nvSpPr>
        <p:spPr>
          <a:xfrm>
            <a:off x="6324789" y="6093454"/>
            <a:ext cx="294298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Juni</a:t>
            </a:r>
            <a:endParaRPr lang="nb-NO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Gruppemøte Halvårlig status økonomi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Briskebyturnering</a:t>
            </a:r>
          </a:p>
        </p:txBody>
      </p:sp>
      <p:cxnSp>
        <p:nvCxnSpPr>
          <p:cNvPr id="172" name="Rett linje 171">
            <a:extLst>
              <a:ext uri="{FF2B5EF4-FFF2-40B4-BE49-F238E27FC236}">
                <a16:creationId xmlns:a16="http://schemas.microsoft.com/office/drawing/2014/main" id="{AA158665-5897-8845-ABA9-DA01953120D3}"/>
              </a:ext>
            </a:extLst>
          </p:cNvPr>
          <p:cNvCxnSpPr>
            <a:cxnSpLocks/>
          </p:cNvCxnSpPr>
          <p:nvPr/>
        </p:nvCxnSpPr>
        <p:spPr>
          <a:xfrm flipH="1">
            <a:off x="4686983" y="5599978"/>
            <a:ext cx="242860" cy="427728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74" name="Rett linje 173">
            <a:extLst>
              <a:ext uri="{FF2B5EF4-FFF2-40B4-BE49-F238E27FC236}">
                <a16:creationId xmlns:a16="http://schemas.microsoft.com/office/drawing/2014/main" id="{AB9BEB15-9A93-CC47-94AA-74D41EE03448}"/>
              </a:ext>
            </a:extLst>
          </p:cNvPr>
          <p:cNvCxnSpPr>
            <a:cxnSpLocks/>
          </p:cNvCxnSpPr>
          <p:nvPr/>
        </p:nvCxnSpPr>
        <p:spPr>
          <a:xfrm>
            <a:off x="4700681" y="6014741"/>
            <a:ext cx="1279743" cy="0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78" name="TekstSylinder 177">
            <a:extLst>
              <a:ext uri="{FF2B5EF4-FFF2-40B4-BE49-F238E27FC236}">
                <a16:creationId xmlns:a16="http://schemas.microsoft.com/office/drawing/2014/main" id="{1097C6E5-1738-CC4D-95BC-EE0DED874C88}"/>
              </a:ext>
            </a:extLst>
          </p:cNvPr>
          <p:cNvSpPr txBox="1"/>
          <p:nvPr/>
        </p:nvSpPr>
        <p:spPr>
          <a:xfrm>
            <a:off x="3921209" y="6107674"/>
            <a:ext cx="225413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Juli</a:t>
            </a:r>
            <a:endParaRPr lang="nb-NO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/>
              <a:t>Treningsplan sommer/høst.</a:t>
            </a:r>
            <a:endParaRPr lang="nb-NO" sz="12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/>
          </a:p>
        </p:txBody>
      </p:sp>
      <p:cxnSp>
        <p:nvCxnSpPr>
          <p:cNvPr id="183" name="Rett linje 182">
            <a:extLst>
              <a:ext uri="{FF2B5EF4-FFF2-40B4-BE49-F238E27FC236}">
                <a16:creationId xmlns:a16="http://schemas.microsoft.com/office/drawing/2014/main" id="{4142405E-C18C-4C4C-AAB2-D4FFE7457989}"/>
              </a:ext>
            </a:extLst>
          </p:cNvPr>
          <p:cNvCxnSpPr>
            <a:cxnSpLocks/>
          </p:cNvCxnSpPr>
          <p:nvPr/>
        </p:nvCxnSpPr>
        <p:spPr>
          <a:xfrm flipH="1">
            <a:off x="3396252" y="4701274"/>
            <a:ext cx="598687" cy="398090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6" name="Rett linje 185">
            <a:extLst>
              <a:ext uri="{FF2B5EF4-FFF2-40B4-BE49-F238E27FC236}">
                <a16:creationId xmlns:a16="http://schemas.microsoft.com/office/drawing/2014/main" id="{322C7079-DFAD-FF4A-B2D9-596AF49576D4}"/>
              </a:ext>
            </a:extLst>
          </p:cNvPr>
          <p:cNvCxnSpPr>
            <a:cxnSpLocks/>
          </p:cNvCxnSpPr>
          <p:nvPr/>
        </p:nvCxnSpPr>
        <p:spPr>
          <a:xfrm flipH="1">
            <a:off x="662940" y="5081907"/>
            <a:ext cx="2756378" cy="17457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9" name="TekstSylinder 188">
            <a:extLst>
              <a:ext uri="{FF2B5EF4-FFF2-40B4-BE49-F238E27FC236}">
                <a16:creationId xmlns:a16="http://schemas.microsoft.com/office/drawing/2014/main" id="{035F68F4-3A5D-024F-A56D-CF853BE36E26}"/>
              </a:ext>
            </a:extLst>
          </p:cNvPr>
          <p:cNvSpPr txBox="1"/>
          <p:nvPr/>
        </p:nvSpPr>
        <p:spPr>
          <a:xfrm>
            <a:off x="281788" y="5258266"/>
            <a:ext cx="3368172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August</a:t>
            </a:r>
            <a:endParaRPr lang="nb-NO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/>
              <a:t>Fotballskole</a:t>
            </a:r>
            <a:endParaRPr lang="nb-NO" sz="1200" dirty="0">
              <a:cs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/>
              <a:t>Gruppemøte</a:t>
            </a:r>
            <a:endParaRPr lang="nb-NO" sz="12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Lagleder/trenermøte Høst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Sponsorarrangement/</a:t>
            </a:r>
            <a:r>
              <a:rPr lang="nb-NO" sz="1200" dirty="0" err="1">
                <a:cs typeface="Calibri"/>
              </a:rPr>
              <a:t>sponsorCup</a:t>
            </a:r>
            <a:r>
              <a:rPr lang="nb-NO" sz="1200" dirty="0">
                <a:cs typeface="Calibri"/>
              </a:rPr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Kiosklister høst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Turneringer, Talentcup, </a:t>
            </a:r>
            <a:r>
              <a:rPr lang="nb-NO" sz="1200" dirty="0" err="1">
                <a:cs typeface="Calibri"/>
              </a:rPr>
              <a:t>Maxi</a:t>
            </a:r>
            <a:r>
              <a:rPr lang="nb-NO" sz="1200" dirty="0">
                <a:cs typeface="Calibri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Oppsett kamper høst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/>
            </a:endParaRPr>
          </a:p>
        </p:txBody>
      </p:sp>
      <p:cxnSp>
        <p:nvCxnSpPr>
          <p:cNvPr id="190" name="Rett linje 189">
            <a:extLst>
              <a:ext uri="{FF2B5EF4-FFF2-40B4-BE49-F238E27FC236}">
                <a16:creationId xmlns:a16="http://schemas.microsoft.com/office/drawing/2014/main" id="{AA1F5BAD-1874-CD4F-B9A2-24EABC1DC9D3}"/>
              </a:ext>
            </a:extLst>
          </p:cNvPr>
          <p:cNvCxnSpPr>
            <a:cxnSpLocks/>
          </p:cNvCxnSpPr>
          <p:nvPr/>
        </p:nvCxnSpPr>
        <p:spPr>
          <a:xfrm flipH="1">
            <a:off x="624192" y="3661243"/>
            <a:ext cx="3013348" cy="26805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92" name="TekstSylinder 191">
            <a:extLst>
              <a:ext uri="{FF2B5EF4-FFF2-40B4-BE49-F238E27FC236}">
                <a16:creationId xmlns:a16="http://schemas.microsoft.com/office/drawing/2014/main" id="{64FD79AF-49EA-664D-B06F-0507495DA77A}"/>
              </a:ext>
            </a:extLst>
          </p:cNvPr>
          <p:cNvSpPr txBox="1"/>
          <p:nvPr/>
        </p:nvSpPr>
        <p:spPr>
          <a:xfrm>
            <a:off x="312564" y="3735366"/>
            <a:ext cx="3559528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September</a:t>
            </a:r>
            <a:endParaRPr lang="nb-NO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Gruppemøte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Treneravtale/kontrakter A-lag/ungdomsfotballen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Avtale dommeransvarlig, spillerutviklere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Rekruttering/kurs nye trenere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Gjennomføre Sulland Cup 16-17.sept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/>
            </a:endParaRPr>
          </a:p>
        </p:txBody>
      </p:sp>
      <p:cxnSp>
        <p:nvCxnSpPr>
          <p:cNvPr id="193" name="Rett linje 192">
            <a:extLst>
              <a:ext uri="{FF2B5EF4-FFF2-40B4-BE49-F238E27FC236}">
                <a16:creationId xmlns:a16="http://schemas.microsoft.com/office/drawing/2014/main" id="{E8F91A80-AC58-004C-9B6C-574C3AF039B1}"/>
              </a:ext>
            </a:extLst>
          </p:cNvPr>
          <p:cNvCxnSpPr>
            <a:cxnSpLocks/>
          </p:cNvCxnSpPr>
          <p:nvPr/>
        </p:nvCxnSpPr>
        <p:spPr>
          <a:xfrm flipH="1">
            <a:off x="654223" y="2218691"/>
            <a:ext cx="3302010" cy="36295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95" name="TekstSylinder 194">
            <a:extLst>
              <a:ext uri="{FF2B5EF4-FFF2-40B4-BE49-F238E27FC236}">
                <a16:creationId xmlns:a16="http://schemas.microsoft.com/office/drawing/2014/main" id="{8235FAE9-9B12-B047-A658-651CB5C20F9E}"/>
              </a:ext>
            </a:extLst>
          </p:cNvPr>
          <p:cNvSpPr txBox="1"/>
          <p:nvPr/>
        </p:nvSpPr>
        <p:spPr>
          <a:xfrm>
            <a:off x="342486" y="2194636"/>
            <a:ext cx="3080115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Oktober</a:t>
            </a:r>
            <a:endParaRPr lang="nb-NO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/>
              <a:t>Gruppemøte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Status/</a:t>
            </a:r>
            <a:r>
              <a:rPr lang="nb-NO" sz="1200" dirty="0" err="1">
                <a:cs typeface="Calibri" panose="020F0502020204030204"/>
              </a:rPr>
              <a:t>oppfølgiing</a:t>
            </a:r>
            <a:r>
              <a:rPr lang="nb-NO" sz="1200" dirty="0">
                <a:cs typeface="Calibri" panose="020F0502020204030204"/>
              </a:rPr>
              <a:t> kvalitetsklubb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Sponsorfakturering del 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Aktivitetsavgift vinter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Trenersamtalerbarn/ungdomsfotballen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Gjennomføring Sulland Cup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 panose="020F0502020204030204"/>
            </a:endParaRPr>
          </a:p>
        </p:txBody>
      </p:sp>
      <p:cxnSp>
        <p:nvCxnSpPr>
          <p:cNvPr id="196" name="Rett linje 195">
            <a:extLst>
              <a:ext uri="{FF2B5EF4-FFF2-40B4-BE49-F238E27FC236}">
                <a16:creationId xmlns:a16="http://schemas.microsoft.com/office/drawing/2014/main" id="{9F5CADE5-A341-574E-8EF3-335AEE4D5FE6}"/>
              </a:ext>
            </a:extLst>
          </p:cNvPr>
          <p:cNvCxnSpPr>
            <a:cxnSpLocks/>
            <a:stCxn id="120" idx="0"/>
          </p:cNvCxnSpPr>
          <p:nvPr/>
        </p:nvCxnSpPr>
        <p:spPr>
          <a:xfrm flipH="1" flipV="1">
            <a:off x="3872655" y="1216885"/>
            <a:ext cx="1006083" cy="60476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8" name="Rett linje 197">
            <a:extLst>
              <a:ext uri="{FF2B5EF4-FFF2-40B4-BE49-F238E27FC236}">
                <a16:creationId xmlns:a16="http://schemas.microsoft.com/office/drawing/2014/main" id="{F1A10589-3F71-F945-A6A1-CD1247E564F5}"/>
              </a:ext>
            </a:extLst>
          </p:cNvPr>
          <p:cNvCxnSpPr>
            <a:cxnSpLocks/>
          </p:cNvCxnSpPr>
          <p:nvPr/>
        </p:nvCxnSpPr>
        <p:spPr>
          <a:xfrm flipH="1" flipV="1">
            <a:off x="700052" y="1216139"/>
            <a:ext cx="3210737" cy="746"/>
          </a:xfrm>
          <a:prstGeom prst="line">
            <a:avLst/>
          </a:prstGeom>
          <a:ln w="317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00" name="TekstSylinder 199">
            <a:extLst>
              <a:ext uri="{FF2B5EF4-FFF2-40B4-BE49-F238E27FC236}">
                <a16:creationId xmlns:a16="http://schemas.microsoft.com/office/drawing/2014/main" id="{5AA3AD63-71B0-9148-9610-4F20E6206210}"/>
              </a:ext>
            </a:extLst>
          </p:cNvPr>
          <p:cNvSpPr txBox="1"/>
          <p:nvPr/>
        </p:nvSpPr>
        <p:spPr>
          <a:xfrm>
            <a:off x="379595" y="1177832"/>
            <a:ext cx="3104284" cy="13696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November</a:t>
            </a:r>
            <a:endParaRPr lang="nb-NO" sz="1200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r>
              <a:rPr lang="nb-NO" sz="1200" dirty="0">
                <a:cs typeface="Calibri" panose="020F0502020204030204"/>
              </a:rPr>
              <a:t>   Evaluering siste år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Redigering sportsplan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100" dirty="0">
                <a:cs typeface="Calibri" panose="020F0502020204030204"/>
              </a:rPr>
              <a:t>Rekruttering/kurs nye trenere</a:t>
            </a:r>
            <a:endParaRPr lang="nb-N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 panose="020F0502020204030204"/>
              </a:rPr>
              <a:t>Baneplan vinter HIAS, utleie vinter.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 panose="020F05020202040302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 panose="020F0502020204030204"/>
            </a:endParaRPr>
          </a:p>
        </p:txBody>
      </p:sp>
      <p:sp>
        <p:nvSpPr>
          <p:cNvPr id="201" name="TekstSylinder 200">
            <a:extLst>
              <a:ext uri="{FF2B5EF4-FFF2-40B4-BE49-F238E27FC236}">
                <a16:creationId xmlns:a16="http://schemas.microsoft.com/office/drawing/2014/main" id="{5AB40374-4C4E-B54A-96E1-1E425435B33E}"/>
              </a:ext>
            </a:extLst>
          </p:cNvPr>
          <p:cNvSpPr txBox="1"/>
          <p:nvPr/>
        </p:nvSpPr>
        <p:spPr>
          <a:xfrm>
            <a:off x="1798367" y="136302"/>
            <a:ext cx="3251699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nb-NO" sz="1200" b="1" dirty="0"/>
              <a:t>Desember</a:t>
            </a:r>
            <a:endParaRPr lang="nb-NO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/>
              <a:t>Gruppemøte, budsjett v1.0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Fair-play status/tiltak neste år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200" dirty="0">
                <a:cs typeface="Calibri"/>
              </a:rPr>
              <a:t>Lagspåmelding senior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200" dirty="0">
              <a:cs typeface="Calibri"/>
            </a:endParaRPr>
          </a:p>
          <a:p>
            <a:endParaRPr lang="nb-NO" sz="1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0937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D38EE57-B708-47C9-A4A4-E25F09FAB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7A28182-58A5-4DBB-8F64-BD944BCA8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26" name="Freeform 44">
              <a:extLst>
                <a:ext uri="{FF2B5EF4-FFF2-40B4-BE49-F238E27FC236}">
                  <a16:creationId xmlns:a16="http://schemas.microsoft.com/office/drawing/2014/main" id="{E4A9080E-7BA6-45FC-8677-8B9D5F4DA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45">
              <a:extLst>
                <a:ext uri="{FF2B5EF4-FFF2-40B4-BE49-F238E27FC236}">
                  <a16:creationId xmlns:a16="http://schemas.microsoft.com/office/drawing/2014/main" id="{2163D516-75D4-4DE0-AC27-63719125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46">
              <a:extLst>
                <a:ext uri="{FF2B5EF4-FFF2-40B4-BE49-F238E27FC236}">
                  <a16:creationId xmlns:a16="http://schemas.microsoft.com/office/drawing/2014/main" id="{E74A26A5-C23A-46D4-B0FF-155FB3834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47">
              <a:extLst>
                <a:ext uri="{FF2B5EF4-FFF2-40B4-BE49-F238E27FC236}">
                  <a16:creationId xmlns:a16="http://schemas.microsoft.com/office/drawing/2014/main" id="{08E0243F-1062-43C6-AD04-130DFF668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4C5517B-1B0F-47AA-93A5-3671899698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tel 1">
            <a:extLst>
              <a:ext uri="{FF2B5EF4-FFF2-40B4-BE49-F238E27FC236}">
                <a16:creationId xmlns:a16="http://schemas.microsoft.com/office/drawing/2014/main" id="{7FABED91-E978-8DEF-186D-B4217D532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511" y="784617"/>
            <a:ext cx="103065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Treningsavgifter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OIL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fotball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2023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F5AB1BB4-801B-EB84-933A-D51CD2CE2B3A}"/>
              </a:ext>
            </a:extLst>
          </p:cNvPr>
          <p:cNvSpPr txBox="1"/>
          <p:nvPr/>
        </p:nvSpPr>
        <p:spPr>
          <a:xfrm>
            <a:off x="582507" y="3302457"/>
            <a:ext cx="4665515" cy="3563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 err="1"/>
              <a:t>Oppsummert</a:t>
            </a:r>
            <a:r>
              <a:rPr lang="en-US" sz="2000" dirty="0"/>
              <a:t>; </a:t>
            </a:r>
            <a:r>
              <a:rPr lang="en-US" sz="2000" dirty="0" err="1"/>
              <a:t>en</a:t>
            </a:r>
            <a:r>
              <a:rPr lang="en-US" sz="2000" dirty="0"/>
              <a:t> </a:t>
            </a:r>
            <a:r>
              <a:rPr lang="en-US" sz="2000" dirty="0" err="1"/>
              <a:t>økning</a:t>
            </a:r>
            <a:r>
              <a:rPr lang="en-US" sz="2000" dirty="0"/>
              <a:t> </a:t>
            </a:r>
            <a:r>
              <a:rPr lang="en-US" sz="2000" dirty="0" err="1"/>
              <a:t>på</a:t>
            </a:r>
            <a:r>
              <a:rPr lang="en-US" sz="2000" dirty="0"/>
              <a:t> 50 </a:t>
            </a:r>
            <a:r>
              <a:rPr lang="en-US" sz="2000" dirty="0" err="1"/>
              <a:t>kr</a:t>
            </a:r>
            <a:r>
              <a:rPr lang="en-US" sz="2000" dirty="0"/>
              <a:t> for </a:t>
            </a:r>
            <a:r>
              <a:rPr lang="en-US" sz="2000" dirty="0" err="1"/>
              <a:t>barnefotballen</a:t>
            </a:r>
            <a:r>
              <a:rPr lang="en-US" sz="2000" dirty="0"/>
              <a:t> </a:t>
            </a:r>
            <a:r>
              <a:rPr lang="en-US" sz="2000" dirty="0" err="1"/>
              <a:t>og</a:t>
            </a:r>
            <a:r>
              <a:rPr lang="en-US" sz="2000" dirty="0"/>
              <a:t> 100 </a:t>
            </a:r>
            <a:r>
              <a:rPr lang="en-US" sz="2000" dirty="0" err="1"/>
              <a:t>kr</a:t>
            </a:r>
            <a:r>
              <a:rPr lang="en-US" sz="2000" dirty="0"/>
              <a:t> for </a:t>
            </a:r>
            <a:r>
              <a:rPr lang="en-US" sz="2000" dirty="0" err="1"/>
              <a:t>ungdoms-og</a:t>
            </a:r>
            <a:r>
              <a:rPr lang="en-US" sz="2000" dirty="0"/>
              <a:t> </a:t>
            </a:r>
            <a:r>
              <a:rPr lang="en-US" sz="2000" dirty="0" err="1"/>
              <a:t>voksenfotballen</a:t>
            </a: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 err="1"/>
              <a:t>En</a:t>
            </a:r>
            <a:r>
              <a:rPr lang="en-US" sz="2000" dirty="0"/>
              <a:t> </a:t>
            </a:r>
            <a:r>
              <a:rPr lang="en-US" sz="2000" dirty="0" err="1"/>
              <a:t>økning</a:t>
            </a:r>
            <a:r>
              <a:rPr lang="en-US" sz="2000" dirty="0"/>
              <a:t> </a:t>
            </a:r>
            <a:r>
              <a:rPr lang="en-US" sz="2000" dirty="0" err="1"/>
              <a:t>på</a:t>
            </a:r>
            <a:r>
              <a:rPr lang="en-US" sz="2000" dirty="0"/>
              <a:t> ca 1,5 </a:t>
            </a:r>
            <a:r>
              <a:rPr lang="en-US" sz="2000" dirty="0" err="1"/>
              <a:t>prosent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snitt</a:t>
            </a:r>
            <a:r>
              <a:rPr lang="en-US" sz="2000" dirty="0"/>
              <a:t>. </a:t>
            </a:r>
          </a:p>
        </p:txBody>
      </p:sp>
      <p:graphicFrame>
        <p:nvGraphicFramePr>
          <p:cNvPr id="4" name="Plassholder for innhold 3">
            <a:extLst>
              <a:ext uri="{FF2B5EF4-FFF2-40B4-BE49-F238E27FC236}">
                <a16:creationId xmlns:a16="http://schemas.microsoft.com/office/drawing/2014/main" id="{430C34B9-9234-742D-BD00-05C99CCFF1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2385431"/>
              </p:ext>
            </p:extLst>
          </p:nvPr>
        </p:nvGraphicFramePr>
        <p:xfrm>
          <a:off x="5830529" y="2881627"/>
          <a:ext cx="4874972" cy="3685285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690718">
                  <a:extLst>
                    <a:ext uri="{9D8B030D-6E8A-4147-A177-3AD203B41FA5}">
                      <a16:colId xmlns:a16="http://schemas.microsoft.com/office/drawing/2014/main" val="280149726"/>
                    </a:ext>
                  </a:extLst>
                </a:gridCol>
                <a:gridCol w="521933">
                  <a:extLst>
                    <a:ext uri="{9D8B030D-6E8A-4147-A177-3AD203B41FA5}">
                      <a16:colId xmlns:a16="http://schemas.microsoft.com/office/drawing/2014/main" val="1532709525"/>
                    </a:ext>
                  </a:extLst>
                </a:gridCol>
                <a:gridCol w="443252">
                  <a:extLst>
                    <a:ext uri="{9D8B030D-6E8A-4147-A177-3AD203B41FA5}">
                      <a16:colId xmlns:a16="http://schemas.microsoft.com/office/drawing/2014/main" val="310644414"/>
                    </a:ext>
                  </a:extLst>
                </a:gridCol>
                <a:gridCol w="577772">
                  <a:extLst>
                    <a:ext uri="{9D8B030D-6E8A-4147-A177-3AD203B41FA5}">
                      <a16:colId xmlns:a16="http://schemas.microsoft.com/office/drawing/2014/main" val="677241513"/>
                    </a:ext>
                  </a:extLst>
                </a:gridCol>
                <a:gridCol w="348071">
                  <a:extLst>
                    <a:ext uri="{9D8B030D-6E8A-4147-A177-3AD203B41FA5}">
                      <a16:colId xmlns:a16="http://schemas.microsoft.com/office/drawing/2014/main" val="97884844"/>
                    </a:ext>
                  </a:extLst>
                </a:gridCol>
                <a:gridCol w="648839">
                  <a:extLst>
                    <a:ext uri="{9D8B030D-6E8A-4147-A177-3AD203B41FA5}">
                      <a16:colId xmlns:a16="http://schemas.microsoft.com/office/drawing/2014/main" val="489642436"/>
                    </a:ext>
                  </a:extLst>
                </a:gridCol>
                <a:gridCol w="612036">
                  <a:extLst>
                    <a:ext uri="{9D8B030D-6E8A-4147-A177-3AD203B41FA5}">
                      <a16:colId xmlns:a16="http://schemas.microsoft.com/office/drawing/2014/main" val="1348012900"/>
                    </a:ext>
                  </a:extLst>
                </a:gridCol>
                <a:gridCol w="438176">
                  <a:extLst>
                    <a:ext uri="{9D8B030D-6E8A-4147-A177-3AD203B41FA5}">
                      <a16:colId xmlns:a16="http://schemas.microsoft.com/office/drawing/2014/main" val="1876602970"/>
                    </a:ext>
                  </a:extLst>
                </a:gridCol>
                <a:gridCol w="594175">
                  <a:extLst>
                    <a:ext uri="{9D8B030D-6E8A-4147-A177-3AD203B41FA5}">
                      <a16:colId xmlns:a16="http://schemas.microsoft.com/office/drawing/2014/main" val="2042620684"/>
                    </a:ext>
                  </a:extLst>
                </a:gridCol>
              </a:tblGrid>
              <a:tr h="220692">
                <a:tc gridSpan="8">
                  <a:txBody>
                    <a:bodyPr/>
                    <a:lstStyle/>
                    <a:p>
                      <a:pPr algn="l" fontAlgn="b"/>
                      <a:r>
                        <a:rPr lang="nb-NO" sz="1200" u="none" strike="noStrike" dirty="0">
                          <a:effectLst/>
                        </a:rPr>
                        <a:t>Treningsavgifter Ottestad IL forslag for sesongen 2023</a:t>
                      </a:r>
                      <a:endParaRPr lang="nb-NO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676973550"/>
                  </a:ext>
                </a:extLst>
              </a:tr>
              <a:tr h="141061">
                <a:tc gridSpan="7"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Treningsavgiftene fastsettes på medlemsmøte og vedtas på årsmøte 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081983999"/>
                  </a:ext>
                </a:extLst>
              </a:tr>
              <a:tr h="110095"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639967871"/>
                  </a:ext>
                </a:extLst>
              </a:tr>
              <a:tr h="141061">
                <a:tc gridSpan="9"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Sees opp mot antall treninger per uke. Lengde på sesong (halvt eller helt år). Andel innleide trenere.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6343066"/>
                  </a:ext>
                </a:extLst>
              </a:tr>
              <a:tr h="110095"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300217795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Alder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(årgang)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Fotball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Håndball*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Ski* 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Innebandy*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Volleyball*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Sykkel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Idrettsskole</a:t>
                      </a:r>
                      <a:endParaRPr lang="nb-NO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989019927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0-5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2022-17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062721470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6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2016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37326852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7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2015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2250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903875021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8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2014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2250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46223989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9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2013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2250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082036025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 dirty="0">
                          <a:effectLst/>
                        </a:rPr>
                        <a:t>2012</a:t>
                      </a:r>
                      <a:endParaRPr lang="nb-NO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2250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316276733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11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2011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2750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46393590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12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2010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2750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93929370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13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2009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3800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698947918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14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2008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3800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429574614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15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2007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4200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85721814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16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2006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4200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768175754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17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2005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4400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981981500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18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2004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4400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373545676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19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2003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4400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43450530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ctr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167767487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A-lag damer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4700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835679691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A-lag herrer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4700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94997139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B-lag damer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4700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464224228"/>
                  </a:ext>
                </a:extLst>
              </a:tr>
              <a:tr h="141061"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B-lag herrer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2700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>
                          <a:effectLst/>
                        </a:rPr>
                        <a:t> </a:t>
                      </a:r>
                      <a:endParaRPr lang="nb-NO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b-NO" sz="700" u="none" strike="noStrike" dirty="0">
                          <a:effectLst/>
                        </a:rPr>
                        <a:t> </a:t>
                      </a:r>
                      <a:endParaRPr lang="nb-NO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663545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5805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D38EE57-B708-47C9-A4A4-E25F09FAB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7A28182-58A5-4DBB-8F64-BD944BCA8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26" name="Freeform 44">
              <a:extLst>
                <a:ext uri="{FF2B5EF4-FFF2-40B4-BE49-F238E27FC236}">
                  <a16:creationId xmlns:a16="http://schemas.microsoft.com/office/drawing/2014/main" id="{E4A9080E-7BA6-45FC-8677-8B9D5F4DA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45">
              <a:extLst>
                <a:ext uri="{FF2B5EF4-FFF2-40B4-BE49-F238E27FC236}">
                  <a16:creationId xmlns:a16="http://schemas.microsoft.com/office/drawing/2014/main" id="{2163D516-75D4-4DE0-AC27-63719125A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 46">
              <a:extLst>
                <a:ext uri="{FF2B5EF4-FFF2-40B4-BE49-F238E27FC236}">
                  <a16:creationId xmlns:a16="http://schemas.microsoft.com/office/drawing/2014/main" id="{E74A26A5-C23A-46D4-B0FF-155FB3834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 47">
              <a:extLst>
                <a:ext uri="{FF2B5EF4-FFF2-40B4-BE49-F238E27FC236}">
                  <a16:creationId xmlns:a16="http://schemas.microsoft.com/office/drawing/2014/main" id="{08E0243F-1062-43C6-AD04-130DFF668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4C5517B-1B0F-47AA-93A5-3671899698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tel 1">
            <a:extLst>
              <a:ext uri="{FF2B5EF4-FFF2-40B4-BE49-F238E27FC236}">
                <a16:creationId xmlns:a16="http://schemas.microsoft.com/office/drawing/2014/main" id="{7FABED91-E978-8DEF-186D-B4217D532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511" y="784617"/>
            <a:ext cx="103065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Treningsavgifter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OIL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fotball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2023</a:t>
            </a:r>
          </a:p>
        </p:txBody>
      </p:sp>
      <p:sp>
        <p:nvSpPr>
          <p:cNvPr id="7" name="Plassholder for innhold 5">
            <a:extLst>
              <a:ext uri="{FF2B5EF4-FFF2-40B4-BE49-F238E27FC236}">
                <a16:creationId xmlns:a16="http://schemas.microsoft.com/office/drawing/2014/main" id="{ADB1C9AC-8AEE-DBDE-1E00-9C44138CF4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0675" y="216965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nb-NO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b-NO" sz="4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nb-NO" sz="4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SAKSLISTE</a:t>
            </a:r>
            <a:endParaRPr lang="nb-NO" sz="40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135"/>
              </a:spcAft>
              <a:buFont typeface="Symbol" panose="05050102010706020507" pitchFamily="18" charset="2"/>
              <a:buChar char=""/>
            </a:pPr>
            <a:r>
              <a:rPr lang="nb-NO" sz="4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Eventuelle innsendte saker</a:t>
            </a:r>
            <a:endParaRPr lang="nb-NO" sz="4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b-NO" sz="4000" dirty="0"/>
              <a:t>-Ingen innsendte saker</a:t>
            </a:r>
          </a:p>
        </p:txBody>
      </p:sp>
    </p:spTree>
    <p:extLst>
      <p:ext uri="{BB962C8B-B14F-4D97-AF65-F5344CB8AC3E}">
        <p14:creationId xmlns:p14="http://schemas.microsoft.com/office/powerpoint/2010/main" val="3377285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Minimalist Presentation">
      <a:dk1>
        <a:sysClr val="windowText" lastClr="000000"/>
      </a:dk1>
      <a:lt1>
        <a:sysClr val="window" lastClr="FFFFFF"/>
      </a:lt1>
      <a:dk2>
        <a:srgbClr val="ABABAB"/>
      </a:dk2>
      <a:lt2>
        <a:srgbClr val="F2F1EE"/>
      </a:lt2>
      <a:accent1>
        <a:srgbClr val="D8D2CD"/>
      </a:accent1>
      <a:accent2>
        <a:srgbClr val="C0C9C2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Biome Light"/>
        <a:ea typeface=""/>
        <a:cs typeface=""/>
      </a:majorFont>
      <a:minorFont>
        <a:latin typeface="Biom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0840273_TF16411245_Win32" id="{C0D6BE61-32AA-488D-A098-8A607A64CB7E}" vid="{5FD10F0C-C1B5-4897-9BAA-7F37DCB5F85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6556</TotalTime>
  <Words>1593</Words>
  <Application>Microsoft Office PowerPoint</Application>
  <PresentationFormat>Widescreen</PresentationFormat>
  <Paragraphs>656</Paragraphs>
  <Slides>9</Slides>
  <Notes>2</Notes>
  <HiddenSlides>0</HiddenSlides>
  <MMClips>0</MMClips>
  <ScaleCrop>false</ScaleCrop>
  <HeadingPairs>
    <vt:vector size="6" baseType="variant">
      <vt:variant>
        <vt:lpstr>Brukte skrifter</vt:lpstr>
      </vt:variant>
      <vt:variant>
        <vt:i4>6</vt:i4>
      </vt:variant>
      <vt:variant>
        <vt:lpstr>Tema</vt:lpstr>
      </vt:variant>
      <vt:variant>
        <vt:i4>2</vt:i4>
      </vt:variant>
      <vt:variant>
        <vt:lpstr>Lysbildetitler</vt:lpstr>
      </vt:variant>
      <vt:variant>
        <vt:i4>9</vt:i4>
      </vt:variant>
    </vt:vector>
  </HeadingPairs>
  <TitlesOfParts>
    <vt:vector size="17" baseType="lpstr">
      <vt:lpstr>Arial</vt:lpstr>
      <vt:lpstr>Biome Light</vt:lpstr>
      <vt:lpstr>Calibri</vt:lpstr>
      <vt:lpstr>Calibri Light</vt:lpstr>
      <vt:lpstr>Symbol</vt:lpstr>
      <vt:lpstr>Times New Roman</vt:lpstr>
      <vt:lpstr>Office-tema</vt:lpstr>
      <vt:lpstr>Office-tema</vt:lpstr>
      <vt:lpstr>Ottestad IL fotball  medlemsmøte 8.mars 2023  </vt:lpstr>
      <vt:lpstr>Årlig medlemsmøte OIL fotball 2023</vt:lpstr>
      <vt:lpstr>Årlig medlemsmøte OIL fotball 2023</vt:lpstr>
      <vt:lpstr>Resultat OIL fotball 2022</vt:lpstr>
      <vt:lpstr>Budsjett 2023</vt:lpstr>
      <vt:lpstr>PowerPoint-presentasjon</vt:lpstr>
      <vt:lpstr>PowerPoint-presentasjon</vt:lpstr>
      <vt:lpstr>Treningsavgifter OIL fotball 2023</vt:lpstr>
      <vt:lpstr>Treningsavgifter OIL fotball 2023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Styremøte 30.8</dc:title>
  <dc:creator>Torgerhagen, Per</dc:creator>
  <cp:lastModifiedBy>Jenny Margrete  Stårvik</cp:lastModifiedBy>
  <cp:revision>31</cp:revision>
  <dcterms:created xsi:type="dcterms:W3CDTF">2017-08-30T12:57:24Z</dcterms:created>
  <dcterms:modified xsi:type="dcterms:W3CDTF">2023-03-06T10:16:42Z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b3ddc3c-827a-4cb7-a4e5-7ede749f55ff_Enabled">
    <vt:lpwstr>true</vt:lpwstr>
  </property>
  <property fmtid="{D5CDD505-2E9C-101B-9397-08002B2CF9AE}" pid="3" name="MSIP_Label_4b3ddc3c-827a-4cb7-a4e5-7ede749f55ff_SetDate">
    <vt:lpwstr>2023-01-23T15:12:14Z</vt:lpwstr>
  </property>
  <property fmtid="{D5CDD505-2E9C-101B-9397-08002B2CF9AE}" pid="4" name="MSIP_Label_4b3ddc3c-827a-4cb7-a4e5-7ede749f55ff_Method">
    <vt:lpwstr>Standard</vt:lpwstr>
  </property>
  <property fmtid="{D5CDD505-2E9C-101B-9397-08002B2CF9AE}" pid="5" name="MSIP_Label_4b3ddc3c-827a-4cb7-a4e5-7ede749f55ff_Name">
    <vt:lpwstr>Åpen</vt:lpwstr>
  </property>
  <property fmtid="{D5CDD505-2E9C-101B-9397-08002B2CF9AE}" pid="6" name="MSIP_Label_4b3ddc3c-827a-4cb7-a4e5-7ede749f55ff_SiteId">
    <vt:lpwstr>6591ab8e-5dc8-4cd4-b3ff-f761b365001f</vt:lpwstr>
  </property>
  <property fmtid="{D5CDD505-2E9C-101B-9397-08002B2CF9AE}" pid="7" name="MSIP_Label_4b3ddc3c-827a-4cb7-a4e5-7ede749f55ff_ActionId">
    <vt:lpwstr>12c14c46-65e2-4382-bfe3-c1e82f63febb</vt:lpwstr>
  </property>
  <property fmtid="{D5CDD505-2E9C-101B-9397-08002B2CF9AE}" pid="8" name="MSIP_Label_4b3ddc3c-827a-4cb7-a4e5-7ede749f55ff_ContentBits">
    <vt:lpwstr>0</vt:lpwstr>
  </property>
</Properties>
</file>