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6"/>
  </p:notesMasterIdLst>
  <p:sldIdLst>
    <p:sldId id="256" r:id="rId5"/>
    <p:sldId id="271" r:id="rId6"/>
    <p:sldId id="272" r:id="rId7"/>
    <p:sldId id="276" r:id="rId8"/>
    <p:sldId id="274" r:id="rId9"/>
    <p:sldId id="267" r:id="rId10"/>
    <p:sldId id="275" r:id="rId11"/>
    <p:sldId id="257" r:id="rId12"/>
    <p:sldId id="265" r:id="rId13"/>
    <p:sldId id="264" r:id="rId14"/>
    <p:sldId id="277" r:id="rId15"/>
  </p:sldIdLst>
  <p:sldSz cx="9144000" cy="6858000" type="screen4x3"/>
  <p:notesSz cx="6735763" cy="98663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57A690-AEE3-472D-8B46-075E8CB0C897}" v="32" dt="2023-03-08T20:50:15.3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24" autoAdjust="0"/>
  </p:normalViewPr>
  <p:slideViewPr>
    <p:cSldViewPr>
      <p:cViewPr varScale="1">
        <p:scale>
          <a:sx n="77" d="100"/>
          <a:sy n="77" d="100"/>
        </p:scale>
        <p:origin x="1627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1309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04506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27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nb-NO" dirty="0">
              <a:latin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1343701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1366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69945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7987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9792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3755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FE0E-8953-4784-8CDF-1AE5D05E1D91}" type="datetimeFigureOut">
              <a:rPr lang="nb-NO" smtClean="0"/>
              <a:pPr/>
              <a:t>30.03.2023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9B27-47D6-4D34-BD21-53EAAA97D392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FE0E-8953-4784-8CDF-1AE5D05E1D91}" type="datetimeFigureOut">
              <a:rPr lang="nb-NO" smtClean="0"/>
              <a:pPr/>
              <a:t>30.03.2023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9B27-47D6-4D34-BD21-53EAAA97D392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FE0E-8953-4784-8CDF-1AE5D05E1D91}" type="datetimeFigureOut">
              <a:rPr lang="nb-NO" smtClean="0"/>
              <a:pPr/>
              <a:t>30.03.2023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9B27-47D6-4D34-BD21-53EAAA97D392}" type="slidenum">
              <a:rPr lang="nb-NO" smtClean="0"/>
              <a:pPr/>
              <a:t>‹#›</a:t>
            </a:fld>
            <a:endParaRPr lang="nb-NO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FE0E-8953-4784-8CDF-1AE5D05E1D91}" type="datetimeFigureOut">
              <a:rPr lang="nb-NO" smtClean="0"/>
              <a:pPr/>
              <a:t>30.03.2023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9B27-47D6-4D34-BD21-53EAAA97D39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FE0E-8953-4784-8CDF-1AE5D05E1D91}" type="datetimeFigureOut">
              <a:rPr lang="nb-NO" smtClean="0"/>
              <a:pPr/>
              <a:t>30.03.2023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9B27-47D6-4D34-BD21-53EAAA97D392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FE0E-8953-4784-8CDF-1AE5D05E1D91}" type="datetimeFigureOut">
              <a:rPr lang="nb-NO" smtClean="0"/>
              <a:pPr/>
              <a:t>30.03.2023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9B27-47D6-4D34-BD21-53EAAA97D39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FE0E-8953-4784-8CDF-1AE5D05E1D91}" type="datetimeFigureOut">
              <a:rPr lang="nb-NO" smtClean="0"/>
              <a:pPr/>
              <a:t>30.03.2023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9B27-47D6-4D34-BD21-53EAAA97D392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FE0E-8953-4784-8CDF-1AE5D05E1D91}" type="datetimeFigureOut">
              <a:rPr lang="nb-NO" smtClean="0"/>
              <a:pPr/>
              <a:t>30.03.2023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9B27-47D6-4D34-BD21-53EAAA97D392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FE0E-8953-4784-8CDF-1AE5D05E1D91}" type="datetimeFigureOut">
              <a:rPr lang="nb-NO" smtClean="0"/>
              <a:pPr/>
              <a:t>30.03.2023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9B27-47D6-4D34-BD21-53EAAA97D392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FE0E-8953-4784-8CDF-1AE5D05E1D91}" type="datetimeFigureOut">
              <a:rPr lang="nb-NO" smtClean="0"/>
              <a:pPr/>
              <a:t>30.03.2023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9B27-47D6-4D34-BD21-53EAAA97D39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FE0E-8953-4784-8CDF-1AE5D05E1D91}" type="datetimeFigureOut">
              <a:rPr lang="nb-NO" smtClean="0"/>
              <a:pPr/>
              <a:t>30.03.2023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9B27-47D6-4D34-BD21-53EAAA97D39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1CDFE0E-8953-4784-8CDF-1AE5D05E1D91}" type="datetimeFigureOut">
              <a:rPr lang="nb-NO" smtClean="0"/>
              <a:pPr/>
              <a:t>30.03.2023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3B89B27-47D6-4D34-BD21-53EAAA97D39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cid:image001.png@01D951F8.E52DE5F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2555776" y="1700808"/>
            <a:ext cx="735438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b="1" u="sng" dirty="0"/>
              <a:t>Styret i ÅL IL Fotball består av</a:t>
            </a:r>
            <a:r>
              <a:rPr lang="nb-NO" b="1" dirty="0"/>
              <a:t>:</a:t>
            </a:r>
          </a:p>
          <a:p>
            <a:endParaRPr lang="nb-NO" b="1" dirty="0"/>
          </a:p>
          <a:p>
            <a:r>
              <a:rPr lang="nb-NO" b="1" dirty="0"/>
              <a:t>Leder:                      Nils Egil Vedvik</a:t>
            </a:r>
          </a:p>
          <a:p>
            <a:endParaRPr lang="nb-NO" b="1" dirty="0">
              <a:solidFill>
                <a:srgbClr val="000000"/>
              </a:solidFill>
              <a:latin typeface="Candara"/>
            </a:endParaRPr>
          </a:p>
          <a:p>
            <a:r>
              <a:rPr lang="nb-NO" b="1" dirty="0">
                <a:solidFill>
                  <a:srgbClr val="000000"/>
                </a:solidFill>
                <a:latin typeface="Candara"/>
              </a:rPr>
              <a:t>Nestleder</a:t>
            </a:r>
            <a:r>
              <a:rPr lang="nb-NO" b="1" dirty="0"/>
              <a:t>:              Karl Kristian Mørk</a:t>
            </a:r>
          </a:p>
          <a:p>
            <a:endParaRPr lang="nb-NO" b="1" dirty="0"/>
          </a:p>
          <a:p>
            <a:r>
              <a:rPr lang="nb-NO" b="1" dirty="0"/>
              <a:t>Økonomi:               Jostein Skår-Ekse</a:t>
            </a:r>
            <a:br>
              <a:rPr lang="nb-NO" b="1" dirty="0"/>
            </a:br>
            <a:r>
              <a:rPr lang="nb-NO" b="1" dirty="0">
                <a:solidFill>
                  <a:srgbClr val="000000"/>
                </a:solidFill>
                <a:latin typeface="Candara"/>
              </a:rPr>
              <a:t>                                </a:t>
            </a:r>
          </a:p>
          <a:p>
            <a:r>
              <a:rPr lang="nb-NO" b="1" dirty="0">
                <a:solidFill>
                  <a:srgbClr val="000000"/>
                </a:solidFill>
                <a:latin typeface="Candara"/>
              </a:rPr>
              <a:t>Leder Ål cup:        </a:t>
            </a:r>
            <a:r>
              <a:rPr lang="nb-NO" b="1" dirty="0"/>
              <a:t> Vigdis V. Gåsterud</a:t>
            </a:r>
          </a:p>
          <a:p>
            <a:r>
              <a:rPr lang="nb-NO" b="1" dirty="0"/>
              <a:t>                                  </a:t>
            </a:r>
          </a:p>
          <a:p>
            <a:r>
              <a:rPr lang="nb-NO" b="1" dirty="0"/>
              <a:t>Styremedlem:       Tonje Arnesen Ødelien</a:t>
            </a:r>
            <a:br>
              <a:rPr lang="nb-NO" b="1" dirty="0"/>
            </a:br>
            <a:endParaRPr lang="nb-NO" b="1" dirty="0"/>
          </a:p>
          <a:p>
            <a:endParaRPr lang="nb-NO" b="1" dirty="0"/>
          </a:p>
        </p:txBody>
      </p:sp>
      <p:sp>
        <p:nvSpPr>
          <p:cNvPr id="5" name="TekstSylinder 4"/>
          <p:cNvSpPr txBox="1"/>
          <p:nvPr/>
        </p:nvSpPr>
        <p:spPr>
          <a:xfrm>
            <a:off x="2123728" y="571463"/>
            <a:ext cx="6264696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nb-NO" sz="2400" b="1" dirty="0"/>
              <a:t>VELKOMMEN TIL INFORMASJONSMØTE</a:t>
            </a:r>
          </a:p>
          <a:p>
            <a:pPr algn="ctr"/>
            <a:r>
              <a:rPr lang="nb-NO" sz="2400" b="1" dirty="0"/>
              <a:t>Flest mulig - lengst mulig – best mulig</a:t>
            </a:r>
          </a:p>
        </p:txBody>
      </p:sp>
      <p:sp>
        <p:nvSpPr>
          <p:cNvPr id="6" name="AutoShape 2" descr="Bil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7" name="AutoShape 4" descr="Bilde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2" name="TekstSylinder 1"/>
          <p:cNvSpPr txBox="1"/>
          <p:nvPr/>
        </p:nvSpPr>
        <p:spPr>
          <a:xfrm>
            <a:off x="3196317" y="2961409"/>
            <a:ext cx="2743200" cy="369332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7AEF449-0396-7DEC-26AE-B6DF17437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19" y="453809"/>
            <a:ext cx="1436746" cy="1354254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60B9252A-3D17-1ECE-9710-BDD75099CF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9671" y="4926904"/>
            <a:ext cx="1414395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042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1403649" y="2060848"/>
            <a:ext cx="6768752" cy="238591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r>
              <a:rPr lang="nb-NO" sz="2304" b="1" dirty="0"/>
              <a:t>MIN IDRETT – en idrettsportal </a:t>
            </a:r>
          </a:p>
          <a:p>
            <a:endParaRPr lang="nb-NO" b="1" i="1" u="sng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nb-NO" dirty="0"/>
            </a:br>
            <a:r>
              <a:rPr lang="nb-NO" dirty="0">
                <a:latin typeface="Candara" charset="0"/>
              </a:rPr>
              <a:t> </a:t>
            </a:r>
            <a:r>
              <a:rPr kumimoji="0" lang="nb-NO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charset="0"/>
                <a:ea typeface="+mn-ea"/>
                <a:cs typeface="+mn-cs"/>
              </a:rPr>
              <a:t>ALLE må registrere seg i Min Idrett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charset="0"/>
              <a:ea typeface="+mn-ea"/>
              <a:cs typeface="+mn-cs"/>
            </a:endParaRPr>
          </a:p>
          <a:p>
            <a:br>
              <a:rPr lang="nb-NO" dirty="0"/>
            </a:br>
            <a:r>
              <a:rPr lang="nb-NO" dirty="0">
                <a:latin typeface="Candara" charset="0"/>
              </a:rPr>
              <a:t>Innmelding, utmelding og betaling skjer i idrettsportalen Min Idrett, der du registrerer deg som bruker. </a:t>
            </a:r>
          </a:p>
          <a:p>
            <a:endParaRPr lang="nb-NO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F933E949-15B2-FB27-716A-4D9B15F03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904" y="404664"/>
            <a:ext cx="1450974" cy="1365622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BEC0F11B-2190-0C87-564F-26E82DE9A2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328" y="5085184"/>
            <a:ext cx="1414395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503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C5916B4-EF94-FAF2-59D8-53260119D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528900"/>
            <a:ext cx="8229600" cy="1800200"/>
          </a:xfrm>
        </p:spPr>
        <p:txBody>
          <a:bodyPr>
            <a:normAutofit fontScale="90000"/>
          </a:bodyPr>
          <a:lstStyle/>
          <a:p>
            <a:r>
              <a:rPr lang="nn-NO" dirty="0">
                <a:solidFill>
                  <a:schemeClr val="tx1"/>
                </a:solidFill>
              </a:rPr>
              <a:t>Betaling</a:t>
            </a:r>
            <a:br>
              <a:rPr lang="nn-NO" dirty="0"/>
            </a:br>
            <a:br>
              <a:rPr lang="nn-NO" dirty="0"/>
            </a:br>
            <a:r>
              <a:rPr lang="nn-NO" sz="4000" dirty="0">
                <a:solidFill>
                  <a:schemeClr val="tx1"/>
                </a:solidFill>
              </a:rPr>
              <a:t>For å betale treningsavgift og medlemsavgift kan du søke Nav om støtte.</a:t>
            </a:r>
            <a:br>
              <a:rPr lang="nn-NO" sz="4000" dirty="0">
                <a:solidFill>
                  <a:schemeClr val="tx1"/>
                </a:solidFill>
              </a:rPr>
            </a:br>
            <a:r>
              <a:rPr lang="nn-NO" sz="4000" dirty="0">
                <a:solidFill>
                  <a:schemeClr val="tx1"/>
                </a:solidFill>
              </a:rPr>
              <a:t>Du kan også søke til Nav om </a:t>
            </a:r>
            <a:r>
              <a:rPr lang="nn-NO" sz="4000" dirty="0" err="1">
                <a:solidFill>
                  <a:schemeClr val="tx1"/>
                </a:solidFill>
              </a:rPr>
              <a:t>penger</a:t>
            </a:r>
            <a:r>
              <a:rPr lang="nn-NO" sz="4000" dirty="0">
                <a:solidFill>
                  <a:schemeClr val="tx1"/>
                </a:solidFill>
              </a:rPr>
              <a:t> til utstyr. </a:t>
            </a:r>
            <a:br>
              <a:rPr lang="nn-NO" sz="4000" dirty="0">
                <a:solidFill>
                  <a:schemeClr val="tx1"/>
                </a:solidFill>
              </a:rPr>
            </a:br>
            <a:r>
              <a:rPr lang="nn-NO" sz="4000" dirty="0">
                <a:solidFill>
                  <a:schemeClr val="tx1"/>
                </a:solidFill>
              </a:rPr>
              <a:t>Viss du </a:t>
            </a:r>
            <a:r>
              <a:rPr lang="nn-NO" sz="4000" dirty="0" err="1">
                <a:solidFill>
                  <a:schemeClr val="tx1"/>
                </a:solidFill>
              </a:rPr>
              <a:t>ikke</a:t>
            </a:r>
            <a:r>
              <a:rPr lang="nn-NO" sz="4000" dirty="0">
                <a:solidFill>
                  <a:schemeClr val="tx1"/>
                </a:solidFill>
              </a:rPr>
              <a:t> har </a:t>
            </a:r>
            <a:r>
              <a:rPr lang="nn-NO" sz="4000" dirty="0" err="1">
                <a:solidFill>
                  <a:schemeClr val="tx1"/>
                </a:solidFill>
              </a:rPr>
              <a:t>penger</a:t>
            </a:r>
            <a:r>
              <a:rPr lang="nn-NO" sz="4000" dirty="0">
                <a:solidFill>
                  <a:schemeClr val="tx1"/>
                </a:solidFill>
              </a:rPr>
              <a:t> til å betale må du ta kontakt med </a:t>
            </a:r>
            <a:r>
              <a:rPr lang="nn-NO" sz="4000" dirty="0" err="1">
                <a:solidFill>
                  <a:schemeClr val="tx1"/>
                </a:solidFill>
              </a:rPr>
              <a:t>Introsenteret</a:t>
            </a:r>
            <a:r>
              <a:rPr lang="nn-NO" sz="4000" dirty="0">
                <a:solidFill>
                  <a:schemeClr val="tx1"/>
                </a:solidFill>
              </a:rPr>
              <a:t> .</a:t>
            </a:r>
            <a:br>
              <a:rPr lang="nn-NO" sz="4000" dirty="0">
                <a:solidFill>
                  <a:schemeClr val="tx1"/>
                </a:solidFill>
              </a:rPr>
            </a:br>
            <a:r>
              <a:rPr lang="nn-NO" sz="4000" dirty="0">
                <a:solidFill>
                  <a:schemeClr val="tx1"/>
                </a:solidFill>
              </a:rPr>
              <a:t>Alle barn har rett på organisert aktivitet</a:t>
            </a:r>
            <a:endParaRPr lang="nn-NO" sz="4000" dirty="0"/>
          </a:p>
        </p:txBody>
      </p:sp>
    </p:spTree>
    <p:extLst>
      <p:ext uri="{BB962C8B-B14F-4D97-AF65-F5344CB8AC3E}">
        <p14:creationId xmlns:p14="http://schemas.microsoft.com/office/powerpoint/2010/main" val="2083354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1691680" y="1715528"/>
            <a:ext cx="6123844" cy="4278094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r>
              <a:rPr lang="nb-NO" sz="3200" b="1" dirty="0">
                <a:latin typeface="Candara" charset="0"/>
              </a:rPr>
              <a:t>Ål il fotball</a:t>
            </a:r>
          </a:p>
          <a:p>
            <a:endParaRPr lang="nb-NO" sz="2400" b="1" dirty="0">
              <a:latin typeface="Candara" charset="0"/>
            </a:endParaRPr>
          </a:p>
          <a:p>
            <a:r>
              <a:rPr lang="nb-NO" sz="2400" b="1" dirty="0">
                <a:latin typeface="Candara" charset="0"/>
              </a:rPr>
              <a:t>-   Fotballklubben ble stiftet 23.mai 1915</a:t>
            </a:r>
          </a:p>
          <a:p>
            <a:r>
              <a:rPr lang="nb-NO" sz="2400" b="1" dirty="0">
                <a:latin typeface="Candara" charset="0"/>
              </a:rPr>
              <a:t>-   </a:t>
            </a:r>
            <a:r>
              <a:rPr lang="nb-NO" sz="2400" b="1" dirty="0" err="1">
                <a:latin typeface="Candara" charset="0"/>
              </a:rPr>
              <a:t>Ca</a:t>
            </a:r>
            <a:r>
              <a:rPr lang="nb-NO" sz="2400" b="1" dirty="0">
                <a:latin typeface="Candara" charset="0"/>
              </a:rPr>
              <a:t> 320 medlemmer</a:t>
            </a:r>
          </a:p>
          <a:p>
            <a:r>
              <a:rPr lang="nb-NO" sz="2400" b="1" dirty="0">
                <a:latin typeface="Candara" charset="0"/>
              </a:rPr>
              <a:t>-   14 lag  – gutter og jenter</a:t>
            </a:r>
          </a:p>
          <a:p>
            <a:pPr marL="285750" indent="-285750">
              <a:buFontTx/>
              <a:buChar char="-"/>
            </a:pPr>
            <a:r>
              <a:rPr lang="nb-NO" sz="2400" b="1" dirty="0" err="1">
                <a:latin typeface="Candara" charset="0"/>
              </a:rPr>
              <a:t>Ca</a:t>
            </a:r>
            <a:r>
              <a:rPr lang="nb-NO" sz="2400" b="1" dirty="0">
                <a:latin typeface="Candara" charset="0"/>
              </a:rPr>
              <a:t> 30 trenere</a:t>
            </a:r>
          </a:p>
          <a:p>
            <a:pPr marL="285750" indent="-285750">
              <a:buFontTx/>
              <a:buChar char="-"/>
            </a:pPr>
            <a:r>
              <a:rPr lang="nb-NO" sz="2400" b="1" dirty="0" err="1">
                <a:latin typeface="Candara" charset="0"/>
              </a:rPr>
              <a:t>Ca</a:t>
            </a:r>
            <a:r>
              <a:rPr lang="nb-NO" sz="2400" b="1" dirty="0">
                <a:latin typeface="Candara" charset="0"/>
              </a:rPr>
              <a:t> 20 lagledere</a:t>
            </a:r>
          </a:p>
          <a:p>
            <a:pPr marL="285750" indent="-285750">
              <a:buFontTx/>
              <a:buChar char="-"/>
            </a:pPr>
            <a:r>
              <a:rPr lang="nb-NO" sz="2400" b="1" dirty="0">
                <a:latin typeface="Candara" charset="0"/>
              </a:rPr>
              <a:t>Vi har 11 dommere</a:t>
            </a:r>
          </a:p>
          <a:p>
            <a:endParaRPr lang="nb-NO" dirty="0">
              <a:latin typeface="Candara" charset="0"/>
            </a:endParaRPr>
          </a:p>
          <a:p>
            <a:endParaRPr lang="nb-NO" dirty="0">
              <a:latin typeface="Candara" charset="0"/>
            </a:endParaRPr>
          </a:p>
          <a:p>
            <a:endParaRPr lang="nb-NO" b="1" dirty="0">
              <a:latin typeface="Candara" charset="0"/>
            </a:endParaRPr>
          </a:p>
          <a:p>
            <a:pPr algn="ctr"/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F924174D-6AB5-D28E-6428-AED4E48D8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320" y="5085184"/>
            <a:ext cx="1408298" cy="1658256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DDF27AEC-7883-B4A9-30A3-6784A83B22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329486"/>
            <a:ext cx="1450974" cy="136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801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1172936" y="2126348"/>
            <a:ext cx="6798127" cy="418576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nb-NO" sz="2800" b="1" i="1" u="sng" dirty="0"/>
              <a:t>Forventninger</a:t>
            </a:r>
            <a:r>
              <a:rPr lang="nb-NO" dirty="0"/>
              <a:t> </a:t>
            </a:r>
          </a:p>
          <a:p>
            <a:endParaRPr lang="nb-NO" dirty="0"/>
          </a:p>
          <a:p>
            <a:r>
              <a:rPr lang="nb-NO" sz="2000" dirty="0"/>
              <a:t>Melder dere på et barn – må barnet møte opp på trening</a:t>
            </a:r>
          </a:p>
          <a:p>
            <a:endParaRPr lang="nb-NO" sz="2000" dirty="0"/>
          </a:p>
          <a:p>
            <a:r>
              <a:rPr lang="nb-NO" sz="2000" dirty="0"/>
              <a:t>Kan ikke barnet komme på trening skal dere si i fra til treneren. Bruk telefon/</a:t>
            </a:r>
            <a:r>
              <a:rPr lang="nb-NO" sz="2000" dirty="0" err="1"/>
              <a:t>sms</a:t>
            </a:r>
            <a:endParaRPr lang="nb-NO" sz="2000" dirty="0"/>
          </a:p>
          <a:p>
            <a:endParaRPr lang="nb-NO" sz="2000" dirty="0"/>
          </a:p>
          <a:p>
            <a:r>
              <a:rPr lang="nb-NO" sz="2000" dirty="0"/>
              <a:t>Har dere spørsmål, eller det har skjedd noe med barnet på trening må dere ta kontakt med treneren. (skade, utestenging, mobbing)</a:t>
            </a:r>
          </a:p>
          <a:p>
            <a:endParaRPr lang="nb-NO" sz="2000" dirty="0"/>
          </a:p>
          <a:p>
            <a:r>
              <a:rPr lang="nb-NO" sz="2000" dirty="0"/>
              <a:t>Norske foreldre møter opp for å se barna sine trene, og spille kamp – det vil vi at dere også skal gjøre 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9192E06A-B2F9-EF5A-5449-B9ABF74AA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408708"/>
            <a:ext cx="1512168" cy="1425345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613B950A-A1BB-B4C6-9D22-48BBAA7F82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7566" y="5350557"/>
            <a:ext cx="1266434" cy="148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359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52AD60-2115-454A-63D5-D09436DC8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72816"/>
            <a:ext cx="8229600" cy="3543412"/>
          </a:xfrm>
        </p:spPr>
        <p:txBody>
          <a:bodyPr>
            <a:normAutofit/>
          </a:bodyPr>
          <a:lstStyle/>
          <a:p>
            <a:r>
              <a:rPr lang="nn-NO" sz="2400" dirty="0">
                <a:solidFill>
                  <a:schemeClr val="tx1"/>
                </a:solidFill>
              </a:rPr>
              <a:t>På trening må barnet ha </a:t>
            </a:r>
            <a:r>
              <a:rPr lang="nn-NO" sz="2400" dirty="0" err="1">
                <a:solidFill>
                  <a:schemeClr val="tx1"/>
                </a:solidFill>
              </a:rPr>
              <a:t>treningsklær</a:t>
            </a:r>
            <a:r>
              <a:rPr lang="nn-NO" sz="2400" dirty="0">
                <a:solidFill>
                  <a:schemeClr val="tx1"/>
                </a:solidFill>
              </a:rPr>
              <a:t> </a:t>
            </a:r>
            <a:br>
              <a:rPr lang="nn-NO" sz="2400" dirty="0">
                <a:solidFill>
                  <a:schemeClr val="tx1"/>
                </a:solidFill>
              </a:rPr>
            </a:br>
            <a:br>
              <a:rPr lang="nn-NO" sz="2400" dirty="0">
                <a:solidFill>
                  <a:schemeClr val="tx1"/>
                </a:solidFill>
              </a:rPr>
            </a:br>
            <a:r>
              <a:rPr lang="nn-NO" sz="2400" dirty="0">
                <a:solidFill>
                  <a:schemeClr val="tx1"/>
                </a:solidFill>
              </a:rPr>
              <a:t>De må ha gode sko som de kan sparke ball med – joggesko eller fotballsko</a:t>
            </a:r>
            <a:br>
              <a:rPr lang="nn-NO" sz="2400" dirty="0">
                <a:solidFill>
                  <a:schemeClr val="tx1"/>
                </a:solidFill>
              </a:rPr>
            </a:br>
            <a:br>
              <a:rPr lang="nn-NO" sz="2400" dirty="0">
                <a:solidFill>
                  <a:schemeClr val="tx1"/>
                </a:solidFill>
              </a:rPr>
            </a:br>
            <a:r>
              <a:rPr lang="nn-NO" sz="2400" dirty="0">
                <a:solidFill>
                  <a:schemeClr val="tx1"/>
                </a:solidFill>
              </a:rPr>
              <a:t>ALLE </a:t>
            </a:r>
            <a:r>
              <a:rPr lang="nn-NO" sz="2400" b="1" u="sng" dirty="0">
                <a:solidFill>
                  <a:schemeClr val="tx1"/>
                </a:solidFill>
              </a:rPr>
              <a:t>MÅ</a:t>
            </a:r>
            <a:r>
              <a:rPr lang="nn-NO" sz="2400" dirty="0">
                <a:solidFill>
                  <a:schemeClr val="tx1"/>
                </a:solidFill>
              </a:rPr>
              <a:t> HA LEGGSKINNER</a:t>
            </a:r>
            <a:br>
              <a:rPr lang="nn-NO" sz="2400" dirty="0">
                <a:solidFill>
                  <a:schemeClr val="tx1"/>
                </a:solidFill>
              </a:rPr>
            </a:br>
            <a:br>
              <a:rPr lang="nn-NO" sz="2400" dirty="0">
                <a:solidFill>
                  <a:schemeClr val="tx1"/>
                </a:solidFill>
              </a:rPr>
            </a:br>
            <a:r>
              <a:rPr lang="nn-NO" sz="2400" dirty="0">
                <a:solidFill>
                  <a:schemeClr val="tx1"/>
                </a:solidFill>
              </a:rPr>
              <a:t>Drikkeflaske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17B7910-43CB-2D7B-9ACE-EC1E67A10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336" y="5085184"/>
            <a:ext cx="1414395" cy="1658256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DEEF7EA8-C41F-4D42-CFAA-3D5C1C8B0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404664"/>
            <a:ext cx="1511939" cy="1426588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8222E322-F7A8-AA90-9976-2A9D46F3CF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208" y="4782516"/>
            <a:ext cx="3154534" cy="193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86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8FEBF981-663B-0EC7-4DEE-6ACD2FF594EC}"/>
              </a:ext>
            </a:extLst>
          </p:cNvPr>
          <p:cNvPicPr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39" y="1724625"/>
            <a:ext cx="7449177" cy="4444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7AA50706-3E9B-8D6C-87F7-4DE4BC994F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5" y="332655"/>
            <a:ext cx="1476759" cy="1391969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6E390E65-CC86-BF7A-FCDB-4A5A29FDD7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5363" y="5177072"/>
            <a:ext cx="1414395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171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E56BD93-220B-10D2-181C-3407411C4369}"/>
              </a:ext>
            </a:extLst>
          </p:cNvPr>
          <p:cNvSpPr txBox="1"/>
          <p:nvPr/>
        </p:nvSpPr>
        <p:spPr>
          <a:xfrm>
            <a:off x="1875475" y="1844824"/>
            <a:ext cx="528990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2400" b="1" dirty="0"/>
              <a:t>TRENINGSSAVGIFT I ÅL IL FOTBALL</a:t>
            </a:r>
          </a:p>
          <a:p>
            <a:endParaRPr lang="nn-NO" sz="2000" dirty="0"/>
          </a:p>
          <a:p>
            <a:r>
              <a:rPr lang="nn-NO" sz="2000" dirty="0"/>
              <a:t>6 - 9 år       Kr. 500,- </a:t>
            </a:r>
          </a:p>
          <a:p>
            <a:r>
              <a:rPr lang="nn-NO" sz="2000" dirty="0"/>
              <a:t>10 - 11 år     Kr. 800,- </a:t>
            </a:r>
          </a:p>
          <a:p>
            <a:r>
              <a:rPr lang="nn-NO" sz="2000" dirty="0"/>
              <a:t>12 - 16 år    Kr. 1 100,- </a:t>
            </a:r>
          </a:p>
          <a:p>
            <a:endParaRPr lang="nn-NO" sz="2000" dirty="0"/>
          </a:p>
          <a:p>
            <a:r>
              <a:rPr lang="nn-NO" sz="2000" dirty="0"/>
              <a:t>SØSKENMODERASJON: </a:t>
            </a:r>
          </a:p>
          <a:p>
            <a:endParaRPr lang="nn-NO" sz="2000" dirty="0"/>
          </a:p>
          <a:p>
            <a:r>
              <a:rPr lang="nn-NO" sz="2000" dirty="0"/>
              <a:t>Barn 1 - ordinær pris  </a:t>
            </a:r>
          </a:p>
          <a:p>
            <a:r>
              <a:rPr lang="nn-NO" sz="2000" dirty="0"/>
              <a:t>Barn 2 -  minus 200,-  (500+800-200=1100)</a:t>
            </a:r>
          </a:p>
          <a:p>
            <a:r>
              <a:rPr lang="nn-NO" sz="2000" dirty="0"/>
              <a:t>Barn 3 -  minus 400,-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ED80F2DA-E26D-4CDC-9A8B-DCBC8C9DF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5" y="332656"/>
            <a:ext cx="1451491" cy="1368152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1B1A7F82-4227-1E40-5854-8A2639944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328" y="5185512"/>
            <a:ext cx="1407931" cy="1658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264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F1FE52A2-855F-599E-09B4-4AF7BF54D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404664"/>
            <a:ext cx="1450974" cy="1365622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E3E098BC-B56D-C975-5F98-BB857D265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751" y="5091427"/>
            <a:ext cx="1506783" cy="1766573"/>
          </a:xfrm>
          <a:prstGeom prst="rect">
            <a:avLst/>
          </a:prstGeom>
        </p:spPr>
      </p:pic>
      <p:sp>
        <p:nvSpPr>
          <p:cNvPr id="5" name="Rektangel: avrundede hjørner 4">
            <a:extLst>
              <a:ext uri="{FF2B5EF4-FFF2-40B4-BE49-F238E27FC236}">
                <a16:creationId xmlns:a16="http://schemas.microsoft.com/office/drawing/2014/main" id="{412493C5-7771-0816-1670-608613F1EE28}"/>
              </a:ext>
            </a:extLst>
          </p:cNvPr>
          <p:cNvSpPr/>
          <p:nvPr/>
        </p:nvSpPr>
        <p:spPr>
          <a:xfrm>
            <a:off x="1295636" y="1766573"/>
            <a:ext cx="6552728" cy="43230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800" dirty="0">
                <a:solidFill>
                  <a:schemeClr val="tx1"/>
                </a:solidFill>
              </a:rPr>
              <a:t>Å JOBBE DUGNAD</a:t>
            </a:r>
          </a:p>
          <a:p>
            <a:pPr algn="ctr"/>
            <a:r>
              <a:rPr lang="nn-NO" sz="2800" b="0" i="0" dirty="0">
                <a:solidFill>
                  <a:srgbClr val="203E51"/>
                </a:solidFill>
                <a:effectLst/>
                <a:latin typeface="Publico text"/>
              </a:rPr>
              <a:t>er frivillig, ubetalt arbeid som blir gjort i et fellesskap, og for et felles mål</a:t>
            </a:r>
            <a:endParaRPr lang="nn-NO" sz="2800" dirty="0">
              <a:solidFill>
                <a:schemeClr val="tx1"/>
              </a:solidFill>
            </a:endParaRPr>
          </a:p>
          <a:p>
            <a:pPr algn="ctr"/>
            <a:endParaRPr lang="nn-NO" sz="2800" b="0" i="0" dirty="0">
              <a:solidFill>
                <a:srgbClr val="203E51"/>
              </a:solidFill>
              <a:effectLst/>
              <a:latin typeface="Publico text"/>
            </a:endParaRPr>
          </a:p>
          <a:p>
            <a:pPr algn="ctr"/>
            <a:r>
              <a:rPr lang="nn-NO" sz="2800" b="0" i="0" dirty="0">
                <a:solidFill>
                  <a:srgbClr val="203E51"/>
                </a:solidFill>
                <a:effectLst/>
                <a:latin typeface="Publico text"/>
              </a:rPr>
              <a:t>Dugnad er også en vanlig arbeidsform i idretten for å samle inn </a:t>
            </a:r>
            <a:r>
              <a:rPr lang="nn-NO" sz="2800" b="0" i="0" dirty="0" err="1">
                <a:solidFill>
                  <a:srgbClr val="203E51"/>
                </a:solidFill>
                <a:effectLst/>
                <a:latin typeface="Publico text"/>
              </a:rPr>
              <a:t>penger</a:t>
            </a:r>
            <a:r>
              <a:rPr lang="nn-NO" sz="2800" b="0" i="0" dirty="0">
                <a:solidFill>
                  <a:srgbClr val="203E51"/>
                </a:solidFill>
                <a:effectLst/>
                <a:latin typeface="Publico text"/>
              </a:rPr>
              <a:t>, eller arrangere </a:t>
            </a:r>
            <a:r>
              <a:rPr lang="nn-NO" sz="2800" b="0" i="0" dirty="0" err="1">
                <a:solidFill>
                  <a:srgbClr val="203E51"/>
                </a:solidFill>
                <a:effectLst/>
                <a:latin typeface="Publico text"/>
              </a:rPr>
              <a:t>cuper</a:t>
            </a:r>
            <a:r>
              <a:rPr lang="nn-NO" sz="2800" b="0" i="0" dirty="0">
                <a:solidFill>
                  <a:srgbClr val="203E51"/>
                </a:solidFill>
                <a:effectLst/>
                <a:latin typeface="Publico text"/>
              </a:rPr>
              <a:t>, kamper, lotteri eller </a:t>
            </a:r>
            <a:r>
              <a:rPr lang="nn-NO" sz="2800" b="0" i="0" dirty="0" err="1">
                <a:solidFill>
                  <a:srgbClr val="203E51"/>
                </a:solidFill>
                <a:effectLst/>
                <a:latin typeface="Publico text"/>
              </a:rPr>
              <a:t>lignende</a:t>
            </a:r>
            <a:r>
              <a:rPr lang="nn-NO" sz="2800" b="0" i="0" dirty="0">
                <a:solidFill>
                  <a:srgbClr val="203E51"/>
                </a:solidFill>
                <a:effectLst/>
                <a:latin typeface="Publico text"/>
              </a:rPr>
              <a:t>.</a:t>
            </a:r>
          </a:p>
          <a:p>
            <a:pPr algn="ctr"/>
            <a:r>
              <a:rPr lang="nn-NO" sz="2800" dirty="0">
                <a:solidFill>
                  <a:srgbClr val="203E51"/>
                </a:solidFill>
                <a:latin typeface="Publico text"/>
              </a:rPr>
              <a:t>Dugnad </a:t>
            </a:r>
            <a:r>
              <a:rPr lang="nn-NO" sz="2800" dirty="0" err="1">
                <a:solidFill>
                  <a:srgbClr val="203E51"/>
                </a:solidFill>
                <a:latin typeface="Publico text"/>
              </a:rPr>
              <a:t>holder</a:t>
            </a:r>
            <a:r>
              <a:rPr lang="nn-NO" sz="2800" dirty="0">
                <a:solidFill>
                  <a:srgbClr val="203E51"/>
                </a:solidFill>
                <a:latin typeface="Publico text"/>
              </a:rPr>
              <a:t> prisen nede.</a:t>
            </a:r>
            <a:endParaRPr lang="nn-NO" sz="2800" dirty="0">
              <a:solidFill>
                <a:schemeClr val="tx1"/>
              </a:solidFill>
            </a:endParaRPr>
          </a:p>
          <a:p>
            <a:pPr algn="ctr"/>
            <a:endParaRPr lang="nn-NO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79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2023449" y="1268760"/>
            <a:ext cx="516844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nb-NO" b="1" dirty="0"/>
              <a:t>OVERSIKT OVER OPPGAVER:</a:t>
            </a:r>
          </a:p>
          <a:p>
            <a:pPr fontAlgn="base"/>
            <a:r>
              <a:rPr lang="nb-NO" dirty="0"/>
              <a:t> 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nb-NO" b="1" dirty="0"/>
              <a:t>Trenere</a:t>
            </a:r>
            <a:r>
              <a:rPr lang="nb-NO" dirty="0"/>
              <a:t> 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nb-NO" b="1" dirty="0"/>
              <a:t>Lagleder (oppmann)</a:t>
            </a:r>
            <a:r>
              <a:rPr lang="nb-NO" dirty="0"/>
              <a:t> 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nb-NO" b="1" dirty="0" err="1"/>
              <a:t>Kampvert</a:t>
            </a:r>
            <a:r>
              <a:rPr lang="nb-NO" dirty="0"/>
              <a:t> </a:t>
            </a:r>
            <a:r>
              <a:rPr lang="nb-NO" b="1" dirty="0"/>
              <a:t> </a:t>
            </a:r>
            <a:r>
              <a:rPr lang="nb-NO" dirty="0"/>
              <a:t>  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nb-NO" b="1" dirty="0"/>
              <a:t>Kiosk</a:t>
            </a:r>
            <a:r>
              <a:rPr lang="nb-NO" dirty="0"/>
              <a:t> </a:t>
            </a:r>
            <a:br>
              <a:rPr lang="nb-NO" dirty="0"/>
            </a:br>
            <a:r>
              <a:rPr lang="nb-NO" dirty="0"/>
              <a:t>       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nb-NO" b="1" dirty="0"/>
              <a:t>Fellesdugnader</a:t>
            </a:r>
            <a:r>
              <a:rPr lang="nb-NO" dirty="0"/>
              <a:t> </a:t>
            </a:r>
            <a:br>
              <a:rPr lang="nb-NO" b="1" dirty="0"/>
            </a:br>
            <a:r>
              <a:rPr lang="nb-NO" b="1" dirty="0"/>
              <a:t>         - Vårdugnad og høstdugnad</a:t>
            </a:r>
            <a:br>
              <a:rPr lang="nb-NO" b="1" dirty="0"/>
            </a:br>
            <a:r>
              <a:rPr lang="nb-NO" dirty="0"/>
              <a:t>         -</a:t>
            </a:r>
            <a:r>
              <a:rPr lang="nb-NO" b="1" dirty="0"/>
              <a:t> ÅL Cup</a:t>
            </a:r>
            <a:br>
              <a:rPr lang="nb-NO" b="1" dirty="0"/>
            </a:br>
            <a:r>
              <a:rPr lang="nb-NO" dirty="0"/>
              <a:t>         </a:t>
            </a:r>
            <a:r>
              <a:rPr lang="nb-NO" b="1" dirty="0"/>
              <a:t>-</a:t>
            </a:r>
            <a:r>
              <a:rPr lang="nb-NO" dirty="0"/>
              <a:t> </a:t>
            </a:r>
            <a:r>
              <a:rPr lang="nb-NO" b="1" dirty="0"/>
              <a:t>Kalendersalg</a:t>
            </a:r>
          </a:p>
          <a:p>
            <a:pPr fontAlgn="base"/>
            <a:endParaRPr lang="nb-NO" b="1" dirty="0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FF45D9AC-A3A1-E9B5-5C73-71CC2504B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32656"/>
            <a:ext cx="1451491" cy="1368152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AE80B8F6-63DA-FCBA-A93C-17CA14882F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328" y="5085184"/>
            <a:ext cx="1414395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067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438150" y="1194582"/>
            <a:ext cx="8267700" cy="6309420"/>
          </a:xfrm>
          <a:prstGeom prst="rect">
            <a:avLst/>
          </a:prstGeom>
        </p:spPr>
        <p:txBody>
          <a:bodyPr rtlCol="0">
            <a:spAutoFit/>
          </a:bodyPr>
          <a:lstStyle/>
          <a:p>
            <a:endParaRPr lang="nb-NO" dirty="0"/>
          </a:p>
          <a:p>
            <a:pPr algn="ctr"/>
            <a:endParaRPr lang="nb-NO" sz="2400" b="1" dirty="0"/>
          </a:p>
          <a:p>
            <a:pPr algn="ctr"/>
            <a:r>
              <a:rPr lang="nb-NO" sz="2400" b="1" dirty="0"/>
              <a:t>MEDLEMSAVGIFT I ÅL IDRETTSLAG</a:t>
            </a:r>
          </a:p>
          <a:p>
            <a:pPr algn="ctr"/>
            <a:endParaRPr lang="nb-NO" sz="1400" dirty="0"/>
          </a:p>
          <a:p>
            <a:pPr algn="ctr"/>
            <a:r>
              <a:rPr lang="nb-NO" sz="2000" dirty="0">
                <a:highlight>
                  <a:srgbClr val="FFFF00"/>
                </a:highlight>
              </a:rPr>
              <a:t>Alle må betale 150,- kr </a:t>
            </a:r>
          </a:p>
          <a:p>
            <a:pPr algn="ctr"/>
            <a:r>
              <a:rPr lang="nb-NO" sz="2000" dirty="0"/>
              <a:t>Dette er forsikringen din dersom du blir skadet.</a:t>
            </a:r>
          </a:p>
          <a:p>
            <a:pPr algn="ctr"/>
            <a:endParaRPr lang="nb-NO" sz="20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Kontingenten på kr. 150,- blir sendt ut fra ÅL IL gjennom </a:t>
            </a: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www.minIdrett.no.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Denne skal kun betales 1 gang i året, selv om man er med i flere idrettsgrener.</a:t>
            </a:r>
          </a:p>
          <a:p>
            <a:pPr algn="ctr"/>
            <a:endParaRPr lang="nb-NO" sz="2000" dirty="0"/>
          </a:p>
          <a:p>
            <a:pPr algn="ctr"/>
            <a:r>
              <a:rPr lang="nb-NO" sz="2000" dirty="0"/>
              <a:t>Ål idresslag har 10 grupper / idrettsgrener som du kan være medlem i. Dette er fotball, handball, svømming, taekwondo, alpint, langrenn, orientering, badminton og tennis, e-sport, klatring.</a:t>
            </a:r>
          </a:p>
          <a:p>
            <a:pPr algn="ctr"/>
            <a:r>
              <a:rPr lang="nb-NO" sz="2000" dirty="0"/>
              <a:t>I Min Idrett kan du melde barnet ditt på i disse idrettene.</a:t>
            </a:r>
          </a:p>
          <a:p>
            <a:pPr algn="ctr"/>
            <a:endParaRPr lang="nb-NO" sz="2000" dirty="0"/>
          </a:p>
          <a:p>
            <a:pPr algn="ctr"/>
            <a:endParaRPr lang="nb-NO" sz="2000" dirty="0"/>
          </a:p>
          <a:p>
            <a:pPr algn="ctr"/>
            <a:endParaRPr lang="nb-NO" sz="2400" b="1" dirty="0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F65CDC5C-CECF-8E82-17A8-601ED411A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21469"/>
            <a:ext cx="1800200" cy="174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731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ølgeform">
  <a:themeElements>
    <a:clrScheme name="Bølg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Bølg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ølg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C97DA89FB1F7544A6DB926C978A2BB6" ma:contentTypeVersion="12" ma:contentTypeDescription="Opprett et nytt dokument." ma:contentTypeScope="" ma:versionID="0b34378294f0cc69de69668f67fed46e">
  <xsd:schema xmlns:xsd="http://www.w3.org/2001/XMLSchema" xmlns:xs="http://www.w3.org/2001/XMLSchema" xmlns:p="http://schemas.microsoft.com/office/2006/metadata/properties" xmlns:ns3="f0f0d0cc-0e28-49dc-bca8-28261c5ff62a" xmlns:ns4="94ef063d-b971-40f0-9c9c-e4154502e5d6" targetNamespace="http://schemas.microsoft.com/office/2006/metadata/properties" ma:root="true" ma:fieldsID="1f6ce4f9e1d13d2feba58c93f27e1559" ns3:_="" ns4:_="">
    <xsd:import namespace="f0f0d0cc-0e28-49dc-bca8-28261c5ff62a"/>
    <xsd:import namespace="94ef063d-b971-40f0-9c9c-e4154502e5d6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f0d0cc-0e28-49dc-bca8-28261c5ff62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ingsdetaljer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for deling av tips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ef063d-b971-40f0-9c9c-e4154502e5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DE13FB-DAE3-40F1-A5D9-0FCEDE62E3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f0d0cc-0e28-49dc-bca8-28261c5ff62a"/>
    <ds:schemaRef ds:uri="94ef063d-b971-40f0-9c9c-e4154502e5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CCE7C9-BA3E-4D52-8CDB-8F7044BB2A95}">
  <ds:schemaRefs>
    <ds:schemaRef ds:uri="http://purl.org/dc/dcmitype/"/>
    <ds:schemaRef ds:uri="f0f0d0cc-0e28-49dc-bca8-28261c5ff62a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94ef063d-b971-40f0-9c9c-e4154502e5d6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593163E-D866-4606-A467-C0CBE883058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756</TotalTime>
  <Words>519</Words>
  <Application>Microsoft Office PowerPoint</Application>
  <PresentationFormat>Skjermfremvisning (4:3)</PresentationFormat>
  <Paragraphs>74</Paragraphs>
  <Slides>11</Slides>
  <Notes>8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7" baseType="lpstr">
      <vt:lpstr>Arial</vt:lpstr>
      <vt:lpstr>Calibri</vt:lpstr>
      <vt:lpstr>Candara</vt:lpstr>
      <vt:lpstr>Publico text</vt:lpstr>
      <vt:lpstr>Symbol</vt:lpstr>
      <vt:lpstr>Bølgeform</vt:lpstr>
      <vt:lpstr>PowerPoint-presentasjon</vt:lpstr>
      <vt:lpstr>PowerPoint-presentasjon</vt:lpstr>
      <vt:lpstr>PowerPoint-presentasjon</vt:lpstr>
      <vt:lpstr>På trening må barnet ha treningsklær   De må ha gode sko som de kan sparke ball med – joggesko eller fotballsko  ALLE MÅ HA LEGGSKINNER  Drikkeflaske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Betaling  For å betale treningsavgift og medlemsavgift kan du søke Nav om støtte. Du kan også søke til Nav om penger til utstyr.  Viss du ikke har penger til å betale må du ta kontakt med Introsenteret . Alle barn har rett på organisert aktivitet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21214vha</dc:creator>
  <cp:lastModifiedBy>Lars Sigmund Tveito</cp:lastModifiedBy>
  <cp:revision>75</cp:revision>
  <dcterms:created xsi:type="dcterms:W3CDTF">2014-04-02T08:31:43Z</dcterms:created>
  <dcterms:modified xsi:type="dcterms:W3CDTF">2023-03-30T19:34:15Z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0x010100CC97DA89FB1F7544A6DB926C978A2BB6</vt:lpwstr>
  </property>
</Properties>
</file>