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sldIdLst>
    <p:sldId id="346" r:id="rId5"/>
    <p:sldId id="292" r:id="rId6"/>
    <p:sldId id="261" r:id="rId7"/>
    <p:sldId id="343" r:id="rId8"/>
    <p:sldId id="328" r:id="rId9"/>
    <p:sldId id="329" r:id="rId10"/>
    <p:sldId id="333" r:id="rId11"/>
    <p:sldId id="332" r:id="rId12"/>
    <p:sldId id="331" r:id="rId13"/>
    <p:sldId id="330" r:id="rId14"/>
    <p:sldId id="334" r:id="rId15"/>
    <p:sldId id="335" r:id="rId16"/>
    <p:sldId id="336" r:id="rId17"/>
    <p:sldId id="337" r:id="rId18"/>
    <p:sldId id="338" r:id="rId19"/>
    <p:sldId id="339" r:id="rId20"/>
    <p:sldId id="340" r:id="rId21"/>
    <p:sldId id="341" r:id="rId22"/>
    <p:sldId id="342" r:id="rId23"/>
    <p:sldId id="344" r:id="rId24"/>
    <p:sldId id="327" r:id="rId25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1C1666-CEB9-4070-84A2-4495157C2E59}" v="3" dt="2021-01-16T07:08:45.0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42" autoAdjust="0"/>
    <p:restoredTop sz="74769" autoAdjust="0"/>
  </p:normalViewPr>
  <p:slideViewPr>
    <p:cSldViewPr snapToGrid="0">
      <p:cViewPr varScale="1">
        <p:scale>
          <a:sx n="63" d="100"/>
          <a:sy n="63" d="100"/>
        </p:scale>
        <p:origin x="11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7BD547-82C8-4C5B-9184-17A9CAA04B61}" type="datetimeFigureOut">
              <a:rPr lang="nb-NO" smtClean="0"/>
              <a:t>30.03.2023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9E7B23-BE0F-43E0-9AF6-FD25142C695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19357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minidrett.nif.no/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youtube.com/watch?v=e_u2tHtdYAA" TargetMode="Externa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kI66myXu5w&amp;feature=youtu.be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barneombudet.no/for-voksne/barnekonvensjonen/hele-barnekonvensjonen/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regjeringen.no/globalassets/upload/kilde/bfd/bro/2004/0004/ddd/pdfv/269516-bokmal.pdf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9E7B23-BE0F-43E0-9AF6-FD25142C6955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164565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Viktig å vite at det er foreldre som jobber frivillig som trenere, lagledere, klubbledere osv. </a:t>
            </a:r>
          </a:p>
          <a:p>
            <a:endParaRPr lang="nb-NO" dirty="0"/>
          </a:p>
          <a:p>
            <a:r>
              <a:rPr lang="nb-NO" dirty="0"/>
              <a:t>De bruker sin fritid til å bidra til at barna får gå på trening/ aktiviteter. </a:t>
            </a:r>
          </a:p>
          <a:p>
            <a:endParaRPr lang="nb-NO" dirty="0"/>
          </a:p>
          <a:p>
            <a:r>
              <a:rPr lang="nb-NO" dirty="0"/>
              <a:t>Kan du bidra med noe?</a:t>
            </a:r>
          </a:p>
          <a:p>
            <a:endParaRPr lang="nb-NO" dirty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89370-B84E-4AF2-B05D-A47FAC23D164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93015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  <a:p>
            <a:r>
              <a:rPr lang="nb-NO" dirty="0"/>
              <a:t>Gå en runde der alle må fortelle hva de kan hjelpe til med i sitt barn sin klubb/lag/organisasjon (lag tankekart)</a:t>
            </a:r>
          </a:p>
          <a:p>
            <a:endParaRPr lang="nb-NO" dirty="0"/>
          </a:p>
          <a:p>
            <a:r>
              <a:rPr lang="nb-NO" dirty="0"/>
              <a:t>Eksempel: bake kake, kjøring, stå i kiosk, selge lodd, være trener, lagleder, sitt i styret i organisasjonen osv.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89370-B84E-4AF2-B05D-A47FAC23D164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53160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Nesten alle aktiviteter har registrering/påmelding på nett. Eksempelvis minidrett.no som vi skal se litt nærmere på.</a:t>
            </a:r>
          </a:p>
          <a:p>
            <a:endParaRPr lang="nb-NO" dirty="0"/>
          </a:p>
          <a:p>
            <a:r>
              <a:rPr lang="nb-NO" dirty="0"/>
              <a:t>Noen aktiviteter tar inn nye deltakere bare i august eller januar, men ring gjerne å spør om du vil melde på barnet ditt utenom disse tidene.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89370-B84E-4AF2-B05D-A47FAC23D164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01516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Minidrett.no er et fint nettsted hvor man kan registrere bruker, lete etter aktiviteter i ditt nærområde og søke om medlemskap.</a:t>
            </a:r>
          </a:p>
          <a:p>
            <a:endParaRPr lang="nb-NO" dirty="0">
              <a:hlinkClick r:id="rId3"/>
            </a:endParaRPr>
          </a:p>
          <a:p>
            <a:r>
              <a:rPr lang="nb-NO" dirty="0">
                <a:hlinkClick r:id="rId3"/>
              </a:rPr>
              <a:t>Nettside:</a:t>
            </a:r>
            <a:r>
              <a:rPr lang="nb-NO" dirty="0"/>
              <a:t> </a:t>
            </a:r>
            <a:r>
              <a:rPr lang="nb-NO" dirty="0">
                <a:hlinkClick r:id="rId3"/>
              </a:rPr>
              <a:t>https://minidrett.nif.no/</a:t>
            </a:r>
            <a:endParaRPr lang="nb-NO" dirty="0"/>
          </a:p>
          <a:p>
            <a:endParaRPr lang="nb-NO" dirty="0"/>
          </a:p>
          <a:p>
            <a:r>
              <a:rPr lang="nb-NO" dirty="0"/>
              <a:t>Se eventuelt film om hvordan søke medlemskap: </a:t>
            </a:r>
            <a:r>
              <a:rPr lang="nb-NO" dirty="0">
                <a:hlinkClick r:id="rId4"/>
              </a:rPr>
              <a:t>https://www.youtube.com/watch?v=e_u2tHtdYAA</a:t>
            </a:r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89370-B84E-4AF2-B05D-A47FAC23D164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84766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Er man men i en organisert aktiviteter, er det ofte at man må betale for det (medlemskontingent). </a:t>
            </a:r>
          </a:p>
          <a:p>
            <a:endParaRPr lang="nb-NO" dirty="0"/>
          </a:p>
          <a:p>
            <a:r>
              <a:rPr lang="nb-NO" dirty="0"/>
              <a:t>Da får du faktura, men du får den inne på nettsiden minidrett.no.</a:t>
            </a:r>
          </a:p>
          <a:p>
            <a:endParaRPr lang="nb-NO" dirty="0"/>
          </a:p>
          <a:p>
            <a:r>
              <a:rPr lang="nb-NO" dirty="0"/>
              <a:t>Hvorfor må man betale medlemskontingent tror dere?</a:t>
            </a:r>
          </a:p>
          <a:p>
            <a:endParaRPr lang="nb-NO" dirty="0"/>
          </a:p>
          <a:p>
            <a:r>
              <a:rPr lang="nb-NO" dirty="0"/>
              <a:t>Medlemskontingent dekker klubbens utgifter til utstyr, drakter, leie av hall/bane osv.</a:t>
            </a:r>
          </a:p>
          <a:p>
            <a:endParaRPr lang="nb-NO" dirty="0"/>
          </a:p>
          <a:p>
            <a:r>
              <a:rPr lang="nb-NO" dirty="0"/>
              <a:t>TIPS! Noen kommuner/NAV gir støtte til medlemskontingent eventuelt treningsklær/utstyr, hvilke støtteordninger finnes i din kommune?</a:t>
            </a:r>
          </a:p>
          <a:p>
            <a:endParaRPr lang="nb-NO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Vis video av hvordan betale kontingent: </a:t>
            </a: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https://www.youtube.com/watch?v=IkI66myXu5w&amp;feature=youtu.be</a:t>
            </a: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nb-NO" dirty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89370-B84E-4AF2-B05D-A47FAC23D164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57646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89370-B84E-4AF2-B05D-A47FAC23D164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66557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Del gjerne elevene inn i grupper så de kan diskutere løsninger seg imellom. Deretter forteller gruppen hva de har kommet frem til i plenum.</a:t>
            </a:r>
          </a:p>
          <a:p>
            <a:endParaRPr lang="nb-NO" dirty="0"/>
          </a:p>
          <a:p>
            <a:r>
              <a:rPr lang="nb-NO" dirty="0"/>
              <a:t>Oppgavene er ment for å skape refleksjon rundt situasjoner som kan oppstå med barna og hvordan vi følger opp barna på aktiviteter.</a:t>
            </a:r>
          </a:p>
          <a:p>
            <a:endParaRPr lang="nb-NO" dirty="0"/>
          </a:p>
          <a:p>
            <a:r>
              <a:rPr lang="nb-NO" dirty="0"/>
              <a:t>Det skjer med alle barn at de ikke har like lyst til å dra på aktivitet hver uke, men ofte synes de det er morsomt når de kommer de likevel.</a:t>
            </a:r>
          </a:p>
          <a:p>
            <a:r>
              <a:rPr lang="nb-NO" dirty="0"/>
              <a:t>Sørg for at de har fått i seg mat og drikke, gjør helst ferdig lekser før dere drar slik at de ikke må gjøre lekser sent på kvelden når de kommer hjem igjen.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89370-B84E-4AF2-B05D-A47FAC23D164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53487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Del gjerne elevene inn i grupper så de kan diskutere løsninger seg imellom.  Deretter forteller gruppen hva de har kommet frem til i plenum.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89370-B84E-4AF2-B05D-A47FAC23D164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31347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Del gjerne elevene inn i grupper så de kan diskutere løsninger seg imellom. Deretter forteller gruppen hva de har kommet frem til i plenum.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r>
              <a:rPr lang="nb-NO" dirty="0"/>
              <a:t>Her er det viktig å lære barnet ditt at hvis man har meldt seg på kamp, må man holde avtalen. Hvis dere ikke kommer på kampen blir det kanskje for få spillere på laget til å spille kamp.</a:t>
            </a:r>
          </a:p>
          <a:p>
            <a:endParaRPr lang="nb-NO" dirty="0"/>
          </a:p>
          <a:p>
            <a:r>
              <a:rPr lang="nb-NO" dirty="0"/>
              <a:t>Gyldig grunn til fravær er ved sykdom, men viktig å gi beskjed at dere ikke kommer så tidlig som mulig til trener.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89370-B84E-4AF2-B05D-A47FAC23D164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04474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Del gjerne elevene inn i grupper så de kan diskutere løsninger seg imellom. Deretter forteller gruppen hva de har kommet frem til i plenum.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r>
              <a:rPr lang="nb-NO" dirty="0"/>
              <a:t>Tilbakemeldinger fra lag/foreldre på aktiviteter er at en del ofte kommer for sent til avtaler når de skal sitte på til trening eller kamp.</a:t>
            </a:r>
          </a:p>
          <a:p>
            <a:endParaRPr lang="nb-NO" dirty="0"/>
          </a:p>
          <a:p>
            <a:r>
              <a:rPr lang="nb-NO" dirty="0"/>
              <a:t>Det er ekstrem viktig å være presis, ring å gi beskjed om du blir sent ute, ha respekt for andre sin tid.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89370-B84E-4AF2-B05D-A47FAC23D164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15590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9E7B23-BE0F-43E0-9AF6-FD25142C6955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81683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Lag gjerne et felles tankekart.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89370-B84E-4AF2-B05D-A47FAC23D164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50175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9E7B23-BE0F-43E0-9AF6-FD25142C6955}" type="slidenum">
              <a:rPr lang="nb-NO" smtClean="0"/>
              <a:t>21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386417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89370-B84E-4AF2-B05D-A47FAC23D164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65941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FNs konvensjon om barns rettigheter (Convention </a:t>
            </a:r>
            <a:r>
              <a:rPr lang="nb-NO" dirty="0" err="1"/>
              <a:t>on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Rights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Child)</a:t>
            </a:r>
          </a:p>
          <a:p>
            <a:endParaRPr lang="nb-NO" dirty="0"/>
          </a:p>
          <a:p>
            <a:r>
              <a:rPr lang="nb-NO" dirty="0"/>
              <a:t>(Konvensjon betyr avtale mellom to eller flere parter)</a:t>
            </a:r>
          </a:p>
          <a:p>
            <a:endParaRPr lang="nb-NO" dirty="0"/>
          </a:p>
          <a:p>
            <a:r>
              <a:rPr lang="nb-NO" dirty="0"/>
              <a:t>Noen som har hørt om den?</a:t>
            </a:r>
          </a:p>
          <a:p>
            <a:endParaRPr lang="nb-NO" dirty="0"/>
          </a:p>
          <a:p>
            <a:r>
              <a:rPr lang="nb-NO" dirty="0"/>
              <a:t>20.11.1989 vedtok FN (Forente Nasjoner/ UN United Nations) konvensjonen om barns rettigheter.</a:t>
            </a:r>
          </a:p>
          <a:p>
            <a:endParaRPr lang="nb-NO" dirty="0"/>
          </a:p>
          <a:p>
            <a:r>
              <a:rPr lang="nb-NO" dirty="0"/>
              <a:t>Gjelder alle barn i verden under 18 år. Stadfester at barn har menneskerettigheter og krav på spesiell beskyttelse. </a:t>
            </a:r>
          </a:p>
          <a:p>
            <a:endParaRPr lang="nb-NO" dirty="0"/>
          </a:p>
          <a:p>
            <a:r>
              <a:rPr lang="nb-NO" dirty="0"/>
              <a:t>1991 godtar Norge avtalen og i 2003 ble konvensjonen en del av Norsk lov.</a:t>
            </a:r>
          </a:p>
          <a:p>
            <a:endParaRPr lang="nb-NO" dirty="0"/>
          </a:p>
          <a:p>
            <a:r>
              <a:rPr lang="nb-NO" dirty="0"/>
              <a:t>USA er det eneste landet i verden som ikke har skrevet under avtalen. </a:t>
            </a:r>
          </a:p>
          <a:p>
            <a:endParaRPr lang="nb-NO" dirty="0"/>
          </a:p>
          <a:p>
            <a:r>
              <a:rPr lang="nb-NO" dirty="0"/>
              <a:t>Barn har også rett på lek og fritid (være med på fritidsaktiviteter) – Dette er nedfelt i barnekonvensjonen Artikkel 31. </a:t>
            </a:r>
          </a:p>
          <a:p>
            <a:endParaRPr lang="nb-NO" dirty="0"/>
          </a:p>
          <a:p>
            <a:r>
              <a:rPr lang="nb-NO" dirty="0"/>
              <a:t>Hele barnekonvensjonen kan leses på: </a:t>
            </a:r>
            <a:r>
              <a:rPr lang="nb-NO" dirty="0">
                <a:hlinkClick r:id="rId3"/>
              </a:rPr>
              <a:t>https://barneombudet.no/for-voksne/barnekonvensjonen/hele-barnekonvensjonen/</a:t>
            </a:r>
            <a:endParaRPr lang="nb-NO" dirty="0"/>
          </a:p>
          <a:p>
            <a:endParaRPr lang="nb-NO" dirty="0"/>
          </a:p>
          <a:p>
            <a:r>
              <a:rPr lang="nb-NO" dirty="0"/>
              <a:t>Plakat med kortversjon kan finnes på: </a:t>
            </a:r>
            <a:r>
              <a:rPr lang="nb-NO" dirty="0">
                <a:hlinkClick r:id="rId4"/>
              </a:rPr>
              <a:t>https://www.regjeringen.no/globalassets/upload/kilde/bfd/bro/2004/0004/ddd/pdfv/269516-bokmal.pdf</a:t>
            </a:r>
            <a:endParaRPr lang="nb-NO" dirty="0"/>
          </a:p>
          <a:p>
            <a:endParaRPr lang="nb-NO" dirty="0"/>
          </a:p>
          <a:p>
            <a:r>
              <a:rPr lang="nb-NO" dirty="0"/>
              <a:t>La oss nå se nærmere på fritidsaktiviteter: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89370-B84E-4AF2-B05D-A47FAC23D164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2182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I følge Barnekonvensjonen og Norsk lov har barn rett til å delta på fritidsaktiviteter.</a:t>
            </a:r>
          </a:p>
          <a:p>
            <a:endParaRPr lang="nb-NO" dirty="0"/>
          </a:p>
          <a:p>
            <a:r>
              <a:rPr lang="nb-NO" dirty="0"/>
              <a:t>Hvorfor bør barn gå på fritidsaktiviteter? </a:t>
            </a:r>
          </a:p>
          <a:p>
            <a:endParaRPr lang="nb-NO" dirty="0"/>
          </a:p>
          <a:p>
            <a:r>
              <a:rPr lang="nb-NO" dirty="0"/>
              <a:t>(Alle skal tenke først 2 minutter hvorfor barn bør å gå på fritidsaktiviteter. Skriv opp på tavla det alle kommer med av forslag).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89370-B84E-4AF2-B05D-A47FAC23D164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95646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Flesteparten av barn i Norge går på en eller annen fritidsaktivitet.</a:t>
            </a:r>
          </a:p>
          <a:p>
            <a:endParaRPr lang="nb-NO" dirty="0"/>
          </a:p>
          <a:p>
            <a:r>
              <a:rPr lang="nb-NO" dirty="0"/>
              <a:t>Barn som ikke går på aktiviteter, kan føle seg utenfor på skolen når andre snakker om hva de gjør på fritiden. </a:t>
            </a:r>
          </a:p>
          <a:p>
            <a:endParaRPr lang="nb-NO" dirty="0"/>
          </a:p>
          <a:p>
            <a:r>
              <a:rPr lang="nb-NO" dirty="0"/>
              <a:t>La oss se på noen av fordelene med å være med på aktiviteter: Klikk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89370-B84E-4AF2-B05D-A47FAC23D164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9589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  <a:p>
            <a:r>
              <a:rPr lang="nb-NO" dirty="0"/>
              <a:t>Dette er bare noen eksempler på aktiviteter. </a:t>
            </a:r>
          </a:p>
          <a:p>
            <a:endParaRPr lang="nb-NO" dirty="0"/>
          </a:p>
          <a:p>
            <a:r>
              <a:rPr lang="nb-NO" dirty="0"/>
              <a:t>Det finnes mange flere forskjellige aktiviteter.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89370-B84E-4AF2-B05D-A47FAC23D164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76761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.</a:t>
            </a:r>
          </a:p>
          <a:p>
            <a:r>
              <a:rPr lang="nb-NO" dirty="0"/>
              <a:t>Vet du hvilke aktiviteter som finnes i din kommune?</a:t>
            </a:r>
          </a:p>
          <a:p>
            <a:endParaRPr lang="nb-NO" dirty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89370-B84E-4AF2-B05D-A47FAC23D164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64181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Gi alle i oppgave å gå på internett å søke på hva slags aktiviteter som finnes i din kommune.</a:t>
            </a:r>
          </a:p>
          <a:p>
            <a:endParaRPr lang="nb-NO" dirty="0"/>
          </a:p>
          <a:p>
            <a:r>
              <a:rPr lang="nb-NO" dirty="0"/>
              <a:t>(Kommunes nettside er ofte en god start. Etter hvert kan man eventuelt google f.eks. fotball og kommune, og se hva som kommer opp).</a:t>
            </a:r>
          </a:p>
          <a:p>
            <a:endParaRPr lang="nb-NO" dirty="0"/>
          </a:p>
          <a:p>
            <a:r>
              <a:rPr lang="nb-NO" dirty="0"/>
              <a:t>Skriv opp på tavle/ lag tankekart over aktivitetene deltakerne finner og hvilken nettsiden de fant.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89370-B84E-4AF2-B05D-A47FAC23D164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6077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D55573C-65E3-4317-A9D6-B2F1F5C1ED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EA000A6A-584F-4FE8-9582-FEE9DBAFAC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CFBCC05-75A0-4B15-9D46-6533F34B7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188D5-EE7E-4124-9B15-17982558ECD0}" type="datetime1">
              <a:rPr lang="nb-NO" smtClean="0"/>
              <a:t>30.03.2023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35D9199-6FD7-4C74-A553-079EE4291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2021 MITT INTRO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372FD4E-2343-4AAA-84FA-F9A0D94A7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15648-BF48-40F2-9C85-5038BDF620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90716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4E54241-DCFC-4C84-815A-BA941AB6F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FAC33521-B72D-40DD-B565-E361C0D78C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C255905-D516-433E-B8B1-16B9DDE92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14EE-469E-4D5F-A199-8AAC842F90A9}" type="datetime1">
              <a:rPr lang="nb-NO" smtClean="0"/>
              <a:t>30.03.2023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07750CC-D5DA-4249-BAE4-3BE5FE5FC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2021 MITT INTRO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9E2AB2A-070E-4969-A0D4-4067E57BD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15648-BF48-40F2-9C85-5038BDF620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7685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01A5AF6B-A1CB-4B4E-9F7D-4044FB934A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17473AD7-9CD9-4D87-8F75-2D349A2E40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CB8E3E0-0E65-4B76-992A-5A3F8EB33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3323A-9E0D-42E5-964E-9D32369D1261}" type="datetime1">
              <a:rPr lang="nb-NO" smtClean="0"/>
              <a:t>30.03.2023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12BA50C-4BED-4016-864B-EE797DC5D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2021 MITT INTRO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187C0FC-E089-4B0B-88F9-8BF14FC52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15648-BF48-40F2-9C85-5038BDF620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86513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0674C90-4808-4C0B-A6B7-67EB0FF6D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1EEDF1F-DD99-48A6-A37C-8BC482A4E6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A5FC521-D54C-43E1-961C-F2CF59015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14E0C-1123-4B49-95B4-2B36FF79495F}" type="datetime1">
              <a:rPr lang="nb-NO" smtClean="0"/>
              <a:t>30.03.2023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749FC72-D4C7-4754-A94E-5CE068818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2021 MITT INTRO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0A059E2-1781-4D80-95F0-1B848BB36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15648-BF48-40F2-9C85-5038BDF620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94751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AFA11FC-288C-46C7-B679-9E0969D9F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A51FA137-2852-4AB5-A814-605704CCE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F3D4834-B737-48AC-96B6-AABC53198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E810E-E921-45E1-8093-FDFD8AAC75FD}" type="datetime1">
              <a:rPr lang="nb-NO" smtClean="0"/>
              <a:t>30.03.2023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E8CDF58-D093-4D76-B63A-417CE30BF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2021 MITT INTRO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4CCF896-551C-4E22-9E9D-25CC8260A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15648-BF48-40F2-9C85-5038BDF620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98071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8E4A78B-65A2-4497-AA97-E976DE838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33F9755-7E89-4F80-87F5-A7158F0CC5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DE55015E-89B7-4538-AB93-51A17DBF81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F49BA50B-7F9D-474A-9CD2-1FD632295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88948-D6B2-4E1B-945D-A3B379D16896}" type="datetime1">
              <a:rPr lang="nb-NO" smtClean="0"/>
              <a:t>30.03.2023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D476D71-333F-42BE-9E2D-57627BB04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2021 MITT INTRO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CF5BBB0E-CC09-4740-AAB0-46CED0560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15648-BF48-40F2-9C85-5038BDF620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43142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AA9AA61-0FDC-4252-9A50-D446E32D1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B3C0353-7183-43D4-99E3-2B606607F5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75BEFA7B-E1C9-4ED3-B4DE-5977D3CC08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FD836AA9-C167-4F89-AD8F-827DF86F23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43165A70-16F9-4B9B-BA2D-3F11701D57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1D66B6EA-3D4A-4C38-BC1B-82C96452C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FCDE2-9787-4C47-A958-768AA47C45D1}" type="datetime1">
              <a:rPr lang="nb-NO" smtClean="0"/>
              <a:t>30.03.2023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EC2AB65C-6C2D-424B-97B2-2C824EEA2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2021 MITT INTRO</a:t>
            </a:r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532C3938-AD8F-461D-87F3-359B5A2C9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15648-BF48-40F2-9C85-5038BDF620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57341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C4FFC31-BD45-4B8A-A51C-42BE0D0DC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E3CA201D-FFD5-40D6-AE80-B39DDEC5A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A1BB2-E68C-43CB-89D8-8D45DA7E48C9}" type="datetime1">
              <a:rPr lang="nb-NO" smtClean="0"/>
              <a:t>30.03.2023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DAE0D5C9-B8D7-40B5-85ED-A9C7691D4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2021 MITT INTRO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B4CA8965-F7C9-4B3D-BEC8-66D2A0AFC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15648-BF48-40F2-9C85-5038BDF620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6204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42D76A9D-736B-4E66-8FB5-A0768B7B3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E47CF-A880-4CB9-A80B-0A7715C53689}" type="datetime1">
              <a:rPr lang="nb-NO" smtClean="0"/>
              <a:t>30.03.2023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6475BDE1-FE18-4A96-891B-3559279FF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2021 MITT INTRO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EBE1045-62AE-43DA-9942-C7711A5B2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15648-BF48-40F2-9C85-5038BDF620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85358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E967845-F998-440A-842A-A925D7FDF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F85DBEC-3924-495B-97F3-89D6D5E2B2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53E5E1AB-12C4-4D0F-A115-B67AF250B0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C5940CAD-6D38-4B5B-AA89-9E4B05B6B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64281-5F4A-4956-8F5E-B94E52E34C09}" type="datetime1">
              <a:rPr lang="nb-NO" smtClean="0"/>
              <a:t>30.03.2023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828EADF4-C370-4B3D-85AB-FB151EB0B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2021 MITT INTRO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5AC3E089-7625-4749-9380-A6DF6FD04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15648-BF48-40F2-9C85-5038BDF620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6215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55C9341-2295-4BCA-909F-0926F9904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5DC18317-68CC-4DE2-975E-C0187372ED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A6C07D13-B939-42E7-8A64-6C79572A6E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77B92FCC-C0A9-4BD1-86A1-9B5379D89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31EAA-74F0-487F-8D5C-5E420B5A47CE}" type="datetime1">
              <a:rPr lang="nb-NO" smtClean="0"/>
              <a:t>30.03.2023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0E4BFC70-8E3E-4BE4-89B5-57277BF64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2021 MITT INTRO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E86CB50-9796-4195-A938-E9F2E1ABF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15648-BF48-40F2-9C85-5038BDF620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95568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7395F30D-6EA6-4992-9BB1-2A4426298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0AB6AC8-4288-4B9B-84BE-1DBBE30FBA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EB9C6C0-7C83-4EF0-B3ED-C54AEE32F5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917CF-2E05-4026-8D70-107FC453E2A0}" type="datetime1">
              <a:rPr lang="nb-NO" smtClean="0"/>
              <a:t>30.03.2023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37FDB47-9784-46E2-9D25-FF58F622C9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© 2021 MITT INTRO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0602C9C-AD22-4005-A62A-81F1340E79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15648-BF48-40F2-9C85-5038BDF620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82197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regjeringen.no/globalassets/upload/kilde/bfd/bro/2004/0004/ddd/pdfv/269516-bokmal.pdf" TargetMode="External"/><Relationship Id="rId3" Type="http://schemas.openxmlformats.org/officeDocument/2006/relationships/image" Target="../media/image17.jpg"/><Relationship Id="rId7" Type="http://schemas.openxmlformats.org/officeDocument/2006/relationships/hyperlink" Target="https://www.youtube.com/watch?v=e_u2tHtdYAA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minidrett.nif.no/" TargetMode="External"/><Relationship Id="rId5" Type="http://schemas.openxmlformats.org/officeDocument/2006/relationships/hyperlink" Target="https://www.youtube.com/watch?v=IkI66myXu5w&amp;feature=youtu.be" TargetMode="External"/><Relationship Id="rId4" Type="http://schemas.openxmlformats.org/officeDocument/2006/relationships/hyperlink" Target="https://itinfo.nif.no/Min_idrett_brukerveiledning#Ny_bruker_p.C3.A5_Min_Idrett" TargetMode="External"/><Relationship Id="rId9" Type="http://schemas.openxmlformats.org/officeDocument/2006/relationships/hyperlink" Target="https://www.fn.no/om-fn/avtaler/Menneskerettigheter/Barnekonvensjonen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DA1A2E9-63FE-408D-A803-8E306ECAB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7522" y="450222"/>
            <a:ext cx="3902420" cy="4235636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Tittel 1">
            <a:extLst>
              <a:ext uri="{FF2B5EF4-FFF2-40B4-BE49-F238E27FC236}">
                <a16:creationId xmlns:a16="http://schemas.microsoft.com/office/drawing/2014/main" id="{3129C054-C471-4136-8405-91002DF620C9}"/>
              </a:ext>
            </a:extLst>
          </p:cNvPr>
          <p:cNvSpPr txBox="1">
            <a:spLocks/>
          </p:cNvSpPr>
          <p:nvPr/>
        </p:nvSpPr>
        <p:spPr>
          <a:xfrm>
            <a:off x="8100127" y="932688"/>
            <a:ext cx="3361677" cy="32735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5000">
                <a:solidFill>
                  <a:srgbClr val="FFFFFF"/>
                </a:solidFill>
              </a:rPr>
              <a:t>Samfunn, familie, fritid, inkludering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BE9F90C-C163-435B-9A68-D15C92D1C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7521" y="4843002"/>
            <a:ext cx="2391411" cy="1564776"/>
          </a:xfrm>
          <a:prstGeom prst="rect">
            <a:avLst/>
          </a:prstGeom>
          <a:solidFill>
            <a:schemeClr val="accent5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C304028D-1DAC-42AD-B6A6-44E6E16220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8" r="8073" b="1"/>
          <a:stretch/>
        </p:blipFill>
        <p:spPr>
          <a:xfrm>
            <a:off x="466344" y="450221"/>
            <a:ext cx="7205515" cy="595755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A882A9F-F4E9-4E23-8F0B-20B5DF42E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4594" y="4843002"/>
            <a:ext cx="1351062" cy="1568472"/>
          </a:xfrm>
          <a:prstGeom prst="rect">
            <a:avLst/>
          </a:prstGeom>
          <a:solidFill>
            <a:srgbClr val="084E9E"/>
          </a:solidFill>
          <a:ln w="25400">
            <a:solidFill>
              <a:srgbClr val="084E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2B470480-BA63-4CD6-A7E7-D733DC504F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050" y="96270"/>
            <a:ext cx="2622814" cy="808934"/>
          </a:xfrm>
          <a:prstGeom prst="rect">
            <a:avLst/>
          </a:prstGeom>
        </p:spPr>
      </p:pic>
      <p:sp>
        <p:nvSpPr>
          <p:cNvPr id="12" name="TekstSylinder 11">
            <a:extLst>
              <a:ext uri="{FF2B5EF4-FFF2-40B4-BE49-F238E27FC236}">
                <a16:creationId xmlns:a16="http://schemas.microsoft.com/office/drawing/2014/main" id="{1194090B-C9BF-497E-9673-F45164419F3A}"/>
              </a:ext>
            </a:extLst>
          </p:cNvPr>
          <p:cNvSpPr txBox="1"/>
          <p:nvPr/>
        </p:nvSpPr>
        <p:spPr>
          <a:xfrm>
            <a:off x="7926708" y="5168324"/>
            <a:ext cx="2193036" cy="907941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nb-NO" sz="2400" dirty="0">
                <a:solidFill>
                  <a:schemeClr val="bg1"/>
                </a:solidFill>
              </a:rPr>
              <a:t>Barn og</a:t>
            </a:r>
          </a:p>
          <a:p>
            <a:pPr>
              <a:spcAft>
                <a:spcPts val="600"/>
              </a:spcAft>
            </a:pPr>
            <a:r>
              <a:rPr lang="nb-NO" sz="2400" dirty="0">
                <a:solidFill>
                  <a:schemeClr val="bg1"/>
                </a:solidFill>
              </a:rPr>
              <a:t>fritidsaktiviteter</a:t>
            </a:r>
          </a:p>
        </p:txBody>
      </p:sp>
    </p:spTree>
    <p:extLst>
      <p:ext uri="{BB962C8B-B14F-4D97-AF65-F5344CB8AC3E}">
        <p14:creationId xmlns:p14="http://schemas.microsoft.com/office/powerpoint/2010/main" val="2675877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" name="Rectangle 103">
            <a:extLst>
              <a:ext uri="{FF2B5EF4-FFF2-40B4-BE49-F238E27FC236}">
                <a16:creationId xmlns:a16="http://schemas.microsoft.com/office/drawing/2014/main" id="{55666830-9A19-4E01-8505-D6C7F9AC5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FE63AAB2-D686-48A2-B57C-0A25F97739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669" r="10668" b="-1"/>
          <a:stretch/>
        </p:blipFill>
        <p:spPr>
          <a:xfrm>
            <a:off x="4110127" y="10"/>
            <a:ext cx="8081873" cy="6857990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 useBgFill="1">
        <p:nvSpPr>
          <p:cNvPr id="106" name="Freeform: Shape 105">
            <a:extLst>
              <a:ext uri="{FF2B5EF4-FFF2-40B4-BE49-F238E27FC236}">
                <a16:creationId xmlns:a16="http://schemas.microsoft.com/office/drawing/2014/main" id="{AE9FC877-7FB6-4D22-9988-35420644E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8" name="Freeform: Shape 107">
            <a:extLst>
              <a:ext uri="{FF2B5EF4-FFF2-40B4-BE49-F238E27FC236}">
                <a16:creationId xmlns:a16="http://schemas.microsoft.com/office/drawing/2014/main" id="{E41809D1-F12E-46BB-B804-5F209D325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81A59E1C-F923-41FB-AACD-FA344E670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29" y="1020763"/>
            <a:ext cx="4023360" cy="3993632"/>
          </a:xfrm>
        </p:spPr>
        <p:txBody>
          <a:bodyPr vert="horz" lIns="91440" tIns="45720" rIns="91440" bIns="45720" rtlCol="0" anchor="b">
            <a:normAutofit/>
          </a:bodyPr>
          <a:lstStyle/>
          <a:p>
            <a:br>
              <a:rPr lang="en-US" sz="1600" dirty="0"/>
            </a:br>
            <a:br>
              <a:rPr lang="en-US" sz="1600" dirty="0"/>
            </a:br>
            <a:br>
              <a:rPr lang="en-US" sz="1600" dirty="0"/>
            </a:br>
            <a:br>
              <a:rPr lang="en-US" sz="1600" dirty="0"/>
            </a:br>
            <a:br>
              <a:rPr lang="en-US" sz="1600" dirty="0"/>
            </a:br>
            <a:endParaRPr lang="en-US" sz="1600" dirty="0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1638264E-D78D-46F7-A2B3-74F2A80E3FDC}"/>
              </a:ext>
            </a:extLst>
          </p:cNvPr>
          <p:cNvSpPr txBox="1"/>
          <p:nvPr/>
        </p:nvSpPr>
        <p:spPr>
          <a:xfrm>
            <a:off x="458660" y="1205303"/>
            <a:ext cx="4023359" cy="29172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Hvem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 jobber </a:t>
            </a: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som</a:t>
            </a:r>
            <a:r>
              <a:rPr kumimoji="0" lang="en-US" sz="440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kumimoji="0" lang="en-US" sz="440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trenere</a:t>
            </a:r>
            <a:r>
              <a:rPr kumimoji="0" lang="en-US" sz="440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kumimoji="0" lang="en-US" sz="440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lagledere</a:t>
            </a:r>
            <a:r>
              <a:rPr kumimoji="0" lang="en-US" sz="440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kumimoji="0" lang="en-US" sz="440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leder</a:t>
            </a:r>
            <a:r>
              <a:rPr kumimoji="0" lang="en-US" sz="440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 i </a:t>
            </a:r>
            <a:r>
              <a:rPr kumimoji="0" lang="en-US" sz="440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idrettslag</a:t>
            </a:r>
            <a:r>
              <a:rPr kumimoji="0" lang="en-US" sz="440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kumimoji="0" lang="en-US" sz="440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og</a:t>
            </a:r>
            <a:r>
              <a:rPr kumimoji="0" lang="en-US" sz="440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kumimoji="0" lang="en-US" sz="440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klubber</a:t>
            </a:r>
            <a:r>
              <a:rPr kumimoji="0" lang="en-US" sz="440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?</a:t>
            </a:r>
            <a:endParaRPr kumimoji="0" lang="en-US" sz="4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24964242-4E90-45D3-B7B5-517DD5FE07B1}"/>
              </a:ext>
            </a:extLst>
          </p:cNvPr>
          <p:cNvSpPr txBox="1"/>
          <p:nvPr/>
        </p:nvSpPr>
        <p:spPr>
          <a:xfrm>
            <a:off x="5741791" y="3813835"/>
            <a:ext cx="6117312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nb-NO" dirty="0">
              <a:solidFill>
                <a:prstClr val="white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nb-NO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6656B80F-BC74-4258-98E4-E4EFBC0DEEE2}"/>
              </a:ext>
            </a:extLst>
          </p:cNvPr>
          <p:cNvSpPr txBox="1"/>
          <p:nvPr/>
        </p:nvSpPr>
        <p:spPr>
          <a:xfrm>
            <a:off x="458660" y="5167086"/>
            <a:ext cx="38222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dirty="0"/>
              <a:t>Foreldre </a:t>
            </a:r>
            <a:r>
              <a:rPr lang="nb-NO" sz="3600" dirty="0">
                <a:sym typeface="Wingdings" panose="05000000000000000000" pitchFamily="2" charset="2"/>
              </a:rPr>
              <a:t></a:t>
            </a:r>
            <a:endParaRPr lang="nb-NO" sz="3600" dirty="0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B20F0E71-4122-4D65-B54A-7146C6785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2021 MITT INTRO</a:t>
            </a:r>
          </a:p>
        </p:txBody>
      </p:sp>
    </p:spTree>
    <p:extLst>
      <p:ext uri="{BB962C8B-B14F-4D97-AF65-F5344CB8AC3E}">
        <p14:creationId xmlns:p14="http://schemas.microsoft.com/office/powerpoint/2010/main" val="1677126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" name="Rectangle 103">
            <a:extLst>
              <a:ext uri="{FF2B5EF4-FFF2-40B4-BE49-F238E27FC236}">
                <a16:creationId xmlns:a16="http://schemas.microsoft.com/office/drawing/2014/main" id="{55666830-9A19-4E01-8505-D6C7F9AC5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FE63AAB2-D686-48A2-B57C-0A25F97739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669" r="10668" b="-1"/>
          <a:stretch/>
        </p:blipFill>
        <p:spPr>
          <a:xfrm>
            <a:off x="4110127" y="10"/>
            <a:ext cx="8081873" cy="6857990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 useBgFill="1">
        <p:nvSpPr>
          <p:cNvPr id="106" name="Freeform: Shape 105">
            <a:extLst>
              <a:ext uri="{FF2B5EF4-FFF2-40B4-BE49-F238E27FC236}">
                <a16:creationId xmlns:a16="http://schemas.microsoft.com/office/drawing/2014/main" id="{AE9FC877-7FB6-4D22-9988-35420644E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8" name="Freeform: Shape 107">
            <a:extLst>
              <a:ext uri="{FF2B5EF4-FFF2-40B4-BE49-F238E27FC236}">
                <a16:creationId xmlns:a16="http://schemas.microsoft.com/office/drawing/2014/main" id="{E41809D1-F12E-46BB-B804-5F209D325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81A59E1C-F923-41FB-AACD-FA344E670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59" y="2790014"/>
            <a:ext cx="4023360" cy="60241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br>
              <a:rPr lang="en-US" sz="1600" dirty="0"/>
            </a:br>
            <a:br>
              <a:rPr lang="en-US" sz="1600" dirty="0"/>
            </a:br>
            <a:br>
              <a:rPr lang="en-US" sz="1600" dirty="0"/>
            </a:br>
            <a:br>
              <a:rPr lang="en-US" sz="1600" dirty="0"/>
            </a:br>
            <a:br>
              <a:rPr lang="en-US" sz="1600" dirty="0"/>
            </a:br>
            <a:r>
              <a:rPr lang="en-US" sz="2200" dirty="0" err="1">
                <a:latin typeface="+mn-lt"/>
              </a:rPr>
              <a:t>Nesten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alle</a:t>
            </a:r>
            <a:r>
              <a:rPr lang="en-US" sz="2200" dirty="0">
                <a:latin typeface="+mn-lt"/>
              </a:rPr>
              <a:t> lag </a:t>
            </a:r>
            <a:r>
              <a:rPr lang="en-US" sz="2200" dirty="0" err="1">
                <a:latin typeface="+mn-lt"/>
              </a:rPr>
              <a:t>og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fritidsaktiviteter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blir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drevet</a:t>
            </a:r>
            <a:r>
              <a:rPr lang="en-US" sz="2200" dirty="0">
                <a:latin typeface="+mn-lt"/>
              </a:rPr>
              <a:t> av </a:t>
            </a:r>
            <a:r>
              <a:rPr lang="en-US" sz="2200" dirty="0" err="1">
                <a:latin typeface="+mn-lt"/>
              </a:rPr>
              <a:t>frivillige</a:t>
            </a:r>
            <a:endParaRPr lang="en-US" sz="2200" dirty="0">
              <a:latin typeface="+mn-lt"/>
            </a:endParaRP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1638264E-D78D-46F7-A2B3-74F2A80E3FDC}"/>
              </a:ext>
            </a:extLst>
          </p:cNvPr>
          <p:cNvSpPr txBox="1"/>
          <p:nvPr/>
        </p:nvSpPr>
        <p:spPr>
          <a:xfrm>
            <a:off x="458660" y="1205303"/>
            <a:ext cx="4023359" cy="6668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Hva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er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 dugnad?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24964242-4E90-45D3-B7B5-517DD5FE07B1}"/>
              </a:ext>
            </a:extLst>
          </p:cNvPr>
          <p:cNvSpPr txBox="1"/>
          <p:nvPr/>
        </p:nvSpPr>
        <p:spPr>
          <a:xfrm>
            <a:off x="5741791" y="3813835"/>
            <a:ext cx="6117312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nb-NO" dirty="0">
              <a:solidFill>
                <a:prstClr val="white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nb-NO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EB1B33CC-ACA1-4872-A62B-76B68AA5D796}"/>
              </a:ext>
            </a:extLst>
          </p:cNvPr>
          <p:cNvSpPr txBox="1"/>
          <p:nvPr/>
        </p:nvSpPr>
        <p:spPr>
          <a:xfrm>
            <a:off x="481029" y="2274277"/>
            <a:ext cx="36189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dirty="0"/>
              <a:t>Jobbe frivillig uten lønn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AA38CB78-371A-4B28-AFD3-46C1915F54D0}"/>
              </a:ext>
            </a:extLst>
          </p:cNvPr>
          <p:cNvSpPr txBox="1"/>
          <p:nvPr/>
        </p:nvSpPr>
        <p:spPr>
          <a:xfrm>
            <a:off x="481029" y="4947138"/>
            <a:ext cx="36189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Hva kan du bidra med til ditt barn sitt lag/organisasjon?</a:t>
            </a:r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2723CAD7-6A1B-4A7E-8CE4-CC06ED9E5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2021 MITT INTRO</a:t>
            </a:r>
          </a:p>
        </p:txBody>
      </p:sp>
    </p:spTree>
    <p:extLst>
      <p:ext uri="{BB962C8B-B14F-4D97-AF65-F5344CB8AC3E}">
        <p14:creationId xmlns:p14="http://schemas.microsoft.com/office/powerpoint/2010/main" val="2409862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7" name="Rectangle 116">
            <a:extLst>
              <a:ext uri="{FF2B5EF4-FFF2-40B4-BE49-F238E27FC236}">
                <a16:creationId xmlns:a16="http://schemas.microsoft.com/office/drawing/2014/main" id="{55666830-9A19-4E01-8505-D6C7F9AC5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ilde 3" descr="Et bilde som inneholder bærbar PC, bord, datamaskin, innendørs&#10;&#10;Automatisk generert beskrivelse">
            <a:extLst>
              <a:ext uri="{FF2B5EF4-FFF2-40B4-BE49-F238E27FC236}">
                <a16:creationId xmlns:a16="http://schemas.microsoft.com/office/drawing/2014/main" id="{534D80DB-394B-42DF-BA66-BE4541C581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199" r="6137" b="-1"/>
          <a:stretch/>
        </p:blipFill>
        <p:spPr>
          <a:xfrm>
            <a:off x="4110127" y="10"/>
            <a:ext cx="8081873" cy="6857990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 useBgFill="1">
        <p:nvSpPr>
          <p:cNvPr id="119" name="Freeform: Shape 118">
            <a:extLst>
              <a:ext uri="{FF2B5EF4-FFF2-40B4-BE49-F238E27FC236}">
                <a16:creationId xmlns:a16="http://schemas.microsoft.com/office/drawing/2014/main" id="{AE9FC877-7FB6-4D22-9988-35420644E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1" name="Freeform: Shape 120">
            <a:extLst>
              <a:ext uri="{FF2B5EF4-FFF2-40B4-BE49-F238E27FC236}">
                <a16:creationId xmlns:a16="http://schemas.microsoft.com/office/drawing/2014/main" id="{E41809D1-F12E-46BB-B804-5F209D325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81A59E1C-F923-41FB-AACD-FA344E670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1638264E-D78D-46F7-A2B3-74F2A80E3FDC}"/>
              </a:ext>
            </a:extLst>
          </p:cNvPr>
          <p:cNvSpPr txBox="1"/>
          <p:nvPr/>
        </p:nvSpPr>
        <p:spPr>
          <a:xfrm>
            <a:off x="458660" y="1205303"/>
            <a:ext cx="4023359" cy="6668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Hvordan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registrerer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jeg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barnet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 mitt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på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en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aktivitet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24964242-4E90-45D3-B7B5-517DD5FE07B1}"/>
              </a:ext>
            </a:extLst>
          </p:cNvPr>
          <p:cNvSpPr txBox="1"/>
          <p:nvPr/>
        </p:nvSpPr>
        <p:spPr>
          <a:xfrm>
            <a:off x="5741791" y="3813835"/>
            <a:ext cx="6117312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nb-NO" dirty="0">
              <a:solidFill>
                <a:prstClr val="white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nb-NO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7D5C6E65-16E5-47C7-A15C-2C1F08C17D5A}"/>
              </a:ext>
            </a:extLst>
          </p:cNvPr>
          <p:cNvSpPr txBox="1"/>
          <p:nvPr/>
        </p:nvSpPr>
        <p:spPr>
          <a:xfrm>
            <a:off x="458660" y="4916176"/>
            <a:ext cx="42933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/>
              <a:t>Internett </a:t>
            </a:r>
            <a:r>
              <a:rPr lang="nb-NO" sz="4000" dirty="0">
                <a:sym typeface="Wingdings" panose="05000000000000000000" pitchFamily="2" charset="2"/>
              </a:rPr>
              <a:t></a:t>
            </a:r>
            <a:endParaRPr lang="nb-NO" sz="4000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4AB55B2-67E5-463F-9190-2F64BD2BE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2021 MITT INTRO</a:t>
            </a:r>
          </a:p>
        </p:txBody>
      </p:sp>
    </p:spTree>
    <p:extLst>
      <p:ext uri="{BB962C8B-B14F-4D97-AF65-F5344CB8AC3E}">
        <p14:creationId xmlns:p14="http://schemas.microsoft.com/office/powerpoint/2010/main" val="1110978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0" name="Rectangle 129">
            <a:extLst>
              <a:ext uri="{FF2B5EF4-FFF2-40B4-BE49-F238E27FC236}">
                <a16:creationId xmlns:a16="http://schemas.microsoft.com/office/drawing/2014/main" id="{0E2F58BF-12E5-4B5A-AD25-4DAAA2742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81A59E1C-F923-41FB-AACD-FA344E670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br>
              <a:rPr lang="en-US" sz="4800" dirty="0"/>
            </a:br>
            <a:br>
              <a:rPr lang="en-US" sz="4800" dirty="0"/>
            </a:br>
            <a:br>
              <a:rPr lang="en-US" sz="4800" dirty="0"/>
            </a:br>
            <a:endParaRPr lang="en-US" sz="4800" dirty="0"/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1638264E-D78D-46F7-A2B3-74F2A80E3FDC}"/>
              </a:ext>
            </a:extLst>
          </p:cNvPr>
          <p:cNvSpPr txBox="1"/>
          <p:nvPr/>
        </p:nvSpPr>
        <p:spPr>
          <a:xfrm>
            <a:off x="458660" y="1205303"/>
            <a:ext cx="4023359" cy="6668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4000" dirty="0">
                <a:solidFill>
                  <a:prstClr val="black"/>
                </a:solidFill>
                <a:latin typeface="Calibri" panose="020F0502020204030204"/>
                <a:cs typeface="Calibri" panose="020F0502020204030204"/>
              </a:rPr>
              <a:t>Min </a:t>
            </a:r>
            <a:r>
              <a:rPr lang="en-US" sz="4000" dirty="0" err="1">
                <a:solidFill>
                  <a:prstClr val="black"/>
                </a:solidFill>
                <a:latin typeface="Calibri" panose="020F0502020204030204"/>
                <a:cs typeface="Calibri" panose="020F0502020204030204"/>
              </a:rPr>
              <a:t>Idrett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24964242-4E90-45D3-B7B5-517DD5FE07B1}"/>
              </a:ext>
            </a:extLst>
          </p:cNvPr>
          <p:cNvSpPr txBox="1"/>
          <p:nvPr/>
        </p:nvSpPr>
        <p:spPr>
          <a:xfrm>
            <a:off x="5741791" y="3813835"/>
            <a:ext cx="6117312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nb-NO" dirty="0">
              <a:solidFill>
                <a:prstClr val="white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nb-NO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15203872-3246-4186-AA4A-1A11535FC7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2463" y="344073"/>
            <a:ext cx="8545118" cy="6344535"/>
          </a:xfrm>
          <a:prstGeom prst="rect">
            <a:avLst/>
          </a:prstGeom>
        </p:spPr>
      </p:pic>
      <p:sp>
        <p:nvSpPr>
          <p:cNvPr id="12" name="TekstSylinder 11">
            <a:extLst>
              <a:ext uri="{FF2B5EF4-FFF2-40B4-BE49-F238E27FC236}">
                <a16:creationId xmlns:a16="http://schemas.microsoft.com/office/drawing/2014/main" id="{65D56600-58E0-4065-885F-6B6C2690A8F4}"/>
              </a:ext>
            </a:extLst>
          </p:cNvPr>
          <p:cNvSpPr txBox="1"/>
          <p:nvPr/>
        </p:nvSpPr>
        <p:spPr>
          <a:xfrm>
            <a:off x="458660" y="2255520"/>
            <a:ext cx="285532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/>
              <a:t>Oppgave</a:t>
            </a:r>
          </a:p>
          <a:p>
            <a:endParaRPr lang="nb-NO" dirty="0"/>
          </a:p>
        </p:txBody>
      </p:sp>
      <p:sp>
        <p:nvSpPr>
          <p:cNvPr id="13" name="TekstSylinder 12">
            <a:extLst>
              <a:ext uri="{FF2B5EF4-FFF2-40B4-BE49-F238E27FC236}">
                <a16:creationId xmlns:a16="http://schemas.microsoft.com/office/drawing/2014/main" id="{8C1111D1-48D6-4424-A31D-6877443153FC}"/>
              </a:ext>
            </a:extLst>
          </p:cNvPr>
          <p:cNvSpPr txBox="1"/>
          <p:nvPr/>
        </p:nvSpPr>
        <p:spPr>
          <a:xfrm>
            <a:off x="458660" y="2901851"/>
            <a:ext cx="29838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/>
              <a:t>Gå på minidrett.no og opprette ny bruker</a:t>
            </a:r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C75EB616-E3AE-4DB9-99E9-27520245D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2021 MITT INTRO</a:t>
            </a:r>
          </a:p>
        </p:txBody>
      </p:sp>
    </p:spTree>
    <p:extLst>
      <p:ext uri="{BB962C8B-B14F-4D97-AF65-F5344CB8AC3E}">
        <p14:creationId xmlns:p14="http://schemas.microsoft.com/office/powerpoint/2010/main" val="26103148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0" name="Rectangle 129">
            <a:extLst>
              <a:ext uri="{FF2B5EF4-FFF2-40B4-BE49-F238E27FC236}">
                <a16:creationId xmlns:a16="http://schemas.microsoft.com/office/drawing/2014/main" id="{0E2F58BF-12E5-4B5A-AD25-4DAAA2742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81A59E1C-F923-41FB-AACD-FA344E670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963" y="673502"/>
            <a:ext cx="4023360" cy="63028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br>
              <a:rPr lang="en-US" sz="4800" dirty="0"/>
            </a:br>
            <a:br>
              <a:rPr lang="en-US" sz="4800" dirty="0"/>
            </a:br>
            <a:endParaRPr lang="en-US" sz="4800" dirty="0"/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1638264E-D78D-46F7-A2B3-74F2A80E3FDC}"/>
              </a:ext>
            </a:extLst>
          </p:cNvPr>
          <p:cNvSpPr txBox="1"/>
          <p:nvPr/>
        </p:nvSpPr>
        <p:spPr>
          <a:xfrm>
            <a:off x="458660" y="1205303"/>
            <a:ext cx="4023359" cy="6668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/>
              </a:rPr>
              <a:t>Faktura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24964242-4E90-45D3-B7B5-517DD5FE07B1}"/>
              </a:ext>
            </a:extLst>
          </p:cNvPr>
          <p:cNvSpPr txBox="1"/>
          <p:nvPr/>
        </p:nvSpPr>
        <p:spPr>
          <a:xfrm>
            <a:off x="5852323" y="3779822"/>
            <a:ext cx="6117312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nb-NO" dirty="0">
              <a:solidFill>
                <a:prstClr val="white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nb-NO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C703EA46-2522-4FAF-87B9-340561CA2515}"/>
              </a:ext>
            </a:extLst>
          </p:cNvPr>
          <p:cNvSpPr txBox="1"/>
          <p:nvPr/>
        </p:nvSpPr>
        <p:spPr>
          <a:xfrm>
            <a:off x="481029" y="2047428"/>
            <a:ext cx="4588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Du får ikke papir faktura</a:t>
            </a:r>
          </a:p>
          <a:p>
            <a:endParaRPr lang="nb-NO" dirty="0"/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61C509F1-1F3E-40C2-9286-6257720F2287}"/>
              </a:ext>
            </a:extLst>
          </p:cNvPr>
          <p:cNvSpPr txBox="1"/>
          <p:nvPr/>
        </p:nvSpPr>
        <p:spPr>
          <a:xfrm>
            <a:off x="481029" y="4958745"/>
            <a:ext cx="5058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Hvorfor må man betale medlemskontingent?</a:t>
            </a:r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BF151216-6000-4C69-9515-0B2508E7C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2021 MITT INTRO</a:t>
            </a:r>
          </a:p>
        </p:txBody>
      </p:sp>
      <p:pic>
        <p:nvPicPr>
          <p:cNvPr id="1028" name="Picture 4" descr="Konvolutt, E Post, Brev, Luftpost">
            <a:extLst>
              <a:ext uri="{FF2B5EF4-FFF2-40B4-BE49-F238E27FC236}">
                <a16:creationId xmlns:a16="http://schemas.microsoft.com/office/drawing/2014/main" id="{75986AD3-8E81-463A-AF9B-EF6974A27D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0431" y="23575"/>
            <a:ext cx="3895725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Bilde 12" descr="Et bilde som inneholder tekst, kvittering&#10;&#10;Automatisk generert beskrivelse">
            <a:extLst>
              <a:ext uri="{FF2B5EF4-FFF2-40B4-BE49-F238E27FC236}">
                <a16:creationId xmlns:a16="http://schemas.microsoft.com/office/drawing/2014/main" id="{83133AE9-1CA2-4F66-8CDF-8FB33C4DC9E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9" t="5607" r="6938" b="8894"/>
          <a:stretch/>
        </p:blipFill>
        <p:spPr>
          <a:xfrm rot="5400000">
            <a:off x="7072428" y="2094748"/>
            <a:ext cx="4380869" cy="3089280"/>
          </a:xfrm>
          <a:prstGeom prst="rect">
            <a:avLst/>
          </a:prstGeom>
          <a:ln w="38100" cap="sq">
            <a:solidFill>
              <a:schemeClr val="bg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0" name="Picture 6" descr="E-Post, Melding, Konvolutt, Informasjon">
            <a:extLst>
              <a:ext uri="{FF2B5EF4-FFF2-40B4-BE49-F238E27FC236}">
                <a16:creationId xmlns:a16="http://schemas.microsoft.com/office/drawing/2014/main" id="{FED33D46-8FDF-42A7-9B87-AD6ED749B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5990" y="1303790"/>
            <a:ext cx="6067425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kstSylinder 20">
            <a:extLst>
              <a:ext uri="{FF2B5EF4-FFF2-40B4-BE49-F238E27FC236}">
                <a16:creationId xmlns:a16="http://schemas.microsoft.com/office/drawing/2014/main" id="{DC924D43-5AB8-4773-A226-59C93A108F83}"/>
              </a:ext>
            </a:extLst>
          </p:cNvPr>
          <p:cNvSpPr txBox="1"/>
          <p:nvPr/>
        </p:nvSpPr>
        <p:spPr>
          <a:xfrm>
            <a:off x="450577" y="2693759"/>
            <a:ext cx="60982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dirty="0"/>
              <a:t>Du må betale inne på nettsiden til minidrett.no</a:t>
            </a:r>
          </a:p>
        </p:txBody>
      </p:sp>
    </p:spTree>
    <p:extLst>
      <p:ext uri="{BB962C8B-B14F-4D97-AF65-F5344CB8AC3E}">
        <p14:creationId xmlns:p14="http://schemas.microsoft.com/office/powerpoint/2010/main" val="88461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55666830-9A19-4E01-8505-D6C7F9AC5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40EDC69B-419C-4522-81B2-7B671AA999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56" r="19881" b="-1"/>
          <a:stretch/>
        </p:blipFill>
        <p:spPr>
          <a:xfrm>
            <a:off x="4110127" y="0"/>
            <a:ext cx="8081873" cy="6857990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 useBgFill="1">
        <p:nvSpPr>
          <p:cNvPr id="77" name="Freeform: Shape 76">
            <a:extLst>
              <a:ext uri="{FF2B5EF4-FFF2-40B4-BE49-F238E27FC236}">
                <a16:creationId xmlns:a16="http://schemas.microsoft.com/office/drawing/2014/main" id="{AE9FC877-7FB6-4D22-9988-35420644E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79" name="Freeform: Shape 78">
            <a:extLst>
              <a:ext uri="{FF2B5EF4-FFF2-40B4-BE49-F238E27FC236}">
                <a16:creationId xmlns:a16="http://schemas.microsoft.com/office/drawing/2014/main" id="{E41809D1-F12E-46BB-B804-5F209D325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81A59E1C-F923-41FB-AACD-FA344E670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br>
              <a:rPr lang="en-US" sz="4800" dirty="0"/>
            </a:br>
            <a:br>
              <a:rPr lang="en-US" sz="4800" dirty="0"/>
            </a:br>
            <a:endParaRPr lang="en-US" sz="4800" dirty="0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1638264E-D78D-46F7-A2B3-74F2A80E3FDC}"/>
              </a:ext>
            </a:extLst>
          </p:cNvPr>
          <p:cNvSpPr txBox="1"/>
          <p:nvPr/>
        </p:nvSpPr>
        <p:spPr>
          <a:xfrm>
            <a:off x="481029" y="1064239"/>
            <a:ext cx="4023359" cy="6668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Forventninger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til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dere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som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foreldre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24964242-4E90-45D3-B7B5-517DD5FE07B1}"/>
              </a:ext>
            </a:extLst>
          </p:cNvPr>
          <p:cNvSpPr txBox="1"/>
          <p:nvPr/>
        </p:nvSpPr>
        <p:spPr>
          <a:xfrm>
            <a:off x="5741791" y="3813835"/>
            <a:ext cx="6117312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nb-NO" dirty="0">
              <a:solidFill>
                <a:prstClr val="white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nb-NO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CB39DC41-4F34-48F4-A118-784DE6B382AC}"/>
              </a:ext>
            </a:extLst>
          </p:cNvPr>
          <p:cNvSpPr txBox="1"/>
          <p:nvPr/>
        </p:nvSpPr>
        <p:spPr>
          <a:xfrm>
            <a:off x="495505" y="2404235"/>
            <a:ext cx="35147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Hvordan kan dere som foreldre følge opp barn på aktiviteter?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FA83446A-1753-4638-93CC-92B7C73636F4}"/>
              </a:ext>
            </a:extLst>
          </p:cNvPr>
          <p:cNvSpPr txBox="1"/>
          <p:nvPr/>
        </p:nvSpPr>
        <p:spPr>
          <a:xfrm>
            <a:off x="495505" y="3428995"/>
            <a:ext cx="41057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Kjøre på trening, se på kamper/øving, snakk med trener, snakk med andre foreldre, gi ros, se barnet ditt </a:t>
            </a:r>
            <a:r>
              <a:rPr lang="nb-NO" dirty="0">
                <a:sym typeface="Wingdings" panose="05000000000000000000" pitchFamily="2" charset="2"/>
              </a:rPr>
              <a:t></a:t>
            </a:r>
            <a:endParaRPr lang="nb-NO" dirty="0"/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E02AF7B2-2B0C-4AFE-B30F-20F303E7AA18}"/>
              </a:ext>
            </a:extLst>
          </p:cNvPr>
          <p:cNvSpPr txBox="1"/>
          <p:nvPr/>
        </p:nvSpPr>
        <p:spPr>
          <a:xfrm>
            <a:off x="495505" y="4702291"/>
            <a:ext cx="33027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Gi beskjed om barnet ditt ikke kommer på trening eller øving</a:t>
            </a:r>
          </a:p>
        </p:txBody>
      </p:sp>
      <p:sp>
        <p:nvSpPr>
          <p:cNvPr id="13" name="TekstSylinder 12">
            <a:extLst>
              <a:ext uri="{FF2B5EF4-FFF2-40B4-BE49-F238E27FC236}">
                <a16:creationId xmlns:a16="http://schemas.microsoft.com/office/drawing/2014/main" id="{CFB3DB89-C337-47E6-8FE1-0355DDBA22E1}"/>
              </a:ext>
            </a:extLst>
          </p:cNvPr>
          <p:cNvSpPr txBox="1"/>
          <p:nvPr/>
        </p:nvSpPr>
        <p:spPr>
          <a:xfrm>
            <a:off x="495505" y="5394073"/>
            <a:ext cx="33027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u="sng" dirty="0">
                <a:solidFill>
                  <a:srgbClr val="FF0000"/>
                </a:solidFill>
              </a:rPr>
              <a:t>Kom presis til avtaler/kamper!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01ED228-EA92-48F9-9A6F-343B4F3D0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2021 MITT INTRO</a:t>
            </a:r>
          </a:p>
        </p:txBody>
      </p:sp>
    </p:spTree>
    <p:extLst>
      <p:ext uri="{BB962C8B-B14F-4D97-AF65-F5344CB8AC3E}">
        <p14:creationId xmlns:p14="http://schemas.microsoft.com/office/powerpoint/2010/main" val="2033313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55666830-9A19-4E01-8505-D6C7F9AC5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40EDC69B-419C-4522-81B2-7B671AA999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56" r="19881" b="-1"/>
          <a:stretch/>
        </p:blipFill>
        <p:spPr>
          <a:xfrm>
            <a:off x="4110127" y="0"/>
            <a:ext cx="8081873" cy="6857990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 useBgFill="1">
        <p:nvSpPr>
          <p:cNvPr id="77" name="Freeform: Shape 76">
            <a:extLst>
              <a:ext uri="{FF2B5EF4-FFF2-40B4-BE49-F238E27FC236}">
                <a16:creationId xmlns:a16="http://schemas.microsoft.com/office/drawing/2014/main" id="{AE9FC877-7FB6-4D22-9988-35420644E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79" name="Freeform: Shape 78">
            <a:extLst>
              <a:ext uri="{FF2B5EF4-FFF2-40B4-BE49-F238E27FC236}">
                <a16:creationId xmlns:a16="http://schemas.microsoft.com/office/drawing/2014/main" id="{E41809D1-F12E-46BB-B804-5F209D325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81A59E1C-F923-41FB-AACD-FA344E670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66686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br>
              <a:rPr lang="en-US" sz="4800" dirty="0"/>
            </a:br>
            <a:br>
              <a:rPr lang="en-US" sz="4800" dirty="0"/>
            </a:br>
            <a:endParaRPr lang="en-US" sz="4800" dirty="0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1638264E-D78D-46F7-A2B3-74F2A80E3FDC}"/>
              </a:ext>
            </a:extLst>
          </p:cNvPr>
          <p:cNvSpPr txBox="1"/>
          <p:nvPr/>
        </p:nvSpPr>
        <p:spPr>
          <a:xfrm>
            <a:off x="462763" y="1077666"/>
            <a:ext cx="4023359" cy="6668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440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ppgave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24964242-4E90-45D3-B7B5-517DD5FE07B1}"/>
              </a:ext>
            </a:extLst>
          </p:cNvPr>
          <p:cNvSpPr txBox="1"/>
          <p:nvPr/>
        </p:nvSpPr>
        <p:spPr>
          <a:xfrm>
            <a:off x="5741791" y="3813835"/>
            <a:ext cx="6117312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nb-NO" dirty="0">
              <a:solidFill>
                <a:prstClr val="white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nb-NO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CCDA96F7-7B8D-4271-A3F1-D0B6D6E48177}"/>
              </a:ext>
            </a:extLst>
          </p:cNvPr>
          <p:cNvSpPr txBox="1"/>
          <p:nvPr/>
        </p:nvSpPr>
        <p:spPr>
          <a:xfrm>
            <a:off x="477981" y="1829245"/>
            <a:ext cx="360446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/>
              <a:t>Barnet ditt har vært på fotballtrening 3 ganger og sier han/hun vil ikke dra på trening i dag. Han/hun vil heller være hjemme å se på TV. </a:t>
            </a:r>
          </a:p>
          <a:p>
            <a:endParaRPr lang="nb-NO" sz="2400" dirty="0"/>
          </a:p>
          <a:p>
            <a:endParaRPr lang="nb-NO" sz="2400" dirty="0"/>
          </a:p>
          <a:p>
            <a:r>
              <a:rPr lang="nb-NO" sz="2400" dirty="0"/>
              <a:t>Hva sier du til barnet?</a:t>
            </a:r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67674B13-8531-4A34-A2A9-0EABA8271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2021 MITT INTRO</a:t>
            </a:r>
          </a:p>
        </p:txBody>
      </p:sp>
    </p:spTree>
    <p:extLst>
      <p:ext uri="{BB962C8B-B14F-4D97-AF65-F5344CB8AC3E}">
        <p14:creationId xmlns:p14="http://schemas.microsoft.com/office/powerpoint/2010/main" val="1595968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55666830-9A19-4E01-8505-D6C7F9AC5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40EDC69B-419C-4522-81B2-7B671AA999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56" r="19881" b="-1"/>
          <a:stretch/>
        </p:blipFill>
        <p:spPr>
          <a:xfrm>
            <a:off x="4110127" y="0"/>
            <a:ext cx="8081873" cy="6857990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 useBgFill="1">
        <p:nvSpPr>
          <p:cNvPr id="77" name="Freeform: Shape 76">
            <a:extLst>
              <a:ext uri="{FF2B5EF4-FFF2-40B4-BE49-F238E27FC236}">
                <a16:creationId xmlns:a16="http://schemas.microsoft.com/office/drawing/2014/main" id="{AE9FC877-7FB6-4D22-9988-35420644E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79" name="Freeform: Shape 78">
            <a:extLst>
              <a:ext uri="{FF2B5EF4-FFF2-40B4-BE49-F238E27FC236}">
                <a16:creationId xmlns:a16="http://schemas.microsoft.com/office/drawing/2014/main" id="{E41809D1-F12E-46BB-B804-5F209D325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81A59E1C-F923-41FB-AACD-FA344E670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66686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br>
              <a:rPr lang="en-US" sz="4800" dirty="0"/>
            </a:br>
            <a:br>
              <a:rPr lang="en-US" sz="4800" dirty="0"/>
            </a:br>
            <a:endParaRPr lang="en-US" sz="4800" dirty="0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1638264E-D78D-46F7-A2B3-74F2A80E3FDC}"/>
              </a:ext>
            </a:extLst>
          </p:cNvPr>
          <p:cNvSpPr txBox="1"/>
          <p:nvPr/>
        </p:nvSpPr>
        <p:spPr>
          <a:xfrm>
            <a:off x="462763" y="1295263"/>
            <a:ext cx="4023359" cy="6668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440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ppgave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24964242-4E90-45D3-B7B5-517DD5FE07B1}"/>
              </a:ext>
            </a:extLst>
          </p:cNvPr>
          <p:cNvSpPr txBox="1"/>
          <p:nvPr/>
        </p:nvSpPr>
        <p:spPr>
          <a:xfrm>
            <a:off x="5741791" y="3813835"/>
            <a:ext cx="6117312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nb-NO" dirty="0">
              <a:solidFill>
                <a:prstClr val="white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nb-NO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CCDA96F7-7B8D-4271-A3F1-D0B6D6E48177}"/>
              </a:ext>
            </a:extLst>
          </p:cNvPr>
          <p:cNvSpPr txBox="1"/>
          <p:nvPr/>
        </p:nvSpPr>
        <p:spPr>
          <a:xfrm>
            <a:off x="505665" y="2145186"/>
            <a:ext cx="402335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/>
              <a:t>Barnet ditt skader seg på fotballkamp og sier han/hun ikke vil spille fotball mer. </a:t>
            </a:r>
          </a:p>
          <a:p>
            <a:endParaRPr lang="nb-NO" sz="2400" dirty="0"/>
          </a:p>
          <a:p>
            <a:endParaRPr lang="nb-NO" sz="2400" dirty="0"/>
          </a:p>
          <a:p>
            <a:endParaRPr lang="nb-NO" sz="2400" dirty="0"/>
          </a:p>
          <a:p>
            <a:endParaRPr lang="nb-NO" sz="2400" dirty="0"/>
          </a:p>
          <a:p>
            <a:endParaRPr lang="nb-NO" sz="2400" dirty="0"/>
          </a:p>
          <a:p>
            <a:r>
              <a:rPr lang="nb-NO" sz="2400" dirty="0"/>
              <a:t>Hva gjør du? </a:t>
            </a:r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790CBEE2-CDFB-47A6-9866-4D9B4DE31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2021 MITT INTRO</a:t>
            </a:r>
          </a:p>
        </p:txBody>
      </p:sp>
    </p:spTree>
    <p:extLst>
      <p:ext uri="{BB962C8B-B14F-4D97-AF65-F5344CB8AC3E}">
        <p14:creationId xmlns:p14="http://schemas.microsoft.com/office/powerpoint/2010/main" val="740296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55666830-9A19-4E01-8505-D6C7F9AC5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40EDC69B-419C-4522-81B2-7B671AA999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56" r="19881" b="-1"/>
          <a:stretch/>
        </p:blipFill>
        <p:spPr>
          <a:xfrm>
            <a:off x="4110127" y="0"/>
            <a:ext cx="8081873" cy="6857990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 useBgFill="1">
        <p:nvSpPr>
          <p:cNvPr id="77" name="Freeform: Shape 76">
            <a:extLst>
              <a:ext uri="{FF2B5EF4-FFF2-40B4-BE49-F238E27FC236}">
                <a16:creationId xmlns:a16="http://schemas.microsoft.com/office/drawing/2014/main" id="{AE9FC877-7FB6-4D22-9988-35420644E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79" name="Freeform: Shape 78">
            <a:extLst>
              <a:ext uri="{FF2B5EF4-FFF2-40B4-BE49-F238E27FC236}">
                <a16:creationId xmlns:a16="http://schemas.microsoft.com/office/drawing/2014/main" id="{E41809D1-F12E-46BB-B804-5F209D325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81A59E1C-F923-41FB-AACD-FA344E670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66686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br>
              <a:rPr lang="en-US" sz="4800" dirty="0"/>
            </a:br>
            <a:br>
              <a:rPr lang="en-US" sz="4800" dirty="0"/>
            </a:br>
            <a:endParaRPr lang="en-US" sz="4800" dirty="0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1638264E-D78D-46F7-A2B3-74F2A80E3FDC}"/>
              </a:ext>
            </a:extLst>
          </p:cNvPr>
          <p:cNvSpPr txBox="1"/>
          <p:nvPr/>
        </p:nvSpPr>
        <p:spPr>
          <a:xfrm>
            <a:off x="477982" y="1206320"/>
            <a:ext cx="4023359" cy="6668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440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ppgave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24964242-4E90-45D3-B7B5-517DD5FE07B1}"/>
              </a:ext>
            </a:extLst>
          </p:cNvPr>
          <p:cNvSpPr txBox="1"/>
          <p:nvPr/>
        </p:nvSpPr>
        <p:spPr>
          <a:xfrm>
            <a:off x="5741791" y="3813835"/>
            <a:ext cx="6117312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nb-NO" dirty="0">
              <a:solidFill>
                <a:prstClr val="white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nb-NO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CCDA96F7-7B8D-4271-A3F1-D0B6D6E48177}"/>
              </a:ext>
            </a:extLst>
          </p:cNvPr>
          <p:cNvSpPr txBox="1"/>
          <p:nvPr/>
        </p:nvSpPr>
        <p:spPr>
          <a:xfrm>
            <a:off x="505665" y="2073662"/>
            <a:ext cx="360446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/>
              <a:t>Barnet ditt er påmeldt til å spille fotballkamp i dag. Han/hun har ikke lyst å dra på kamp. </a:t>
            </a:r>
          </a:p>
          <a:p>
            <a:endParaRPr lang="nb-NO" sz="2400" dirty="0"/>
          </a:p>
          <a:p>
            <a:endParaRPr lang="nb-NO" sz="2400" dirty="0"/>
          </a:p>
          <a:p>
            <a:endParaRPr lang="nb-NO" sz="2400" dirty="0"/>
          </a:p>
          <a:p>
            <a:endParaRPr lang="nb-NO" sz="2400" dirty="0"/>
          </a:p>
          <a:p>
            <a:r>
              <a:rPr lang="nb-NO" sz="2400" dirty="0"/>
              <a:t>Hva gjør du?</a:t>
            </a:r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CB601BD8-E8A6-4C0B-B2AF-820E12ABC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2021 MITT INTRO</a:t>
            </a:r>
          </a:p>
        </p:txBody>
      </p:sp>
    </p:spTree>
    <p:extLst>
      <p:ext uri="{BB962C8B-B14F-4D97-AF65-F5344CB8AC3E}">
        <p14:creationId xmlns:p14="http://schemas.microsoft.com/office/powerpoint/2010/main" val="310819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55666830-9A19-4E01-8505-D6C7F9AC5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40EDC69B-419C-4522-81B2-7B671AA999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56" r="19881" b="-1"/>
          <a:stretch/>
        </p:blipFill>
        <p:spPr>
          <a:xfrm>
            <a:off x="4110127" y="0"/>
            <a:ext cx="8081873" cy="6857990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 useBgFill="1">
        <p:nvSpPr>
          <p:cNvPr id="77" name="Freeform: Shape 76">
            <a:extLst>
              <a:ext uri="{FF2B5EF4-FFF2-40B4-BE49-F238E27FC236}">
                <a16:creationId xmlns:a16="http://schemas.microsoft.com/office/drawing/2014/main" id="{AE9FC877-7FB6-4D22-9988-35420644E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79" name="Freeform: Shape 78">
            <a:extLst>
              <a:ext uri="{FF2B5EF4-FFF2-40B4-BE49-F238E27FC236}">
                <a16:creationId xmlns:a16="http://schemas.microsoft.com/office/drawing/2014/main" id="{E41809D1-F12E-46BB-B804-5F209D325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81A59E1C-F923-41FB-AACD-FA344E670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66686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br>
              <a:rPr lang="en-US" sz="4800" dirty="0"/>
            </a:br>
            <a:br>
              <a:rPr lang="en-US" sz="4800" dirty="0"/>
            </a:br>
            <a:endParaRPr lang="en-US" sz="4800" dirty="0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1638264E-D78D-46F7-A2B3-74F2A80E3FDC}"/>
              </a:ext>
            </a:extLst>
          </p:cNvPr>
          <p:cNvSpPr txBox="1"/>
          <p:nvPr/>
        </p:nvSpPr>
        <p:spPr>
          <a:xfrm>
            <a:off x="467821" y="1083776"/>
            <a:ext cx="4023359" cy="6668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440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ppgave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24964242-4E90-45D3-B7B5-517DD5FE07B1}"/>
              </a:ext>
            </a:extLst>
          </p:cNvPr>
          <p:cNvSpPr txBox="1"/>
          <p:nvPr/>
        </p:nvSpPr>
        <p:spPr>
          <a:xfrm>
            <a:off x="5741791" y="3813835"/>
            <a:ext cx="6117312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nb-NO" dirty="0">
              <a:solidFill>
                <a:prstClr val="white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nb-NO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CCDA96F7-7B8D-4271-A3F1-D0B6D6E48177}"/>
              </a:ext>
            </a:extLst>
          </p:cNvPr>
          <p:cNvSpPr txBox="1"/>
          <p:nvPr/>
        </p:nvSpPr>
        <p:spPr>
          <a:xfrm>
            <a:off x="495505" y="1992923"/>
            <a:ext cx="360446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/>
              <a:t>Barnet ditt skal sitte på til trening med foreldrene til en annen på laget. Du er 5 minutt for sent ute. </a:t>
            </a:r>
          </a:p>
          <a:p>
            <a:endParaRPr lang="nb-NO" sz="2400" dirty="0"/>
          </a:p>
          <a:p>
            <a:endParaRPr lang="nb-NO" sz="2400" dirty="0"/>
          </a:p>
          <a:p>
            <a:endParaRPr lang="nb-NO" sz="2400" dirty="0"/>
          </a:p>
          <a:p>
            <a:endParaRPr lang="nb-NO" sz="2400" dirty="0"/>
          </a:p>
          <a:p>
            <a:r>
              <a:rPr lang="nb-NO" sz="2400" dirty="0"/>
              <a:t>Hva gjør du?</a:t>
            </a:r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59FA2BBC-F156-4EFF-86C3-6B19A78A3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2021 MITT INTRO</a:t>
            </a:r>
          </a:p>
        </p:txBody>
      </p:sp>
    </p:spTree>
    <p:extLst>
      <p:ext uri="{BB962C8B-B14F-4D97-AF65-F5344CB8AC3E}">
        <p14:creationId xmlns:p14="http://schemas.microsoft.com/office/powerpoint/2010/main" val="1471162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1">
            <a:extLst>
              <a:ext uri="{FF2B5EF4-FFF2-40B4-BE49-F238E27FC236}">
                <a16:creationId xmlns:a16="http://schemas.microsoft.com/office/drawing/2014/main" id="{7025EFD5-738C-41B9-87FE-0C00E211BD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F94DE30D-F8EF-4F6F-AA44-09056C66190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8"/>
          <a:stretch/>
        </p:blipFill>
        <p:spPr>
          <a:xfrm>
            <a:off x="0" y="1297210"/>
            <a:ext cx="4261337" cy="4351338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</p:spPr>
      </p:pic>
      <p:sp>
        <p:nvSpPr>
          <p:cNvPr id="44" name="Arc 43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tel 1">
            <a:extLst>
              <a:ext uri="{FF2B5EF4-FFF2-40B4-BE49-F238E27FC236}">
                <a16:creationId xmlns:a16="http://schemas.microsoft.com/office/drawing/2014/main" id="{D4037FE1-1D58-4867-8F35-909970FAE666}"/>
              </a:ext>
            </a:extLst>
          </p:cNvPr>
          <p:cNvSpPr txBox="1">
            <a:spLocks/>
          </p:cNvSpPr>
          <p:nvPr/>
        </p:nvSpPr>
        <p:spPr>
          <a:xfrm>
            <a:off x="3875059" y="604726"/>
            <a:ext cx="572148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fontAlgn="auto"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Læringsmål</a:t>
            </a:r>
            <a:endParaRPr kumimoji="0" lang="en-US" b="0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CB5F542C-54D4-4940-916B-F1664819C300}"/>
              </a:ext>
            </a:extLst>
          </p:cNvPr>
          <p:cNvSpPr txBox="1"/>
          <p:nvPr/>
        </p:nvSpPr>
        <p:spPr>
          <a:xfrm>
            <a:off x="3776695" y="1901936"/>
            <a:ext cx="703117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marR="0" lvl="0" indent="-228600"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Vite om FNs </a:t>
            </a:r>
            <a:r>
              <a:rPr kumimoji="0" lang="en-US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barnekonvensjon</a:t>
            </a:r>
            <a:r>
              <a:rPr kumimoji="0" lang="en-US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og</a:t>
            </a:r>
            <a:r>
              <a:rPr kumimoji="0" lang="en-US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om barns </a:t>
            </a:r>
            <a:r>
              <a:rPr kumimoji="0" lang="en-US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rettighet</a:t>
            </a:r>
            <a:r>
              <a:rPr kumimoji="0" lang="en-US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til</a:t>
            </a:r>
            <a:r>
              <a:rPr kumimoji="0" lang="en-US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lek </a:t>
            </a:r>
            <a:r>
              <a:rPr kumimoji="0" lang="en-US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og</a:t>
            </a:r>
            <a:r>
              <a:rPr kumimoji="0" lang="en-US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fritid</a:t>
            </a:r>
            <a:endParaRPr kumimoji="0" lang="en-US" b="0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285750" marR="0" lvl="0" indent="-228600"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Vite </a:t>
            </a:r>
            <a:r>
              <a:rPr kumimoji="0" lang="en-US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hva</a:t>
            </a:r>
            <a:r>
              <a:rPr kumimoji="0" lang="en-US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en</a:t>
            </a:r>
            <a:r>
              <a:rPr kumimoji="0" lang="en-US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fritidsaktivitet</a:t>
            </a:r>
            <a:r>
              <a:rPr kumimoji="0" lang="en-US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er </a:t>
            </a:r>
            <a:r>
              <a:rPr kumimoji="0" lang="en-US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og</a:t>
            </a:r>
            <a:r>
              <a:rPr kumimoji="0" lang="en-US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hvor</a:t>
            </a:r>
            <a:r>
              <a:rPr kumimoji="0" lang="en-US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man </a:t>
            </a:r>
            <a:r>
              <a:rPr kumimoji="0" lang="en-US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kan</a:t>
            </a:r>
            <a:r>
              <a:rPr kumimoji="0" lang="en-US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lang="en-US" dirty="0" err="1"/>
              <a:t>finne</a:t>
            </a:r>
            <a:r>
              <a:rPr lang="en-US" dirty="0"/>
              <a:t> </a:t>
            </a:r>
            <a:r>
              <a:rPr lang="en-US" dirty="0" err="1"/>
              <a:t>informasjon</a:t>
            </a:r>
            <a:r>
              <a:rPr lang="en-US" dirty="0"/>
              <a:t> om </a:t>
            </a:r>
            <a:r>
              <a:rPr lang="en-US" dirty="0" err="1"/>
              <a:t>hva</a:t>
            </a:r>
            <a:r>
              <a:rPr lang="en-US" dirty="0"/>
              <a:t> slags </a:t>
            </a:r>
            <a:r>
              <a:rPr lang="en-US" dirty="0" err="1"/>
              <a:t>aktiviteter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finnes</a:t>
            </a:r>
            <a:r>
              <a:rPr lang="en-US" dirty="0"/>
              <a:t> i din kommune</a:t>
            </a:r>
          </a:p>
          <a:p>
            <a:pPr marL="285750" marR="0" lvl="0" indent="-228600"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Vite om </a:t>
            </a:r>
            <a:r>
              <a:rPr lang="en-US" dirty="0" err="1"/>
              <a:t>fordelene</a:t>
            </a:r>
            <a:r>
              <a:rPr lang="en-US" dirty="0"/>
              <a:t> med å delta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aktivitet</a:t>
            </a:r>
            <a:endParaRPr lang="en-US" dirty="0"/>
          </a:p>
          <a:p>
            <a:pPr marL="285750" marR="0" lvl="0" indent="-228600"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Vite </a:t>
            </a:r>
            <a:r>
              <a:rPr lang="en-US" dirty="0" err="1"/>
              <a:t>hvordan</a:t>
            </a:r>
            <a:r>
              <a:rPr lang="en-US" dirty="0"/>
              <a:t> man </a:t>
            </a:r>
            <a:r>
              <a:rPr lang="en-US" dirty="0" err="1"/>
              <a:t>registrerer</a:t>
            </a:r>
            <a:r>
              <a:rPr lang="en-US" dirty="0"/>
              <a:t>  barn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aktivitet</a:t>
            </a:r>
            <a:r>
              <a:rPr lang="en-US" dirty="0"/>
              <a:t> via minidrett.no</a:t>
            </a:r>
          </a:p>
          <a:p>
            <a:pPr marL="285750" marR="0" lvl="0" indent="-228600"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Vite </a:t>
            </a:r>
            <a:r>
              <a:rPr lang="en-US" dirty="0" err="1"/>
              <a:t>hva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forventes</a:t>
            </a:r>
            <a:r>
              <a:rPr lang="en-US" dirty="0"/>
              <a:t> av </a:t>
            </a:r>
            <a:r>
              <a:rPr lang="en-US" dirty="0" err="1"/>
              <a:t>foreldres</a:t>
            </a:r>
            <a:r>
              <a:rPr lang="en-US" dirty="0"/>
              <a:t> </a:t>
            </a:r>
            <a:r>
              <a:rPr lang="en-US" dirty="0" err="1"/>
              <a:t>oppfølging</a:t>
            </a:r>
            <a:r>
              <a:rPr lang="en-US" dirty="0"/>
              <a:t> av barn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aktiviteter</a:t>
            </a:r>
            <a:endParaRPr lang="en-US" dirty="0"/>
          </a:p>
          <a:p>
            <a:pPr marL="285750" marR="0" lvl="0" indent="-228600"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Vite </a:t>
            </a:r>
            <a:r>
              <a:rPr lang="en-US" dirty="0" err="1"/>
              <a:t>hvordan</a:t>
            </a:r>
            <a:r>
              <a:rPr lang="en-US" dirty="0"/>
              <a:t> man </a:t>
            </a:r>
            <a:r>
              <a:rPr lang="en-US" dirty="0" err="1"/>
              <a:t>betaler</a:t>
            </a:r>
            <a:r>
              <a:rPr lang="en-US" dirty="0"/>
              <a:t> for </a:t>
            </a:r>
            <a:r>
              <a:rPr lang="en-US" dirty="0" err="1"/>
              <a:t>aktiviteter</a:t>
            </a:r>
            <a:endParaRPr lang="en-US" dirty="0"/>
          </a:p>
          <a:p>
            <a:pPr marL="285750" marR="0" lvl="0" indent="-228600"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285750" marR="0" lvl="0" indent="-2286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b="0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EF9716D-1642-42A8-AB98-03203CD14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2021 MITT INTRO</a:t>
            </a:r>
          </a:p>
        </p:txBody>
      </p:sp>
    </p:spTree>
    <p:extLst>
      <p:ext uri="{BB962C8B-B14F-4D97-AF65-F5344CB8AC3E}">
        <p14:creationId xmlns:p14="http://schemas.microsoft.com/office/powerpoint/2010/main" val="1668575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5" name="Rectangle 134">
            <a:extLst>
              <a:ext uri="{FF2B5EF4-FFF2-40B4-BE49-F238E27FC236}">
                <a16:creationId xmlns:a16="http://schemas.microsoft.com/office/drawing/2014/main" id="{6CCA5F87-1D1E-45CB-8D83-FC7EEFAD99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Idé, Finger, Point, Creative, Person">
            <a:extLst>
              <a:ext uri="{FF2B5EF4-FFF2-40B4-BE49-F238E27FC236}">
                <a16:creationId xmlns:a16="http://schemas.microsoft.com/office/drawing/2014/main" id="{BF95765E-90BA-41AB-95CD-DF18F807D8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28" r="-1" b="-1"/>
          <a:stretch/>
        </p:blipFill>
        <p:spPr bwMode="auto">
          <a:xfrm>
            <a:off x="20" y="10"/>
            <a:ext cx="866849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7" name="Rectangle 136">
            <a:extLst>
              <a:ext uri="{FF2B5EF4-FFF2-40B4-BE49-F238E27FC236}">
                <a16:creationId xmlns:a16="http://schemas.microsoft.com/office/drawing/2014/main" id="{7CCFC2C6-6238-4A2F-93DE-2ADF74AF6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711652" y="0"/>
            <a:ext cx="8480347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81A59E1C-F923-41FB-AACD-FA344E670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8600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br>
              <a:rPr lang="en-US" sz="4800" dirty="0"/>
            </a:br>
            <a:br>
              <a:rPr lang="en-US" sz="4800" dirty="0"/>
            </a:br>
            <a:endParaRPr lang="en-US" sz="4800" dirty="0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130540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648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1638264E-D78D-46F7-A2B3-74F2A80E3FDC}"/>
              </a:ext>
            </a:extLst>
          </p:cNvPr>
          <p:cNvSpPr txBox="1"/>
          <p:nvPr/>
        </p:nvSpPr>
        <p:spPr>
          <a:xfrm>
            <a:off x="7758686" y="2057566"/>
            <a:ext cx="4023359" cy="6668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440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Hva</a:t>
            </a:r>
            <a:r>
              <a:rPr lang="en-US" sz="440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har du 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440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lært</a:t>
            </a:r>
            <a:r>
              <a:rPr lang="en-US" sz="440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i </a:t>
            </a:r>
            <a:r>
              <a:rPr lang="en-US" sz="440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dag</a:t>
            </a:r>
            <a:r>
              <a:rPr lang="en-US" sz="440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24964242-4E90-45D3-B7B5-517DD5FE07B1}"/>
              </a:ext>
            </a:extLst>
          </p:cNvPr>
          <p:cNvSpPr txBox="1"/>
          <p:nvPr/>
        </p:nvSpPr>
        <p:spPr>
          <a:xfrm>
            <a:off x="5741791" y="3813835"/>
            <a:ext cx="6117312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nb-NO" dirty="0">
              <a:solidFill>
                <a:prstClr val="white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nb-NO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0437BCC9-4116-4411-9361-D51465862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2021 MITT INTRO</a:t>
            </a:r>
          </a:p>
        </p:txBody>
      </p:sp>
    </p:spTree>
    <p:extLst>
      <p:ext uri="{BB962C8B-B14F-4D97-AF65-F5344CB8AC3E}">
        <p14:creationId xmlns:p14="http://schemas.microsoft.com/office/powerpoint/2010/main" val="28809423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84D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lassholder for bilde 6">
            <a:extLst>
              <a:ext uri="{FF2B5EF4-FFF2-40B4-BE49-F238E27FC236}">
                <a16:creationId xmlns:a16="http://schemas.microsoft.com/office/drawing/2014/main" id="{5C0CAAA7-EAE5-4CAE-ADA3-AC37BB1EDE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882" r="23956" b="2"/>
          <a:stretch/>
        </p:blipFill>
        <p:spPr>
          <a:xfrm>
            <a:off x="5951099" y="643467"/>
            <a:ext cx="5438637" cy="55710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22C4BCE0-8C19-4EAC-9993-6AA80A1CF1A1}"/>
              </a:ext>
            </a:extLst>
          </p:cNvPr>
          <p:cNvSpPr/>
          <p:nvPr/>
        </p:nvSpPr>
        <p:spPr>
          <a:xfrm>
            <a:off x="891794" y="4694232"/>
            <a:ext cx="4644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78E77CC9-F21D-4EA1-8034-AD0864D75D10}"/>
              </a:ext>
            </a:extLst>
          </p:cNvPr>
          <p:cNvSpPr/>
          <p:nvPr/>
        </p:nvSpPr>
        <p:spPr>
          <a:xfrm>
            <a:off x="964245" y="4117788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1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2A532AD4-CCD7-4DF8-8107-BC8E1EF807D0}"/>
              </a:ext>
            </a:extLst>
          </p:cNvPr>
          <p:cNvSpPr txBox="1"/>
          <p:nvPr/>
        </p:nvSpPr>
        <p:spPr>
          <a:xfrm>
            <a:off x="737626" y="553306"/>
            <a:ext cx="33373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Kilde / nettside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F4D1CADE-68E7-4730-9C6E-B781A6FCB652}"/>
              </a:ext>
            </a:extLst>
          </p:cNvPr>
          <p:cNvSpPr/>
          <p:nvPr/>
        </p:nvSpPr>
        <p:spPr>
          <a:xfrm>
            <a:off x="829564" y="4256499"/>
            <a:ext cx="43148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>
                <a:hlinkClick r:id="rId4"/>
              </a:rPr>
              <a:t>https://itinfo.nif.no/Min_idrett_brukerveiledning#Ny_bruker_p.C3.A5_Min_Idrett</a:t>
            </a:r>
            <a:endParaRPr lang="nb-NO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647B9D64-5D06-4741-B0EF-9B7449B1EB79}"/>
              </a:ext>
            </a:extLst>
          </p:cNvPr>
          <p:cNvSpPr/>
          <p:nvPr/>
        </p:nvSpPr>
        <p:spPr>
          <a:xfrm>
            <a:off x="834992" y="5114891"/>
            <a:ext cx="41833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>
                <a:hlinkClick r:id="rId5"/>
              </a:rPr>
              <a:t>https://www.youtube.com/watch?v=IkI66myXu5w&amp;feature=youtu.be</a:t>
            </a:r>
            <a:endParaRPr lang="nb-NO" dirty="0"/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7B2FEDA8-0E9A-45AC-A898-ABB490354F44}"/>
              </a:ext>
            </a:extLst>
          </p:cNvPr>
          <p:cNvSpPr txBox="1"/>
          <p:nvPr/>
        </p:nvSpPr>
        <p:spPr>
          <a:xfrm>
            <a:off x="829564" y="305832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dirty="0">
                <a:hlinkClick r:id="rId6"/>
              </a:rPr>
              <a:t>https://minidrett.nif.no/</a:t>
            </a:r>
            <a:endParaRPr lang="nb-NO" dirty="0"/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AA66F252-59C1-4682-8228-2FE7837924F0}"/>
              </a:ext>
            </a:extLst>
          </p:cNvPr>
          <p:cNvSpPr txBox="1"/>
          <p:nvPr/>
        </p:nvSpPr>
        <p:spPr>
          <a:xfrm>
            <a:off x="829564" y="362154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dirty="0">
                <a:hlinkClick r:id="rId7"/>
              </a:rPr>
              <a:t>https://www.youtube.com/watch?v=e_u2tHtdYAA</a:t>
            </a:r>
            <a:endParaRPr lang="nb-NO" dirty="0"/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9CD58F78-830D-4634-AA79-91592E1EBCA8}"/>
              </a:ext>
            </a:extLst>
          </p:cNvPr>
          <p:cNvSpPr txBox="1"/>
          <p:nvPr/>
        </p:nvSpPr>
        <p:spPr>
          <a:xfrm>
            <a:off x="829564" y="1987597"/>
            <a:ext cx="464452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dirty="0">
                <a:hlinkClick r:id="rId8"/>
              </a:rPr>
              <a:t>https://www.regjeringen.no/globalassets/upload/kilde/bfd/bro/2004/0004/ddd/pdfv/269516-bokmal.pdf</a:t>
            </a:r>
            <a:endParaRPr lang="nb-NO" dirty="0"/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335B527E-0C65-4A8B-86FF-FBABD86C447F}"/>
              </a:ext>
            </a:extLst>
          </p:cNvPr>
          <p:cNvSpPr txBox="1"/>
          <p:nvPr/>
        </p:nvSpPr>
        <p:spPr>
          <a:xfrm>
            <a:off x="802264" y="1233619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dirty="0">
                <a:hlinkClick r:id="rId9"/>
              </a:rPr>
              <a:t>https://www.fn.no/om-fn/avtaler/Menneskerettigheter/Barnekonvensjonen</a:t>
            </a:r>
            <a:endParaRPr lang="nb-NO" dirty="0"/>
          </a:p>
        </p:txBody>
      </p:sp>
      <p:sp>
        <p:nvSpPr>
          <p:cNvPr id="11" name="Plassholder for bunntekst 10">
            <a:extLst>
              <a:ext uri="{FF2B5EF4-FFF2-40B4-BE49-F238E27FC236}">
                <a16:creationId xmlns:a16="http://schemas.microsoft.com/office/drawing/2014/main" id="{2E223415-525F-4426-9081-CAE06874F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2021 MITT INTRO</a:t>
            </a:r>
          </a:p>
        </p:txBody>
      </p:sp>
    </p:spTree>
    <p:extLst>
      <p:ext uri="{BB962C8B-B14F-4D97-AF65-F5344CB8AC3E}">
        <p14:creationId xmlns:p14="http://schemas.microsoft.com/office/powerpoint/2010/main" val="2480208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6B5E2835-4E47-45B3-9CFE-732FF7B05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Lærer, Ordet, Scrabble, Bokstaver, Tre">
            <a:extLst>
              <a:ext uri="{FF2B5EF4-FFF2-40B4-BE49-F238E27FC236}">
                <a16:creationId xmlns:a16="http://schemas.microsoft.com/office/drawing/2014/main" id="{FF488A9E-1F6F-4BEF-99F3-95F9845C0E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6" r="2908" b="-1"/>
          <a:stretch/>
        </p:blipFill>
        <p:spPr bwMode="auto">
          <a:xfrm>
            <a:off x="3242695" y="10"/>
            <a:ext cx="8949307" cy="6857990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75" name="Freeform: Shape 74">
            <a:extLst>
              <a:ext uri="{FF2B5EF4-FFF2-40B4-BE49-F238E27FC236}">
                <a16:creationId xmlns:a16="http://schemas.microsoft.com/office/drawing/2014/main" id="{5B45AD5D-AA52-4F7B-9362-576A39AD9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D5D5D5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77" name="Freeform: Shape 76">
            <a:extLst>
              <a:ext uri="{FF2B5EF4-FFF2-40B4-BE49-F238E27FC236}">
                <a16:creationId xmlns:a16="http://schemas.microsoft.com/office/drawing/2014/main" id="{AEDD7960-4866-4399-BEF6-DD1431AB4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81A59E1C-F923-41FB-AACD-FA344E670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660" y="1404488"/>
            <a:ext cx="3438144" cy="69265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800" dirty="0" err="1"/>
              <a:t>Ordliste</a:t>
            </a:r>
            <a:endParaRPr lang="en-US" sz="2800" dirty="0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375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24964242-4E90-45D3-B7B5-517DD5FE07B1}"/>
              </a:ext>
            </a:extLst>
          </p:cNvPr>
          <p:cNvSpPr txBox="1"/>
          <p:nvPr/>
        </p:nvSpPr>
        <p:spPr>
          <a:xfrm>
            <a:off x="371094" y="2588097"/>
            <a:ext cx="4340249" cy="417712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 marL="0" marR="0" lvl="0" indent="-228600" fontAlgn="auto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Fritidsaktivitet</a:t>
            </a:r>
          </a:p>
          <a:p>
            <a:pPr marL="0" marR="0" lvl="0" indent="-228600" fontAlgn="auto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 err="1"/>
              <a:t>Oppfølging</a:t>
            </a:r>
            <a:endParaRPr lang="en-US" sz="1400" dirty="0"/>
          </a:p>
          <a:p>
            <a:pPr marL="0" marR="0" lvl="0" indent="-228600" fontAlgn="auto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 err="1"/>
              <a:t>Samhold</a:t>
            </a:r>
            <a:endParaRPr lang="en-US" sz="1400" dirty="0"/>
          </a:p>
          <a:p>
            <a:pPr marL="0" marR="0" lvl="0" indent="-228600" fontAlgn="auto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 err="1"/>
              <a:t>Vennskap</a:t>
            </a:r>
            <a:endParaRPr lang="en-US" sz="1400" dirty="0"/>
          </a:p>
          <a:p>
            <a:pPr marL="0" marR="0" lvl="0" indent="-228600" fontAlgn="auto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 err="1"/>
              <a:t>Tilhørighet</a:t>
            </a:r>
            <a:endParaRPr lang="en-US" sz="1400" dirty="0"/>
          </a:p>
          <a:p>
            <a:pPr marL="0" marR="0" lvl="0" indent="-228600" fontAlgn="auto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/>
              <a:t>God </a:t>
            </a:r>
            <a:r>
              <a:rPr lang="en-US" sz="1400" dirty="0" err="1"/>
              <a:t>helse</a:t>
            </a:r>
            <a:endParaRPr lang="en-US" sz="1400" dirty="0"/>
          </a:p>
          <a:p>
            <a:pPr marL="0" marR="0" lvl="0" indent="-228600" fontAlgn="auto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 err="1"/>
              <a:t>Mestring</a:t>
            </a:r>
            <a:endParaRPr lang="en-US" sz="1400" dirty="0"/>
          </a:p>
          <a:p>
            <a:pPr marL="0" marR="0" lvl="0" indent="-228600" fontAlgn="auto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 err="1"/>
              <a:t>Selvtillit</a:t>
            </a:r>
            <a:endParaRPr lang="en-US" sz="1400" dirty="0"/>
          </a:p>
          <a:p>
            <a:pPr marL="0" marR="0" lvl="0" indent="-228600" fontAlgn="auto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 err="1"/>
              <a:t>Idrettslag</a:t>
            </a:r>
            <a:endParaRPr lang="en-US" sz="1400" dirty="0"/>
          </a:p>
          <a:p>
            <a:pPr marL="0" marR="0" lvl="0" indent="-228600" fontAlgn="auto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 err="1"/>
              <a:t>Klubb</a:t>
            </a:r>
            <a:endParaRPr lang="en-US" sz="1400" dirty="0"/>
          </a:p>
          <a:p>
            <a:pPr marL="0" marR="0" lvl="0" indent="-228600" fontAlgn="auto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 err="1"/>
              <a:t>Trener</a:t>
            </a:r>
            <a:endParaRPr lang="en-US" sz="1400" dirty="0"/>
          </a:p>
          <a:p>
            <a:pPr marL="0" marR="0" lvl="0" indent="-2286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800" dirty="0"/>
          </a:p>
          <a:p>
            <a:pPr marL="0" marR="0" lvl="0" indent="-2286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800" dirty="0"/>
          </a:p>
          <a:p>
            <a:pPr marL="0" marR="0" lvl="0" indent="-2286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800" dirty="0"/>
          </a:p>
          <a:p>
            <a:pPr marL="0" marR="0" lvl="0" indent="-2286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800" dirty="0"/>
          </a:p>
          <a:p>
            <a:pPr marL="0" marR="0" lvl="0" indent="-2286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800" b="0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1638264E-D78D-46F7-A2B3-74F2A80E3FDC}"/>
              </a:ext>
            </a:extLst>
          </p:cNvPr>
          <p:cNvSpPr txBox="1"/>
          <p:nvPr/>
        </p:nvSpPr>
        <p:spPr>
          <a:xfrm>
            <a:off x="318535" y="2317151"/>
            <a:ext cx="3651466" cy="22236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/>
            </a:endParaRPr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944AEFDD-FC82-420D-B649-E8F6B7CF4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2021 MITT INTRO</a:t>
            </a:r>
          </a:p>
        </p:txBody>
      </p:sp>
    </p:spTree>
    <p:extLst>
      <p:ext uri="{BB962C8B-B14F-4D97-AF65-F5344CB8AC3E}">
        <p14:creationId xmlns:p14="http://schemas.microsoft.com/office/powerpoint/2010/main" val="1440739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Freeform: Shape 134">
            <a:extLst>
              <a:ext uri="{FF2B5EF4-FFF2-40B4-BE49-F238E27FC236}">
                <a16:creationId xmlns:a16="http://schemas.microsoft.com/office/drawing/2014/main" id="{6DB7ADBC-26DA-450D-A8BF-E1ACCB4663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0234" y="0"/>
            <a:ext cx="6488456" cy="3036711"/>
          </a:xfrm>
          <a:custGeom>
            <a:avLst/>
            <a:gdLst>
              <a:gd name="connsiteX0" fmla="*/ 0 w 6488456"/>
              <a:gd name="connsiteY0" fmla="*/ 0 h 3036711"/>
              <a:gd name="connsiteX1" fmla="*/ 6488456 w 6488456"/>
              <a:gd name="connsiteY1" fmla="*/ 0 h 3036711"/>
              <a:gd name="connsiteX2" fmla="*/ 6482686 w 6488456"/>
              <a:gd name="connsiteY2" fmla="*/ 114279 h 3036711"/>
              <a:gd name="connsiteX3" fmla="*/ 3244228 w 6488456"/>
              <a:gd name="connsiteY3" fmla="*/ 3036711 h 3036711"/>
              <a:gd name="connsiteX4" fmla="*/ 5771 w 6488456"/>
              <a:gd name="connsiteY4" fmla="*/ 114279 h 3036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8456" h="3036711">
                <a:moveTo>
                  <a:pt x="0" y="0"/>
                </a:moveTo>
                <a:lnTo>
                  <a:pt x="6488456" y="0"/>
                </a:lnTo>
                <a:lnTo>
                  <a:pt x="6482686" y="114279"/>
                </a:lnTo>
                <a:cubicBezTo>
                  <a:pt x="6315984" y="1755766"/>
                  <a:pt x="4929697" y="3036711"/>
                  <a:pt x="3244228" y="3036711"/>
                </a:cubicBezTo>
                <a:cubicBezTo>
                  <a:pt x="1558760" y="3036711"/>
                  <a:pt x="172473" y="1755766"/>
                  <a:pt x="5771" y="114279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29" name="Freeform: Shape 136">
            <a:extLst>
              <a:ext uri="{FF2B5EF4-FFF2-40B4-BE49-F238E27FC236}">
                <a16:creationId xmlns:a16="http://schemas.microsoft.com/office/drawing/2014/main" id="{5E3C0EDB-60D3-4CEF-8B80-C6D01E08DE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900758"/>
            <a:ext cx="5198011" cy="3957242"/>
          </a:xfrm>
          <a:custGeom>
            <a:avLst/>
            <a:gdLst>
              <a:gd name="connsiteX0" fmla="*/ 1942747 w 5198011"/>
              <a:gd name="connsiteY0" fmla="*/ 0 h 3957242"/>
              <a:gd name="connsiteX1" fmla="*/ 5198011 w 5198011"/>
              <a:gd name="connsiteY1" fmla="*/ 3255264 h 3957242"/>
              <a:gd name="connsiteX2" fmla="*/ 5131876 w 5198011"/>
              <a:gd name="connsiteY2" fmla="*/ 3911314 h 3957242"/>
              <a:gd name="connsiteX3" fmla="*/ 5120066 w 5198011"/>
              <a:gd name="connsiteY3" fmla="*/ 3957242 h 3957242"/>
              <a:gd name="connsiteX4" fmla="*/ 0 w 5198011"/>
              <a:gd name="connsiteY4" fmla="*/ 3957242 h 3957242"/>
              <a:gd name="connsiteX5" fmla="*/ 0 w 5198011"/>
              <a:gd name="connsiteY5" fmla="*/ 647700 h 3957242"/>
              <a:gd name="connsiteX6" fmla="*/ 122698 w 5198011"/>
              <a:gd name="connsiteY6" fmla="*/ 555948 h 3957242"/>
              <a:gd name="connsiteX7" fmla="*/ 1942747 w 5198011"/>
              <a:gd name="connsiteY7" fmla="*/ 0 h 3957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8011" h="3957242">
                <a:moveTo>
                  <a:pt x="1942747" y="0"/>
                </a:moveTo>
                <a:cubicBezTo>
                  <a:pt x="3740580" y="0"/>
                  <a:pt x="5198011" y="1457431"/>
                  <a:pt x="5198011" y="3255264"/>
                </a:cubicBezTo>
                <a:cubicBezTo>
                  <a:pt x="5198011" y="3479993"/>
                  <a:pt x="5175239" y="3699404"/>
                  <a:pt x="5131876" y="3911314"/>
                </a:cubicBezTo>
                <a:lnTo>
                  <a:pt x="5120066" y="3957242"/>
                </a:lnTo>
                <a:lnTo>
                  <a:pt x="0" y="3957242"/>
                </a:lnTo>
                <a:lnTo>
                  <a:pt x="0" y="647700"/>
                </a:lnTo>
                <a:lnTo>
                  <a:pt x="122698" y="555948"/>
                </a:lnTo>
                <a:cubicBezTo>
                  <a:pt x="642241" y="204951"/>
                  <a:pt x="1268560" y="0"/>
                  <a:pt x="1942747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30" name="Freeform: Shape 138">
            <a:extLst>
              <a:ext uri="{FF2B5EF4-FFF2-40B4-BE49-F238E27FC236}">
                <a16:creationId xmlns:a16="http://schemas.microsoft.com/office/drawing/2014/main" id="{40C269CE-FB56-4D68-8CFB-1CFD5F3505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63375" y="500244"/>
            <a:ext cx="6428625" cy="6357756"/>
          </a:xfrm>
          <a:custGeom>
            <a:avLst/>
            <a:gdLst>
              <a:gd name="connsiteX0" fmla="*/ 4279392 w 6428625"/>
              <a:gd name="connsiteY0" fmla="*/ 0 h 6357756"/>
              <a:gd name="connsiteX1" fmla="*/ 6319204 w 6428625"/>
              <a:gd name="connsiteY1" fmla="*/ 516500 h 6357756"/>
              <a:gd name="connsiteX2" fmla="*/ 6428625 w 6428625"/>
              <a:gd name="connsiteY2" fmla="*/ 579415 h 6357756"/>
              <a:gd name="connsiteX3" fmla="*/ 6428625 w 6428625"/>
              <a:gd name="connsiteY3" fmla="*/ 6357756 h 6357756"/>
              <a:gd name="connsiteX4" fmla="*/ 539921 w 6428625"/>
              <a:gd name="connsiteY4" fmla="*/ 6357756 h 6357756"/>
              <a:gd name="connsiteX5" fmla="*/ 516500 w 6428625"/>
              <a:gd name="connsiteY5" fmla="*/ 6319205 h 6357756"/>
              <a:gd name="connsiteX6" fmla="*/ 0 w 6428625"/>
              <a:gd name="connsiteY6" fmla="*/ 4279392 h 6357756"/>
              <a:gd name="connsiteX7" fmla="*/ 4279392 w 6428625"/>
              <a:gd name="connsiteY7" fmla="*/ 0 h 6357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28625" h="6357756">
                <a:moveTo>
                  <a:pt x="4279392" y="0"/>
                </a:moveTo>
                <a:cubicBezTo>
                  <a:pt x="5017968" y="0"/>
                  <a:pt x="5712843" y="187105"/>
                  <a:pt x="6319204" y="516500"/>
                </a:cubicBezTo>
                <a:lnTo>
                  <a:pt x="6428625" y="579415"/>
                </a:lnTo>
                <a:lnTo>
                  <a:pt x="6428625" y="6357756"/>
                </a:lnTo>
                <a:lnTo>
                  <a:pt x="539921" y="6357756"/>
                </a:lnTo>
                <a:lnTo>
                  <a:pt x="516500" y="6319205"/>
                </a:lnTo>
                <a:cubicBezTo>
                  <a:pt x="187105" y="5712844"/>
                  <a:pt x="0" y="5017968"/>
                  <a:pt x="0" y="4279392"/>
                </a:cubicBezTo>
                <a:cubicBezTo>
                  <a:pt x="0" y="1915949"/>
                  <a:pt x="1915949" y="0"/>
                  <a:pt x="4279392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31" name="Freeform: Shape 140">
            <a:extLst>
              <a:ext uri="{FF2B5EF4-FFF2-40B4-BE49-F238E27FC236}">
                <a16:creationId xmlns:a16="http://schemas.microsoft.com/office/drawing/2014/main" id="{A6ED7E7F-75F7-4581-A930-C4DEBC2A8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7967" y="664836"/>
            <a:ext cx="6264033" cy="6193164"/>
          </a:xfrm>
          <a:custGeom>
            <a:avLst/>
            <a:gdLst>
              <a:gd name="connsiteX0" fmla="*/ 4114800 w 6264033"/>
              <a:gd name="connsiteY0" fmla="*/ 0 h 6193164"/>
              <a:gd name="connsiteX1" fmla="*/ 6248473 w 6264033"/>
              <a:gd name="connsiteY1" fmla="*/ 595714 h 6193164"/>
              <a:gd name="connsiteX2" fmla="*/ 6264033 w 6264033"/>
              <a:gd name="connsiteY2" fmla="*/ 605689 h 6193164"/>
              <a:gd name="connsiteX3" fmla="*/ 6264033 w 6264033"/>
              <a:gd name="connsiteY3" fmla="*/ 6193164 h 6193164"/>
              <a:gd name="connsiteX4" fmla="*/ 567718 w 6264033"/>
              <a:gd name="connsiteY4" fmla="*/ 6193164 h 6193164"/>
              <a:gd name="connsiteX5" fmla="*/ 496635 w 6264033"/>
              <a:gd name="connsiteY5" fmla="*/ 6076158 h 6193164"/>
              <a:gd name="connsiteX6" fmla="*/ 0 w 6264033"/>
              <a:gd name="connsiteY6" fmla="*/ 4114800 h 6193164"/>
              <a:gd name="connsiteX7" fmla="*/ 4114800 w 6264033"/>
              <a:gd name="connsiteY7" fmla="*/ 0 h 619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64033" h="6193164">
                <a:moveTo>
                  <a:pt x="4114800" y="0"/>
                </a:moveTo>
                <a:cubicBezTo>
                  <a:pt x="4895986" y="0"/>
                  <a:pt x="5626328" y="217689"/>
                  <a:pt x="6248473" y="595714"/>
                </a:cubicBezTo>
                <a:lnTo>
                  <a:pt x="6264033" y="605689"/>
                </a:lnTo>
                <a:lnTo>
                  <a:pt x="6264033" y="6193164"/>
                </a:lnTo>
                <a:lnTo>
                  <a:pt x="567718" y="6193164"/>
                </a:lnTo>
                <a:lnTo>
                  <a:pt x="496635" y="6076158"/>
                </a:lnTo>
                <a:cubicBezTo>
                  <a:pt x="179909" y="5493119"/>
                  <a:pt x="0" y="4824969"/>
                  <a:pt x="0" y="4114800"/>
                </a:cubicBezTo>
                <a:cubicBezTo>
                  <a:pt x="0" y="1842259"/>
                  <a:pt x="1842259" y="0"/>
                  <a:pt x="4114800" y="0"/>
                </a:cubicBezTo>
                <a:close/>
              </a:path>
            </a:pathLst>
          </a:custGeom>
          <a:solidFill>
            <a:srgbClr val="4532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81A59E1C-F923-41FB-AACD-FA344E670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3385" y="1518355"/>
            <a:ext cx="4996329" cy="202440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FNs </a:t>
            </a:r>
            <a:r>
              <a:rPr lang="en-US" sz="47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konvensjon</a:t>
            </a:r>
            <a:r>
              <a:rPr lang="en-US" sz="4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om barns </a:t>
            </a:r>
            <a:r>
              <a:rPr lang="en-US" sz="47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rettigheter</a:t>
            </a:r>
            <a:endParaRPr lang="en-US" sz="47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6E7DB024-FCF9-4DE5-8232-1069CB4163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125" r="4593"/>
          <a:stretch/>
        </p:blipFill>
        <p:spPr>
          <a:xfrm>
            <a:off x="979870" y="43271"/>
            <a:ext cx="6069184" cy="2839773"/>
          </a:xfrm>
          <a:custGeom>
            <a:avLst/>
            <a:gdLst/>
            <a:ahLst/>
            <a:cxnLst/>
            <a:rect l="l" t="t" r="r" b="b"/>
            <a:pathLst>
              <a:path w="6069184" h="2839783">
                <a:moveTo>
                  <a:pt x="0" y="0"/>
                </a:moveTo>
                <a:lnTo>
                  <a:pt x="6069184" y="0"/>
                </a:lnTo>
                <a:lnTo>
                  <a:pt x="6063824" y="106160"/>
                </a:lnTo>
                <a:cubicBezTo>
                  <a:pt x="5907892" y="1641596"/>
                  <a:pt x="4611168" y="2839783"/>
                  <a:pt x="3034592" y="2839783"/>
                </a:cubicBezTo>
                <a:cubicBezTo>
                  <a:pt x="1458016" y="2839783"/>
                  <a:pt x="161293" y="1641596"/>
                  <a:pt x="5361" y="106160"/>
                </a:cubicBezTo>
                <a:close/>
              </a:path>
            </a:pathLst>
          </a:custGeom>
        </p:spPr>
      </p:pic>
      <p:pic>
        <p:nvPicPr>
          <p:cNvPr id="1026" name="Picture 2" descr="Ulike Nasjonaliteter, Barn, Menneskelig">
            <a:extLst>
              <a:ext uri="{FF2B5EF4-FFF2-40B4-BE49-F238E27FC236}">
                <a16:creationId xmlns:a16="http://schemas.microsoft.com/office/drawing/2014/main" id="{E468F0F6-25EF-44C0-8EDF-BA7C3233E5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1" r="8366" b="3"/>
          <a:stretch/>
        </p:blipFill>
        <p:spPr bwMode="auto">
          <a:xfrm>
            <a:off x="3" y="3124786"/>
            <a:ext cx="5001415" cy="3733214"/>
          </a:xfrm>
          <a:custGeom>
            <a:avLst/>
            <a:gdLst/>
            <a:ahLst/>
            <a:cxnLst/>
            <a:rect l="l" t="t" r="r" b="b"/>
            <a:pathLst>
              <a:path w="5001415" h="3733214">
                <a:moveTo>
                  <a:pt x="1956463" y="0"/>
                </a:moveTo>
                <a:cubicBezTo>
                  <a:pt x="3638144" y="0"/>
                  <a:pt x="5001415" y="1363271"/>
                  <a:pt x="5001415" y="3044952"/>
                </a:cubicBezTo>
                <a:cubicBezTo>
                  <a:pt x="5001415" y="3255162"/>
                  <a:pt x="4980114" y="3460397"/>
                  <a:pt x="4939553" y="3658617"/>
                </a:cubicBezTo>
                <a:lnTo>
                  <a:pt x="4920372" y="3733214"/>
                </a:lnTo>
                <a:lnTo>
                  <a:pt x="0" y="3733214"/>
                </a:lnTo>
                <a:lnTo>
                  <a:pt x="0" y="713124"/>
                </a:lnTo>
                <a:lnTo>
                  <a:pt x="19591" y="695319"/>
                </a:lnTo>
                <a:cubicBezTo>
                  <a:pt x="545938" y="260939"/>
                  <a:pt x="1220728" y="0"/>
                  <a:pt x="1956463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1638264E-D78D-46F7-A2B3-74F2A80E3FDC}"/>
              </a:ext>
            </a:extLst>
          </p:cNvPr>
          <p:cNvSpPr txBox="1"/>
          <p:nvPr/>
        </p:nvSpPr>
        <p:spPr>
          <a:xfrm>
            <a:off x="439068" y="2313413"/>
            <a:ext cx="3651466" cy="22236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24964242-4E90-45D3-B7B5-517DD5FE07B1}"/>
              </a:ext>
            </a:extLst>
          </p:cNvPr>
          <p:cNvSpPr txBox="1"/>
          <p:nvPr/>
        </p:nvSpPr>
        <p:spPr>
          <a:xfrm>
            <a:off x="651308" y="1951775"/>
            <a:ext cx="3878295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nb-NO" dirty="0">
              <a:solidFill>
                <a:prstClr val="white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nb-NO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EDBFE76C-E933-4711-BB82-E9A4A2E8A7FA}"/>
              </a:ext>
            </a:extLst>
          </p:cNvPr>
          <p:cNvSpPr txBox="1"/>
          <p:nvPr/>
        </p:nvSpPr>
        <p:spPr>
          <a:xfrm>
            <a:off x="1400585" y="352333"/>
            <a:ext cx="18788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/>
              <a:t> Artikkel 31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2D4677DD-372E-434E-89B1-40F74FFB8832}"/>
              </a:ext>
            </a:extLst>
          </p:cNvPr>
          <p:cNvSpPr txBox="1"/>
          <p:nvPr/>
        </p:nvSpPr>
        <p:spPr>
          <a:xfrm>
            <a:off x="6788918" y="3679122"/>
            <a:ext cx="5403082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/>
                </a:solidFill>
              </a:rPr>
              <a:t>20.11.1989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/>
                </a:solidFill>
              </a:rPr>
              <a:t>Gjelder alle barn i verden under 18 år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/>
                </a:solidFill>
              </a:rPr>
              <a:t>Barn har menneskerettigheter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/>
                </a:solidFill>
              </a:rPr>
              <a:t>Krav på spesiell beskyttelse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/>
                </a:solidFill>
              </a:rPr>
              <a:t>54 artikler (rettigheter)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/>
                </a:solidFill>
              </a:rPr>
              <a:t>08.01.1991 – Norge godtar avtalen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/>
                </a:solidFill>
              </a:rPr>
              <a:t>2003 – Konvensjonen ble en del av Norsk lov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/>
                </a:solidFill>
              </a:rPr>
              <a:t>Alle land i verden er med på avtalen bortsett fra USA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/>
                </a:solidFill>
              </a:rPr>
              <a:t>Artikkel 31 – Lek og fritid </a:t>
            </a:r>
          </a:p>
          <a:p>
            <a:endParaRPr lang="nb-NO" dirty="0">
              <a:solidFill>
                <a:schemeClr val="bg1"/>
              </a:solidFill>
            </a:endParaRPr>
          </a:p>
          <a:p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8DF117A1-D61B-4151-A6FC-F2DAE3428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2021 MITT INTRO</a:t>
            </a:r>
          </a:p>
        </p:txBody>
      </p:sp>
    </p:spTree>
    <p:extLst>
      <p:ext uri="{BB962C8B-B14F-4D97-AF65-F5344CB8AC3E}">
        <p14:creationId xmlns:p14="http://schemas.microsoft.com/office/powerpoint/2010/main" val="1748928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" name="Rectangle 101">
            <a:extLst>
              <a:ext uri="{FF2B5EF4-FFF2-40B4-BE49-F238E27FC236}">
                <a16:creationId xmlns:a16="http://schemas.microsoft.com/office/drawing/2014/main" id="{55666830-9A19-4E01-8505-D6C7F9AC5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5FB0EDFB-DF6E-425F-9559-DDF9891337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67" r="2566"/>
          <a:stretch/>
        </p:blipFill>
        <p:spPr>
          <a:xfrm>
            <a:off x="4110127" y="10"/>
            <a:ext cx="8081873" cy="6857990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 useBgFill="1">
        <p:nvSpPr>
          <p:cNvPr id="104" name="Freeform: Shape 103">
            <a:extLst>
              <a:ext uri="{FF2B5EF4-FFF2-40B4-BE49-F238E27FC236}">
                <a16:creationId xmlns:a16="http://schemas.microsoft.com/office/drawing/2014/main" id="{AE9FC877-7FB6-4D22-9988-35420644E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6" name="Freeform: Shape 105">
            <a:extLst>
              <a:ext uri="{FF2B5EF4-FFF2-40B4-BE49-F238E27FC236}">
                <a16:creationId xmlns:a16="http://schemas.microsoft.com/office/drawing/2014/main" id="{E41809D1-F12E-46BB-B804-5F209D325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81A59E1C-F923-41FB-AACD-FA344E670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err="1"/>
              <a:t>Hvorfor</a:t>
            </a:r>
            <a:r>
              <a:rPr lang="en-US" dirty="0"/>
              <a:t> </a:t>
            </a:r>
            <a:r>
              <a:rPr lang="en-US" dirty="0" err="1"/>
              <a:t>bør</a:t>
            </a:r>
            <a:r>
              <a:rPr lang="en-US" dirty="0"/>
              <a:t> barn </a:t>
            </a:r>
            <a:r>
              <a:rPr lang="en-US" dirty="0" err="1"/>
              <a:t>gå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fritidsaktiviteter</a:t>
            </a:r>
            <a:r>
              <a:rPr lang="en-US" dirty="0"/>
              <a:t>?</a:t>
            </a: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1638264E-D78D-46F7-A2B3-74F2A80E3FDC}"/>
              </a:ext>
            </a:extLst>
          </p:cNvPr>
          <p:cNvSpPr txBox="1"/>
          <p:nvPr/>
        </p:nvSpPr>
        <p:spPr>
          <a:xfrm>
            <a:off x="439068" y="2313413"/>
            <a:ext cx="3651466" cy="22236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24964242-4E90-45D3-B7B5-517DD5FE07B1}"/>
              </a:ext>
            </a:extLst>
          </p:cNvPr>
          <p:cNvSpPr txBox="1"/>
          <p:nvPr/>
        </p:nvSpPr>
        <p:spPr>
          <a:xfrm>
            <a:off x="651308" y="1951775"/>
            <a:ext cx="3878295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nb-NO" dirty="0">
              <a:solidFill>
                <a:prstClr val="white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nb-NO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D6F9453-47DD-4CBE-BC2C-CF5A72BD7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2021 MITT INTRO</a:t>
            </a:r>
          </a:p>
        </p:txBody>
      </p:sp>
    </p:spTree>
    <p:extLst>
      <p:ext uri="{BB962C8B-B14F-4D97-AF65-F5344CB8AC3E}">
        <p14:creationId xmlns:p14="http://schemas.microsoft.com/office/powerpoint/2010/main" val="1637404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" name="Rectangle 103">
            <a:extLst>
              <a:ext uri="{FF2B5EF4-FFF2-40B4-BE49-F238E27FC236}">
                <a16:creationId xmlns:a16="http://schemas.microsoft.com/office/drawing/2014/main" id="{55666830-9A19-4E01-8505-D6C7F9AC5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FE63AAB2-D686-48A2-B57C-0A25F97739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669" r="10668" b="-1"/>
          <a:stretch/>
        </p:blipFill>
        <p:spPr>
          <a:xfrm>
            <a:off x="4110127" y="10"/>
            <a:ext cx="8081873" cy="6857990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 useBgFill="1">
        <p:nvSpPr>
          <p:cNvPr id="106" name="Freeform: Shape 105">
            <a:extLst>
              <a:ext uri="{FF2B5EF4-FFF2-40B4-BE49-F238E27FC236}">
                <a16:creationId xmlns:a16="http://schemas.microsoft.com/office/drawing/2014/main" id="{AE9FC877-7FB6-4D22-9988-35420644E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8" name="Freeform: Shape 107">
            <a:extLst>
              <a:ext uri="{FF2B5EF4-FFF2-40B4-BE49-F238E27FC236}">
                <a16:creationId xmlns:a16="http://schemas.microsoft.com/office/drawing/2014/main" id="{E41809D1-F12E-46BB-B804-5F209D325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81A59E1C-F923-41FB-AACD-FA344E670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9647" y="1301384"/>
            <a:ext cx="4221600" cy="3993632"/>
          </a:xfrm>
        </p:spPr>
        <p:txBody>
          <a:bodyPr vert="horz" lIns="91440" tIns="45720" rIns="91440" bIns="45720" rtlCol="0" anchor="b">
            <a:normAutofit/>
          </a:bodyPr>
          <a:lstStyle/>
          <a:p>
            <a:br>
              <a:rPr lang="en-US" sz="1600" dirty="0"/>
            </a:br>
            <a:br>
              <a:rPr lang="en-US" sz="1600" dirty="0"/>
            </a:br>
            <a:br>
              <a:rPr lang="en-US" sz="1600" dirty="0"/>
            </a:br>
            <a:br>
              <a:rPr lang="en-US" sz="1600" dirty="0"/>
            </a:br>
            <a:br>
              <a:rPr lang="en-US" sz="1600" dirty="0"/>
            </a:br>
            <a:endParaRPr lang="en-US" sz="1600" dirty="0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1638264E-D78D-46F7-A2B3-74F2A80E3FDC}"/>
              </a:ext>
            </a:extLst>
          </p:cNvPr>
          <p:cNvSpPr txBox="1"/>
          <p:nvPr/>
        </p:nvSpPr>
        <p:spPr>
          <a:xfrm>
            <a:off x="455613" y="1722793"/>
            <a:ext cx="3651466" cy="22236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/>
            </a:endParaRP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E31BBADF-09C8-4449-8B54-618C8C9C112F}"/>
              </a:ext>
            </a:extLst>
          </p:cNvPr>
          <p:cNvSpPr txBox="1"/>
          <p:nvPr/>
        </p:nvSpPr>
        <p:spPr>
          <a:xfrm>
            <a:off x="387896" y="4942223"/>
            <a:ext cx="19370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000" dirty="0"/>
              <a:t>Vennskap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000" dirty="0"/>
              <a:t>Samhold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000" dirty="0"/>
              <a:t>Integrering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000" dirty="0"/>
              <a:t>Mestring</a:t>
            </a:r>
          </a:p>
          <a:p>
            <a:endParaRPr lang="nb-NO" dirty="0"/>
          </a:p>
        </p:txBody>
      </p:sp>
      <p:sp>
        <p:nvSpPr>
          <p:cNvPr id="13" name="Tittel 1">
            <a:extLst>
              <a:ext uri="{FF2B5EF4-FFF2-40B4-BE49-F238E27FC236}">
                <a16:creationId xmlns:a16="http://schemas.microsoft.com/office/drawing/2014/main" id="{D5B5587C-DE5F-4AA2-9314-9870782237DC}"/>
              </a:ext>
            </a:extLst>
          </p:cNvPr>
          <p:cNvSpPr txBox="1">
            <a:spLocks/>
          </p:cNvSpPr>
          <p:nvPr/>
        </p:nvSpPr>
        <p:spPr>
          <a:xfrm>
            <a:off x="387896" y="829004"/>
            <a:ext cx="4023360" cy="32041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Fordeler</a:t>
            </a:r>
            <a:r>
              <a:rPr lang="en-US" dirty="0"/>
              <a:t> </a:t>
            </a:r>
            <a:r>
              <a:rPr lang="en-US" dirty="0" err="1"/>
              <a:t>ved</a:t>
            </a:r>
            <a:r>
              <a:rPr lang="en-US" dirty="0"/>
              <a:t> å </a:t>
            </a:r>
            <a:r>
              <a:rPr lang="en-US" dirty="0" err="1"/>
              <a:t>være</a:t>
            </a:r>
            <a:r>
              <a:rPr lang="en-US" dirty="0"/>
              <a:t> med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fritidsaktivitet</a:t>
            </a:r>
            <a:endParaRPr lang="en-US" dirty="0"/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86F6397F-51B6-49F1-AF45-8D30102C9EF5}"/>
              </a:ext>
            </a:extLst>
          </p:cNvPr>
          <p:cNvSpPr txBox="1"/>
          <p:nvPr/>
        </p:nvSpPr>
        <p:spPr>
          <a:xfrm>
            <a:off x="2367061" y="4942223"/>
            <a:ext cx="22426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000" dirty="0"/>
              <a:t>God Helse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000" dirty="0"/>
              <a:t>Nettverk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000" dirty="0"/>
              <a:t>Tilhørighet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000" dirty="0"/>
              <a:t>Selvtillit</a:t>
            </a:r>
            <a:endParaRPr lang="nb-NO" dirty="0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7DF8C357-5688-45A5-924E-59CBB555E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2021 MITT INTRO</a:t>
            </a:r>
          </a:p>
        </p:txBody>
      </p:sp>
    </p:spTree>
    <p:extLst>
      <p:ext uri="{BB962C8B-B14F-4D97-AF65-F5344CB8AC3E}">
        <p14:creationId xmlns:p14="http://schemas.microsoft.com/office/powerpoint/2010/main" val="1014361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8" name="Rectangle 127">
            <a:extLst>
              <a:ext uri="{FF2B5EF4-FFF2-40B4-BE49-F238E27FC236}">
                <a16:creationId xmlns:a16="http://schemas.microsoft.com/office/drawing/2014/main" id="{3A930249-8242-4E2B-AF17-C018264883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A5BDD999-C5E1-4B3E-A710-768673819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7388" y="181576"/>
            <a:ext cx="11823637" cy="650108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Bilde 4" descr="Et bilde som inneholder person, mann, innendørs, klær&#10;&#10;Automatisk generert beskrivelse">
            <a:extLst>
              <a:ext uri="{FF2B5EF4-FFF2-40B4-BE49-F238E27FC236}">
                <a16:creationId xmlns:a16="http://schemas.microsoft.com/office/drawing/2014/main" id="{B767C243-AAAC-4DD8-B07A-C40757E731E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0000"/>
          </a:blip>
          <a:srcRect r="-1" b="17649"/>
          <a:stretch/>
        </p:blipFill>
        <p:spPr>
          <a:xfrm>
            <a:off x="187388" y="182228"/>
            <a:ext cx="11824481" cy="6499784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81A59E1C-F923-41FB-AACD-FA344E670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9317" y="3762467"/>
            <a:ext cx="6646879" cy="221715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 dirty="0" err="1">
                <a:solidFill>
                  <a:srgbClr val="FFFFFF"/>
                </a:solidFill>
              </a:rPr>
              <a:t>Eksempler</a:t>
            </a:r>
            <a:r>
              <a:rPr lang="en-US" sz="5200" dirty="0">
                <a:solidFill>
                  <a:srgbClr val="FFFFFF"/>
                </a:solidFill>
              </a:rPr>
              <a:t> </a:t>
            </a:r>
            <a:r>
              <a:rPr lang="en-US" sz="5200" dirty="0" err="1">
                <a:solidFill>
                  <a:srgbClr val="FFFFFF"/>
                </a:solidFill>
              </a:rPr>
              <a:t>på</a:t>
            </a:r>
            <a:r>
              <a:rPr lang="en-US" sz="5200" dirty="0">
                <a:solidFill>
                  <a:srgbClr val="FFFFFF"/>
                </a:solidFill>
              </a:rPr>
              <a:t> </a:t>
            </a:r>
            <a:r>
              <a:rPr lang="en-US" sz="5200" dirty="0" err="1">
                <a:solidFill>
                  <a:srgbClr val="FFFFFF"/>
                </a:solidFill>
              </a:rPr>
              <a:t>aktiviteter</a:t>
            </a:r>
            <a:endParaRPr lang="en-US" sz="5200" dirty="0">
              <a:solidFill>
                <a:srgbClr val="FFFFFF"/>
              </a:solidFill>
            </a:endParaRP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1638264E-D78D-46F7-A2B3-74F2A80E3FDC}"/>
              </a:ext>
            </a:extLst>
          </p:cNvPr>
          <p:cNvSpPr txBox="1"/>
          <p:nvPr/>
        </p:nvSpPr>
        <p:spPr>
          <a:xfrm>
            <a:off x="439068" y="2313413"/>
            <a:ext cx="3651466" cy="22236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24964242-4E90-45D3-B7B5-517DD5FE07B1}"/>
              </a:ext>
            </a:extLst>
          </p:cNvPr>
          <p:cNvSpPr txBox="1"/>
          <p:nvPr/>
        </p:nvSpPr>
        <p:spPr>
          <a:xfrm>
            <a:off x="592063" y="1503621"/>
            <a:ext cx="1323824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nb-NO" dirty="0">
              <a:solidFill>
                <a:prstClr val="white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Fotball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3FE22FD5-2EE7-4C32-A1D8-B8A96ABE1304}"/>
              </a:ext>
            </a:extLst>
          </p:cNvPr>
          <p:cNvSpPr txBox="1"/>
          <p:nvPr/>
        </p:nvSpPr>
        <p:spPr>
          <a:xfrm>
            <a:off x="1007826" y="734060"/>
            <a:ext cx="18161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>
                <a:solidFill>
                  <a:schemeClr val="bg1"/>
                </a:solidFill>
              </a:rPr>
              <a:t>Svømming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98639E2C-EE99-4FFE-AF95-31E67F7C8501}"/>
              </a:ext>
            </a:extLst>
          </p:cNvPr>
          <p:cNvSpPr txBox="1"/>
          <p:nvPr/>
        </p:nvSpPr>
        <p:spPr>
          <a:xfrm>
            <a:off x="3152960" y="1698171"/>
            <a:ext cx="28414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>
                <a:solidFill>
                  <a:schemeClr val="bg1"/>
                </a:solidFill>
              </a:rPr>
              <a:t>Spille i korps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30D0109C-40F3-44E1-870C-80D977555262}"/>
              </a:ext>
            </a:extLst>
          </p:cNvPr>
          <p:cNvSpPr/>
          <p:nvPr/>
        </p:nvSpPr>
        <p:spPr>
          <a:xfrm>
            <a:off x="642707" y="3953997"/>
            <a:ext cx="17506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2800" dirty="0">
                <a:solidFill>
                  <a:schemeClr val="bg1"/>
                </a:solidFill>
              </a:rPr>
              <a:t>Synge i kor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E95804DE-2AFE-47A0-B5D9-080AE5928911}"/>
              </a:ext>
            </a:extLst>
          </p:cNvPr>
          <p:cNvSpPr/>
          <p:nvPr/>
        </p:nvSpPr>
        <p:spPr>
          <a:xfrm>
            <a:off x="621906" y="5331633"/>
            <a:ext cx="19790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2800" dirty="0">
                <a:solidFill>
                  <a:schemeClr val="bg1"/>
                </a:solidFill>
              </a:rPr>
              <a:t>Padle kajakk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F048BF92-0BCC-4387-B6BB-F4E18B9069CD}"/>
              </a:ext>
            </a:extLst>
          </p:cNvPr>
          <p:cNvSpPr/>
          <p:nvPr/>
        </p:nvSpPr>
        <p:spPr>
          <a:xfrm>
            <a:off x="8532857" y="1318955"/>
            <a:ext cx="13238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2800" dirty="0">
                <a:solidFill>
                  <a:schemeClr val="bg1"/>
                </a:solidFill>
              </a:rPr>
              <a:t>Fotball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BAE4D6B8-8A9C-4C9B-8250-FB0F92DAFA0B}"/>
              </a:ext>
            </a:extLst>
          </p:cNvPr>
          <p:cNvSpPr/>
          <p:nvPr/>
        </p:nvSpPr>
        <p:spPr>
          <a:xfrm>
            <a:off x="10184553" y="696539"/>
            <a:ext cx="9076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2800" dirty="0">
                <a:solidFill>
                  <a:schemeClr val="bg1"/>
                </a:solidFill>
              </a:rPr>
              <a:t>Dans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BD857648-723C-453F-AD3C-C84F5404352F}"/>
              </a:ext>
            </a:extLst>
          </p:cNvPr>
          <p:cNvSpPr/>
          <p:nvPr/>
        </p:nvSpPr>
        <p:spPr>
          <a:xfrm>
            <a:off x="3369849" y="517713"/>
            <a:ext cx="18161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2800" dirty="0">
                <a:solidFill>
                  <a:schemeClr val="bg1"/>
                </a:solidFill>
              </a:rPr>
              <a:t>Basketball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29B41C4F-0713-4A5F-BCDE-288FE2A44BD8}"/>
              </a:ext>
            </a:extLst>
          </p:cNvPr>
          <p:cNvSpPr/>
          <p:nvPr/>
        </p:nvSpPr>
        <p:spPr>
          <a:xfrm>
            <a:off x="9977766" y="4537110"/>
            <a:ext cx="17751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2800" dirty="0">
                <a:solidFill>
                  <a:schemeClr val="bg1"/>
                </a:solidFill>
              </a:rPr>
              <a:t>Kampsport</a:t>
            </a: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F5CE2331-087D-4397-B336-EF00A2397129}"/>
              </a:ext>
            </a:extLst>
          </p:cNvPr>
          <p:cNvSpPr/>
          <p:nvPr/>
        </p:nvSpPr>
        <p:spPr>
          <a:xfrm>
            <a:off x="10184553" y="1894458"/>
            <a:ext cx="12797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2800" dirty="0">
                <a:solidFill>
                  <a:schemeClr val="bg1"/>
                </a:solidFill>
              </a:rPr>
              <a:t>Turning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024E1287-E3E0-4EFB-8CCD-891F95921745}"/>
              </a:ext>
            </a:extLst>
          </p:cNvPr>
          <p:cNvSpPr/>
          <p:nvPr/>
        </p:nvSpPr>
        <p:spPr>
          <a:xfrm>
            <a:off x="7950742" y="458397"/>
            <a:ext cx="12907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2800" dirty="0">
                <a:solidFill>
                  <a:schemeClr val="bg1"/>
                </a:solidFill>
              </a:rPr>
              <a:t>Speider</a:t>
            </a: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582098FC-09C4-4860-9E23-F08C8DEA6CDA}"/>
              </a:ext>
            </a:extLst>
          </p:cNvPr>
          <p:cNvSpPr/>
          <p:nvPr/>
        </p:nvSpPr>
        <p:spPr>
          <a:xfrm>
            <a:off x="10166202" y="5795355"/>
            <a:ext cx="14830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2800" dirty="0">
                <a:solidFill>
                  <a:schemeClr val="bg1"/>
                </a:solidFill>
              </a:rPr>
              <a:t>Håndball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18" name="Plassholder for bunntekst 17">
            <a:extLst>
              <a:ext uri="{FF2B5EF4-FFF2-40B4-BE49-F238E27FC236}">
                <a16:creationId xmlns:a16="http://schemas.microsoft.com/office/drawing/2014/main" id="{CA16A73C-30DB-4D59-AE86-D35AADE13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2021 MITT INTRO</a:t>
            </a:r>
          </a:p>
        </p:txBody>
      </p:sp>
    </p:spTree>
    <p:extLst>
      <p:ext uri="{BB962C8B-B14F-4D97-AF65-F5344CB8AC3E}">
        <p14:creationId xmlns:p14="http://schemas.microsoft.com/office/powerpoint/2010/main" val="2910539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5" name="Rectangle 114">
            <a:extLst>
              <a:ext uri="{FF2B5EF4-FFF2-40B4-BE49-F238E27FC236}">
                <a16:creationId xmlns:a16="http://schemas.microsoft.com/office/drawing/2014/main" id="{55666830-9A19-4E01-8505-D6C7F9AC5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e 4" descr="Et bilde som inneholder person, mann, innendørs, klær&#10;&#10;Automatisk generert beskrivelse">
            <a:extLst>
              <a:ext uri="{FF2B5EF4-FFF2-40B4-BE49-F238E27FC236}">
                <a16:creationId xmlns:a16="http://schemas.microsoft.com/office/drawing/2014/main" id="{B767C243-AAAC-4DD8-B07A-C40757E731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919" r="8418" b="-1"/>
          <a:stretch/>
        </p:blipFill>
        <p:spPr>
          <a:xfrm>
            <a:off x="4110127" y="10"/>
            <a:ext cx="8081873" cy="6857990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 useBgFill="1">
        <p:nvSpPr>
          <p:cNvPr id="117" name="Freeform: Shape 116">
            <a:extLst>
              <a:ext uri="{FF2B5EF4-FFF2-40B4-BE49-F238E27FC236}">
                <a16:creationId xmlns:a16="http://schemas.microsoft.com/office/drawing/2014/main" id="{AE9FC877-7FB6-4D22-9988-35420644E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9" name="Freeform: Shape 118">
            <a:extLst>
              <a:ext uri="{FF2B5EF4-FFF2-40B4-BE49-F238E27FC236}">
                <a16:creationId xmlns:a16="http://schemas.microsoft.com/office/drawing/2014/main" id="{E41809D1-F12E-46BB-B804-5F209D325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81A59E1C-F923-41FB-AACD-FA344E670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err="1"/>
              <a:t>Hva</a:t>
            </a:r>
            <a:r>
              <a:rPr lang="en-US" dirty="0"/>
              <a:t> slags </a:t>
            </a:r>
            <a:r>
              <a:rPr lang="en-US" dirty="0" err="1"/>
              <a:t>aktiviteter</a:t>
            </a:r>
            <a:r>
              <a:rPr lang="en-US" dirty="0"/>
              <a:t> </a:t>
            </a:r>
            <a:r>
              <a:rPr lang="en-US" dirty="0" err="1"/>
              <a:t>finnes</a:t>
            </a:r>
            <a:r>
              <a:rPr lang="en-US" dirty="0"/>
              <a:t> i din kommune?</a:t>
            </a: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1638264E-D78D-46F7-A2B3-74F2A80E3FDC}"/>
              </a:ext>
            </a:extLst>
          </p:cNvPr>
          <p:cNvSpPr txBox="1"/>
          <p:nvPr/>
        </p:nvSpPr>
        <p:spPr>
          <a:xfrm>
            <a:off x="439068" y="2313413"/>
            <a:ext cx="3651466" cy="22236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/>
            </a:endParaRPr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3DB5F527-FA76-4012-882B-784B2B96C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2021 MITT INTRO</a:t>
            </a:r>
          </a:p>
        </p:txBody>
      </p:sp>
    </p:spTree>
    <p:extLst>
      <p:ext uri="{BB962C8B-B14F-4D97-AF65-F5344CB8AC3E}">
        <p14:creationId xmlns:p14="http://schemas.microsoft.com/office/powerpoint/2010/main" val="3371602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" name="Rectangle 101">
            <a:extLst>
              <a:ext uri="{FF2B5EF4-FFF2-40B4-BE49-F238E27FC236}">
                <a16:creationId xmlns:a16="http://schemas.microsoft.com/office/drawing/2014/main" id="{55666830-9A19-4E01-8505-D6C7F9AC5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5FB0EDFB-DF6E-425F-9559-DDF9891337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67" r="2566"/>
          <a:stretch/>
        </p:blipFill>
        <p:spPr>
          <a:xfrm>
            <a:off x="4110127" y="10"/>
            <a:ext cx="8081873" cy="6857990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 useBgFill="1">
        <p:nvSpPr>
          <p:cNvPr id="104" name="Freeform: Shape 103">
            <a:extLst>
              <a:ext uri="{FF2B5EF4-FFF2-40B4-BE49-F238E27FC236}">
                <a16:creationId xmlns:a16="http://schemas.microsoft.com/office/drawing/2014/main" id="{AE9FC877-7FB6-4D22-9988-35420644E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6" name="Freeform: Shape 105">
            <a:extLst>
              <a:ext uri="{FF2B5EF4-FFF2-40B4-BE49-F238E27FC236}">
                <a16:creationId xmlns:a16="http://schemas.microsoft.com/office/drawing/2014/main" id="{E41809D1-F12E-46BB-B804-5F209D325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81A59E1C-F923-41FB-AACD-FA344E670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err="1"/>
              <a:t>Hvor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jeg</a:t>
            </a:r>
            <a:r>
              <a:rPr lang="en-US" dirty="0"/>
              <a:t> </a:t>
            </a:r>
            <a:r>
              <a:rPr lang="en-US" dirty="0" err="1"/>
              <a:t>finne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hvilke</a:t>
            </a:r>
            <a:r>
              <a:rPr lang="en-US" dirty="0"/>
              <a:t> </a:t>
            </a:r>
            <a:r>
              <a:rPr lang="en-US" dirty="0" err="1"/>
              <a:t>fritidsaktiviteter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finnes</a:t>
            </a:r>
            <a:r>
              <a:rPr lang="en-US" dirty="0"/>
              <a:t>?</a:t>
            </a: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1638264E-D78D-46F7-A2B3-74F2A80E3FDC}"/>
              </a:ext>
            </a:extLst>
          </p:cNvPr>
          <p:cNvSpPr txBox="1"/>
          <p:nvPr/>
        </p:nvSpPr>
        <p:spPr>
          <a:xfrm>
            <a:off x="439068" y="2313413"/>
            <a:ext cx="3651466" cy="22236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/>
            </a:endParaRP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1E51F412-F389-4A64-A91D-A69FAD11D391}"/>
              </a:ext>
            </a:extLst>
          </p:cNvPr>
          <p:cNvSpPr txBox="1"/>
          <p:nvPr/>
        </p:nvSpPr>
        <p:spPr>
          <a:xfrm>
            <a:off x="477981" y="4912534"/>
            <a:ext cx="59067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5400" dirty="0"/>
              <a:t>Internett </a:t>
            </a:r>
            <a:r>
              <a:rPr lang="nb-NO" sz="5400" dirty="0">
                <a:sym typeface="Wingdings" panose="05000000000000000000" pitchFamily="2" charset="2"/>
              </a:rPr>
              <a:t></a:t>
            </a:r>
            <a:endParaRPr lang="nb-NO" sz="5400" dirty="0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F1387C55-418F-4F06-A139-D97FA8B2D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2021 MITT INTRO</a:t>
            </a:r>
          </a:p>
        </p:txBody>
      </p:sp>
    </p:spTree>
    <p:extLst>
      <p:ext uri="{BB962C8B-B14F-4D97-AF65-F5344CB8AC3E}">
        <p14:creationId xmlns:p14="http://schemas.microsoft.com/office/powerpoint/2010/main" val="427798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DCA526ED303F7409DC9B9E233AA1CF6" ma:contentTypeVersion="6" ma:contentTypeDescription="Opprett et nytt dokument." ma:contentTypeScope="" ma:versionID="617f1eafe8ab5474e494ff5077600a18">
  <xsd:schema xmlns:xsd="http://www.w3.org/2001/XMLSchema" xmlns:xs="http://www.w3.org/2001/XMLSchema" xmlns:p="http://schemas.microsoft.com/office/2006/metadata/properties" xmlns:ns3="435b8994-8fb0-4cb4-b3b2-0aa0852e8cfe" targetNamespace="http://schemas.microsoft.com/office/2006/metadata/properties" ma:root="true" ma:fieldsID="68f47c99e6445057968c465946a21422" ns3:_="">
    <xsd:import namespace="435b8994-8fb0-4cb4-b3b2-0aa0852e8cf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5b8994-8fb0-4cb4-b3b2-0aa0852e8c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E0B9982-E1D9-4D0C-A088-8622139ED462}">
  <ds:schemaRefs>
    <ds:schemaRef ds:uri="http://purl.org/dc/elements/1.1/"/>
    <ds:schemaRef ds:uri="http://schemas.microsoft.com/office/2006/metadata/properties"/>
    <ds:schemaRef ds:uri="435b8994-8fb0-4cb4-b3b2-0aa0852e8cfe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0F6F52D-30F1-40F5-9DF4-CEA7D0088D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35b8994-8fb0-4cb4-b3b2-0aa0852e8cf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7ED50E5-1B6D-48C3-A5C8-9FEA32CBEDB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1735</Words>
  <Application>Microsoft Office PowerPoint</Application>
  <PresentationFormat>Widescreen</PresentationFormat>
  <Paragraphs>262</Paragraphs>
  <Slides>21</Slides>
  <Notes>21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Office-tema</vt:lpstr>
      <vt:lpstr>PowerPoint-presentasjon</vt:lpstr>
      <vt:lpstr>PowerPoint-presentasjon</vt:lpstr>
      <vt:lpstr>Ordliste</vt:lpstr>
      <vt:lpstr>FNs konvensjon om barns rettigheter</vt:lpstr>
      <vt:lpstr>Hvorfor bør barn gå på fritidsaktiviteter?</vt:lpstr>
      <vt:lpstr>     </vt:lpstr>
      <vt:lpstr>Eksempler på aktiviteter</vt:lpstr>
      <vt:lpstr>Hva slags aktiviteter finnes i din kommune?</vt:lpstr>
      <vt:lpstr>Hvor kan jeg finne ut hvilke fritidsaktiviteter som finnes?</vt:lpstr>
      <vt:lpstr>     </vt:lpstr>
      <vt:lpstr>     Nesten alle lag og fritidsaktiviteter blir drevet av frivillige</vt:lpstr>
      <vt:lpstr>    </vt:lpstr>
      <vt:lpstr>   </vt:lpstr>
      <vt:lpstr>  </vt:lpstr>
      <vt:lpstr>  </vt:lpstr>
      <vt:lpstr>  </vt:lpstr>
      <vt:lpstr>  </vt:lpstr>
      <vt:lpstr>  </vt:lpstr>
      <vt:lpstr>  </vt:lpstr>
      <vt:lpstr>  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Marianne Bøvra</dc:creator>
  <cp:lastModifiedBy>Lars Sigmund Tveito</cp:lastModifiedBy>
  <cp:revision>2</cp:revision>
  <dcterms:created xsi:type="dcterms:W3CDTF">2021-01-16T07:08:06Z</dcterms:created>
  <dcterms:modified xsi:type="dcterms:W3CDTF">2023-03-30T19:33:29Z</dcterms:modified>
</cp:coreProperties>
</file>