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7"/>
  </p:notesMasterIdLst>
  <p:sldIdLst>
    <p:sldId id="256" r:id="rId2"/>
    <p:sldId id="257" r:id="rId3"/>
    <p:sldId id="258" r:id="rId4"/>
    <p:sldId id="259" r:id="rId5"/>
    <p:sldId id="367" r:id="rId6"/>
    <p:sldId id="278" r:id="rId7"/>
    <p:sldId id="372" r:id="rId8"/>
    <p:sldId id="368" r:id="rId9"/>
    <p:sldId id="347" r:id="rId10"/>
    <p:sldId id="371" r:id="rId11"/>
    <p:sldId id="341" r:id="rId12"/>
    <p:sldId id="369" r:id="rId13"/>
    <p:sldId id="342" r:id="rId14"/>
    <p:sldId id="343" r:id="rId15"/>
    <p:sldId id="344" r:id="rId16"/>
    <p:sldId id="345" r:id="rId17"/>
    <p:sldId id="346" r:id="rId18"/>
    <p:sldId id="348" r:id="rId19"/>
    <p:sldId id="349" r:id="rId20"/>
    <p:sldId id="350" r:id="rId21"/>
    <p:sldId id="351" r:id="rId22"/>
    <p:sldId id="352" r:id="rId23"/>
    <p:sldId id="353" r:id="rId24"/>
    <p:sldId id="354" r:id="rId25"/>
    <p:sldId id="355" r:id="rId26"/>
    <p:sldId id="356" r:id="rId27"/>
    <p:sldId id="357" r:id="rId28"/>
    <p:sldId id="358" r:id="rId29"/>
    <p:sldId id="359" r:id="rId30"/>
    <p:sldId id="360" r:id="rId31"/>
    <p:sldId id="361" r:id="rId32"/>
    <p:sldId id="362" r:id="rId33"/>
    <p:sldId id="363" r:id="rId34"/>
    <p:sldId id="364" r:id="rId35"/>
    <p:sldId id="365" r:id="rId36"/>
    <p:sldId id="366" r:id="rId37"/>
    <p:sldId id="373" r:id="rId38"/>
    <p:sldId id="374" r:id="rId39"/>
    <p:sldId id="370" r:id="rId40"/>
    <p:sldId id="335" r:id="rId41"/>
    <p:sldId id="336" r:id="rId42"/>
    <p:sldId id="337" r:id="rId43"/>
    <p:sldId id="338" r:id="rId44"/>
    <p:sldId id="339" r:id="rId45"/>
    <p:sldId id="340" r:id="rId46"/>
    <p:sldId id="273" r:id="rId47"/>
    <p:sldId id="282" r:id="rId48"/>
    <p:sldId id="322" r:id="rId49"/>
    <p:sldId id="323" r:id="rId50"/>
    <p:sldId id="324" r:id="rId51"/>
    <p:sldId id="325" r:id="rId52"/>
    <p:sldId id="326" r:id="rId53"/>
    <p:sldId id="327" r:id="rId54"/>
    <p:sldId id="328" r:id="rId55"/>
    <p:sldId id="329" r:id="rId56"/>
    <p:sldId id="330" r:id="rId57"/>
    <p:sldId id="331" r:id="rId58"/>
    <p:sldId id="332" r:id="rId59"/>
    <p:sldId id="274" r:id="rId60"/>
    <p:sldId id="281"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275" r:id="rId75"/>
    <p:sldId id="280" r:id="rId76"/>
    <p:sldId id="283" r:id="rId77"/>
    <p:sldId id="284" r:id="rId78"/>
    <p:sldId id="285" r:id="rId79"/>
    <p:sldId id="286" r:id="rId80"/>
    <p:sldId id="287" r:id="rId81"/>
    <p:sldId id="288" r:id="rId82"/>
    <p:sldId id="289" r:id="rId83"/>
    <p:sldId id="290" r:id="rId84"/>
    <p:sldId id="291" r:id="rId85"/>
    <p:sldId id="292" r:id="rId86"/>
    <p:sldId id="293" r:id="rId87"/>
    <p:sldId id="294" r:id="rId88"/>
    <p:sldId id="295" r:id="rId89"/>
    <p:sldId id="276" r:id="rId90"/>
    <p:sldId id="279" r:id="rId91"/>
    <p:sldId id="296" r:id="rId92"/>
    <p:sldId id="297" r:id="rId93"/>
    <p:sldId id="298" r:id="rId94"/>
    <p:sldId id="299" r:id="rId95"/>
    <p:sldId id="300" r:id="rId96"/>
    <p:sldId id="301" r:id="rId97"/>
    <p:sldId id="302" r:id="rId98"/>
    <p:sldId id="303" r:id="rId99"/>
    <p:sldId id="304" r:id="rId100"/>
    <p:sldId id="305" r:id="rId101"/>
    <p:sldId id="306" r:id="rId102"/>
    <p:sldId id="307" r:id="rId103"/>
    <p:sldId id="308" r:id="rId104"/>
    <p:sldId id="277" r:id="rId105"/>
    <p:sldId id="375" r:id="rId106"/>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190"/>
    <p:restoredTop sz="94676"/>
  </p:normalViewPr>
  <p:slideViewPr>
    <p:cSldViewPr>
      <p:cViewPr varScale="1">
        <p:scale>
          <a:sx n="108" d="100"/>
          <a:sy n="108" d="100"/>
        </p:scale>
        <p:origin x="127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7DDA6C7-EDEB-4B0F-A196-DF2691C49FC5}" type="datetimeFigureOut">
              <a:rPr lang="nb-NO" smtClean="0"/>
              <a:t>21.10.2021</a:t>
            </a:fld>
            <a:endParaRPr lang="nb-NO"/>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6F784364-736E-445B-9915-53C93BFAFCB8}" type="slidenum">
              <a:rPr lang="nb-NO" smtClean="0"/>
              <a:t>‹#›</a:t>
            </a:fld>
            <a:endParaRPr lang="nb-NO"/>
          </a:p>
        </p:txBody>
      </p:sp>
    </p:spTree>
    <p:extLst>
      <p:ext uri="{BB962C8B-B14F-4D97-AF65-F5344CB8AC3E}">
        <p14:creationId xmlns:p14="http://schemas.microsoft.com/office/powerpoint/2010/main" val="2855397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6F784364-736E-445B-9915-53C93BFAFCB8}" type="slidenum">
              <a:rPr lang="nb-NO" smtClean="0"/>
              <a:t>9</a:t>
            </a:fld>
            <a:endParaRPr lang="nb-NO"/>
          </a:p>
        </p:txBody>
      </p:sp>
    </p:spTree>
    <p:extLst>
      <p:ext uri="{BB962C8B-B14F-4D97-AF65-F5344CB8AC3E}">
        <p14:creationId xmlns:p14="http://schemas.microsoft.com/office/powerpoint/2010/main" val="2359562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6F784364-736E-445B-9915-53C93BFAFCB8}" type="slidenum">
              <a:rPr lang="nb-NO" smtClean="0"/>
              <a:t>10</a:t>
            </a:fld>
            <a:endParaRPr lang="nb-NO"/>
          </a:p>
        </p:txBody>
      </p:sp>
    </p:spTree>
    <p:extLst>
      <p:ext uri="{BB962C8B-B14F-4D97-AF65-F5344CB8AC3E}">
        <p14:creationId xmlns:p14="http://schemas.microsoft.com/office/powerpoint/2010/main" val="848719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6F784364-736E-445B-9915-53C93BFAFCB8}" type="slidenum">
              <a:rPr lang="nb-NO" smtClean="0"/>
              <a:t>15</a:t>
            </a:fld>
            <a:endParaRPr lang="nb-NO"/>
          </a:p>
        </p:txBody>
      </p:sp>
    </p:spTree>
    <p:extLst>
      <p:ext uri="{BB962C8B-B14F-4D97-AF65-F5344CB8AC3E}">
        <p14:creationId xmlns:p14="http://schemas.microsoft.com/office/powerpoint/2010/main" val="1896555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nb-NO"/>
              <a:t>Klikk for å redigere tittelstil</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7A941BBA-42F1-4ED2-9F52-B99133290818}" type="datetime1">
              <a:rPr lang="nb-NO" smtClean="0"/>
              <a:t>21.10.2021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5C7B357-7243-4B0A-A642-6CD8379419DD}" type="slidenum">
              <a:rPr lang="nb-NO" smtClean="0"/>
              <a:t>‹#›</a:t>
            </a:fld>
            <a:endParaRPr lang="nb-NO"/>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D5CA52D7-8239-4FA9-A9E9-96809039C394}" type="datetime1">
              <a:rPr lang="nb-NO" smtClean="0"/>
              <a:t>21.10.2021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5C7B357-7243-4B0A-A642-6CD8379419DD}" type="slidenum">
              <a:rPr lang="nb-NO" smtClean="0"/>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Deloverskrift">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nb-NO"/>
              <a:t>Klikk for å redigere tittelstil</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C32EEBBD-978F-4748-810A-E71CCACF50B0}" type="datetime1">
              <a:rPr lang="nb-NO" smtClean="0"/>
              <a:t>21.10.2021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5C7B357-7243-4B0A-A642-6CD8379419DD}" type="slidenum">
              <a:rPr lang="nb-NO" smtClean="0"/>
              <a:t>‹#›</a:t>
            </a:fld>
            <a:endParaRPr lang="nb-NO"/>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45A2AE92-DFE2-4386-A815-73EF9BE0CBC4}" type="datetime1">
              <a:rPr lang="nb-NO" smtClean="0"/>
              <a:t>21.10.2021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5C7B357-7243-4B0A-A642-6CD8379419DD}" type="slidenum">
              <a:rPr lang="nb-NO" smtClean="0"/>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Klikk for å redigere tittelstil</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088FAF24-9505-4CE6-A8E6-B2F13A765C92}" type="datetime1">
              <a:rPr lang="nb-NO" smtClean="0"/>
              <a:t>21.10.2021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45C7B357-7243-4B0A-A642-6CD8379419DD}" type="slidenum">
              <a:rPr lang="nb-NO" smtClean="0"/>
              <a:t>‹#›</a:t>
            </a:fld>
            <a:endParaRPr lang="nb-NO"/>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17D5234B-21BB-4D70-A0C7-332824FD10D2}" type="datetime1">
              <a:rPr lang="nb-NO" smtClean="0"/>
              <a:t>21.10.2021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45C7B357-7243-4B0A-A642-6CD8379419DD}" type="slidenum">
              <a:rPr lang="nb-NO" smtClean="0"/>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5DC4C0-B89D-4FD8-BB04-0569E010F177}" type="datetime1">
              <a:rPr lang="nb-NO" smtClean="0"/>
              <a:t>21.10.2021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45C7B357-7243-4B0A-A642-6CD8379419DD}" type="slidenum">
              <a:rPr lang="nb-NO" smtClean="0"/>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nb-NO"/>
              <a:t>Klikk for å redigere tittelstil</a:t>
            </a:r>
            <a:endParaRPr lang="en-US"/>
          </a:p>
        </p:txBody>
      </p:sp>
      <p:sp>
        <p:nvSpPr>
          <p:cNvPr id="3" name="Content Placeholder 2"/>
          <p:cNvSpPr>
            <a:spLocks noGrp="1"/>
          </p:cNvSpPr>
          <p:nvPr>
            <p:ph idx="1"/>
          </p:nvPr>
        </p:nvSpPr>
        <p:spPr>
          <a:xfrm>
            <a:off x="3710866" y="457201"/>
            <a:ext cx="4594935"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762002"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8DBEEDF3-509F-4878-8A90-5B4168AB77B8}" type="datetime1">
              <a:rPr lang="nb-NO" smtClean="0"/>
              <a:t>21.10.2021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5C7B357-7243-4B0A-A642-6CD8379419DD}" type="slidenum">
              <a:rPr lang="nb-NO" smtClean="0"/>
              <a:t>‹#›</a:t>
            </a:fld>
            <a:endParaRPr lang="nb-NO"/>
          </a:p>
        </p:txBody>
      </p:sp>
      <p:cxnSp>
        <p:nvCxnSpPr>
          <p:cNvPr id="10" name="Straight Connector 9"/>
          <p:cNvCxnSpPr/>
          <p:nvPr/>
        </p:nvCxnSpPr>
        <p:spPr>
          <a:xfrm rot="5400000">
            <a:off x="1677195"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nb-NO"/>
              <a:t>Klikk for å redigere tittelstil</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0E8A3E1E-A156-4FA7-8C9F-45ED77800CE0}" type="datetime1">
              <a:rPr lang="nb-NO" smtClean="0"/>
              <a:t>21.10.2021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5C7B357-7243-4B0A-A642-6CD8379419DD}" type="slidenum">
              <a:rPr lang="nb-NO" smtClean="0"/>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6A9A1C08-7CD0-4D9E-AE44-5BA81C550D6C}" type="datetime1">
              <a:rPr lang="nb-NO" smtClean="0"/>
              <a:t>21.10.2021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5C7B357-7243-4B0A-A642-6CD8379419DD}" type="slidenum">
              <a:rPr lang="nb-NO" smtClean="0"/>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2"/>
            <a:ext cx="1828800" cy="5410199"/>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E80319F0-31D1-49D4-B05D-FB96CC671CD8}" type="datetime1">
              <a:rPr lang="nb-NO" smtClean="0"/>
              <a:t>21.10.2021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5C7B357-7243-4B0A-A642-6CD8379419DD}" type="slidenum">
              <a:rPr lang="nb-NO" smtClean="0"/>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nb-NO"/>
              <a:t>Klikk for å redigere tittelstil</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6248400" y="6208777"/>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E7BB3C04-3C60-4C2D-97BA-F62567292A6A}" type="datetime1">
              <a:rPr lang="nb-NO" smtClean="0"/>
              <a:t>21.10.2021</a:t>
            </a:fld>
            <a:endParaRPr lang="nb-NO"/>
          </a:p>
        </p:txBody>
      </p:sp>
      <p:sp>
        <p:nvSpPr>
          <p:cNvPr id="5" name="Footer Placeholder 4"/>
          <p:cNvSpPr>
            <a:spLocks noGrp="1"/>
          </p:cNvSpPr>
          <p:nvPr>
            <p:ph type="ftr" sz="quarter" idx="3"/>
          </p:nvPr>
        </p:nvSpPr>
        <p:spPr>
          <a:xfrm>
            <a:off x="762000" y="6208777"/>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nb-NO"/>
          </a:p>
        </p:txBody>
      </p:sp>
      <p:sp>
        <p:nvSpPr>
          <p:cNvPr id="6" name="Slide Number Placeholder 5"/>
          <p:cNvSpPr>
            <a:spLocks noGrp="1"/>
          </p:cNvSpPr>
          <p:nvPr>
            <p:ph type="sldNum" sz="quarter" idx="4"/>
          </p:nvPr>
        </p:nvSpPr>
        <p:spPr>
          <a:xfrm>
            <a:off x="7620000" y="5687569"/>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45C7B357-7243-4B0A-A642-6CD8379419DD}" type="slidenum">
              <a:rPr lang="nb-NO" smtClean="0"/>
              <a:t>‹#›</a:t>
            </a:fld>
            <a:endParaRPr lang="nb-NO"/>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avaldsnes.no/"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7" y="404664"/>
            <a:ext cx="7560840" cy="2431435"/>
          </a:xfrm>
          <a:prstGeom prst="rect">
            <a:avLst/>
          </a:prstGeom>
          <a:noFill/>
        </p:spPr>
        <p:txBody>
          <a:bodyPr wrap="square" rtlCol="0">
            <a:spAutoFit/>
          </a:bodyPr>
          <a:lstStyle/>
          <a:p>
            <a:pPr algn="ctr"/>
            <a:r>
              <a:rPr lang="nb-NO" sz="5400">
                <a:solidFill>
                  <a:schemeClr val="bg1"/>
                </a:solidFill>
              </a:rPr>
              <a:t>TRENERPERM 2021</a:t>
            </a:r>
            <a:endParaRPr lang="nb-NO" sz="5400" dirty="0">
              <a:solidFill>
                <a:schemeClr val="bg1"/>
              </a:solidFill>
            </a:endParaRPr>
          </a:p>
          <a:p>
            <a:pPr algn="ctr"/>
            <a:endParaRPr lang="nb-NO" sz="4400" dirty="0">
              <a:solidFill>
                <a:schemeClr val="bg1"/>
              </a:solidFill>
            </a:endParaRPr>
          </a:p>
          <a:p>
            <a:pPr algn="ctr"/>
            <a:r>
              <a:rPr lang="nb-NO" sz="5400" dirty="0">
                <a:solidFill>
                  <a:schemeClr val="bg1"/>
                </a:solidFill>
              </a:rPr>
              <a:t>AVALDSNES IL</a:t>
            </a:r>
          </a:p>
        </p:txBody>
      </p:sp>
      <p:sp>
        <p:nvSpPr>
          <p:cNvPr id="5" name="Rektangel 4"/>
          <p:cNvSpPr/>
          <p:nvPr/>
        </p:nvSpPr>
        <p:spPr>
          <a:xfrm>
            <a:off x="827584" y="3716008"/>
            <a:ext cx="2303060" cy="576064"/>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dirty="0">
                <a:solidFill>
                  <a:schemeClr val="accent1"/>
                </a:solidFill>
              </a:rPr>
              <a:t>LAGNAVN</a:t>
            </a:r>
          </a:p>
        </p:txBody>
      </p:sp>
      <p:pic>
        <p:nvPicPr>
          <p:cNvPr id="6" name="Bilde 5"/>
          <p:cNvPicPr>
            <a:picLocks noChangeAspect="1"/>
          </p:cNvPicPr>
          <p:nvPr/>
        </p:nvPicPr>
        <p:blipFill>
          <a:blip r:embed="rId2"/>
          <a:stretch>
            <a:fillRect/>
          </a:stretch>
        </p:blipFill>
        <p:spPr>
          <a:xfrm>
            <a:off x="4182992" y="1391803"/>
            <a:ext cx="720080" cy="457156"/>
          </a:xfrm>
          <a:prstGeom prst="rect">
            <a:avLst/>
          </a:prstGeom>
        </p:spPr>
      </p:pic>
      <p:sp>
        <p:nvSpPr>
          <p:cNvPr id="10" name="Rektangel 9"/>
          <p:cNvSpPr/>
          <p:nvPr/>
        </p:nvSpPr>
        <p:spPr>
          <a:xfrm>
            <a:off x="827584" y="4292072"/>
            <a:ext cx="2303060" cy="576064"/>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dirty="0">
                <a:solidFill>
                  <a:schemeClr val="accent1"/>
                </a:solidFill>
              </a:rPr>
              <a:t>HOVEDTRENER</a:t>
            </a:r>
          </a:p>
        </p:txBody>
      </p:sp>
      <p:sp>
        <p:nvSpPr>
          <p:cNvPr id="11" name="Rektangel 10"/>
          <p:cNvSpPr/>
          <p:nvPr/>
        </p:nvSpPr>
        <p:spPr>
          <a:xfrm>
            <a:off x="827584" y="4868136"/>
            <a:ext cx="2303060" cy="576064"/>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dirty="0">
                <a:solidFill>
                  <a:schemeClr val="accent1"/>
                </a:solidFill>
              </a:rPr>
              <a:t>LAGLEDER</a:t>
            </a:r>
          </a:p>
        </p:txBody>
      </p:sp>
      <p:sp>
        <p:nvSpPr>
          <p:cNvPr id="12" name="Rektangel 11"/>
          <p:cNvSpPr/>
          <p:nvPr/>
        </p:nvSpPr>
        <p:spPr>
          <a:xfrm>
            <a:off x="3130644" y="3716008"/>
            <a:ext cx="3673604" cy="576064"/>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b-NO" b="1" dirty="0">
              <a:solidFill>
                <a:schemeClr val="tx1"/>
              </a:solidFill>
              <a:latin typeface="Bradley Hand ITC" panose="03070402050302030203" pitchFamily="66" charset="0"/>
            </a:endParaRPr>
          </a:p>
        </p:txBody>
      </p:sp>
      <p:sp>
        <p:nvSpPr>
          <p:cNvPr id="13" name="Rektangel 12"/>
          <p:cNvSpPr/>
          <p:nvPr/>
        </p:nvSpPr>
        <p:spPr>
          <a:xfrm>
            <a:off x="3130644" y="4292072"/>
            <a:ext cx="3673604" cy="576064"/>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b-NO" b="1" dirty="0">
              <a:solidFill>
                <a:schemeClr val="tx1"/>
              </a:solidFill>
              <a:latin typeface="Bradley Hand ITC" panose="03070402050302030203" pitchFamily="66" charset="0"/>
            </a:endParaRPr>
          </a:p>
        </p:txBody>
      </p:sp>
      <p:sp>
        <p:nvSpPr>
          <p:cNvPr id="14" name="Rektangel 13"/>
          <p:cNvSpPr/>
          <p:nvPr/>
        </p:nvSpPr>
        <p:spPr>
          <a:xfrm>
            <a:off x="3130644" y="4868136"/>
            <a:ext cx="3673604" cy="576064"/>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b-NO" b="1" dirty="0">
              <a:solidFill>
                <a:schemeClr val="tx1"/>
              </a:solidFill>
              <a:latin typeface="Bradley Hand ITC" panose="03070402050302030203" pitchFamily="66" charset="0"/>
            </a:endParaRPr>
          </a:p>
        </p:txBody>
      </p:sp>
      <p:sp>
        <p:nvSpPr>
          <p:cNvPr id="15" name="Rektangel 14"/>
          <p:cNvSpPr/>
          <p:nvPr/>
        </p:nvSpPr>
        <p:spPr>
          <a:xfrm>
            <a:off x="6804248" y="3716008"/>
            <a:ext cx="1512169" cy="576064"/>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b-NO" b="1" dirty="0">
              <a:solidFill>
                <a:schemeClr val="tx1"/>
              </a:solidFill>
              <a:latin typeface="Bradley Hand ITC" panose="03070402050302030203" pitchFamily="66" charset="0"/>
            </a:endParaRPr>
          </a:p>
        </p:txBody>
      </p:sp>
      <p:sp>
        <p:nvSpPr>
          <p:cNvPr id="16" name="Rektangel 15"/>
          <p:cNvSpPr/>
          <p:nvPr/>
        </p:nvSpPr>
        <p:spPr>
          <a:xfrm>
            <a:off x="6804248" y="4289934"/>
            <a:ext cx="1512169" cy="576064"/>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b-NO" b="1" dirty="0">
              <a:solidFill>
                <a:schemeClr val="tx1"/>
              </a:solidFill>
              <a:latin typeface="Bradley Hand ITC" panose="03070402050302030203" pitchFamily="66" charset="0"/>
            </a:endParaRPr>
          </a:p>
        </p:txBody>
      </p:sp>
      <p:sp>
        <p:nvSpPr>
          <p:cNvPr id="17" name="Rektangel 16"/>
          <p:cNvSpPr/>
          <p:nvPr/>
        </p:nvSpPr>
        <p:spPr>
          <a:xfrm>
            <a:off x="6804247" y="4868136"/>
            <a:ext cx="1512169" cy="576064"/>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b-NO" b="1" dirty="0">
              <a:solidFill>
                <a:schemeClr val="tx1"/>
              </a:solidFill>
              <a:latin typeface="Bradley Hand ITC" panose="03070402050302030203" pitchFamily="66" charset="0"/>
            </a:endParaRPr>
          </a:p>
        </p:txBody>
      </p:sp>
      <p:sp>
        <p:nvSpPr>
          <p:cNvPr id="2" name="Plassholder for lysbildenummer 1"/>
          <p:cNvSpPr>
            <a:spLocks noGrp="1"/>
          </p:cNvSpPr>
          <p:nvPr>
            <p:ph type="sldNum" sz="quarter" idx="12"/>
          </p:nvPr>
        </p:nvSpPr>
        <p:spPr/>
        <p:txBody>
          <a:bodyPr/>
          <a:lstStyle/>
          <a:p>
            <a:fld id="{45C7B357-7243-4B0A-A642-6CD8379419DD}" type="slidenum">
              <a:rPr lang="nb-NO" smtClean="0"/>
              <a:t>1</a:t>
            </a:fld>
            <a:endParaRPr lang="nb-NO"/>
          </a:p>
        </p:txBody>
      </p:sp>
    </p:spTree>
    <p:extLst>
      <p:ext uri="{BB962C8B-B14F-4D97-AF65-F5344CB8AC3E}">
        <p14:creationId xmlns:p14="http://schemas.microsoft.com/office/powerpoint/2010/main" val="16731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INNHOLD</a:t>
            </a:r>
          </a:p>
        </p:txBody>
      </p:sp>
      <p:sp>
        <p:nvSpPr>
          <p:cNvPr id="5" name="TekstSylinder 4"/>
          <p:cNvSpPr txBox="1"/>
          <p:nvPr/>
        </p:nvSpPr>
        <p:spPr>
          <a:xfrm>
            <a:off x="179512" y="548680"/>
            <a:ext cx="8496944" cy="6771084"/>
          </a:xfrm>
          <a:prstGeom prst="rect">
            <a:avLst/>
          </a:prstGeom>
          <a:noFill/>
        </p:spPr>
        <p:txBody>
          <a:bodyPr wrap="square" rtlCol="0">
            <a:spAutoFit/>
          </a:bodyPr>
          <a:lstStyle/>
          <a:p>
            <a:pPr marL="342900" indent="-342900">
              <a:buAutoNum type="arabicPeriod"/>
            </a:pPr>
            <a:r>
              <a:rPr lang="nb-NO" sz="1400" dirty="0"/>
              <a:t>VISJON, MÅL OG HENSIKT - </a:t>
            </a:r>
            <a:r>
              <a:rPr lang="nb-NO" sz="1400" i="1" dirty="0">
                <a:solidFill>
                  <a:schemeClr val="bg1">
                    <a:lumMod val="50000"/>
                  </a:schemeClr>
                </a:solidFill>
              </a:rPr>
              <a:t>Informasjon om denne permen og hvorfor vi har den	S.  3</a:t>
            </a:r>
          </a:p>
          <a:p>
            <a:pPr marL="342900" indent="-342900">
              <a:buAutoNum type="arabicPeriod"/>
            </a:pPr>
            <a:endParaRPr lang="nb-NO" sz="1400" dirty="0"/>
          </a:p>
          <a:p>
            <a:pPr marL="342900" indent="-342900">
              <a:buFontTx/>
              <a:buAutoNum type="arabicPeriod"/>
            </a:pPr>
            <a:r>
              <a:rPr lang="nb-NO" sz="1400" dirty="0"/>
              <a:t>TRENER &amp; LAGLEDER ROLLEN – </a:t>
            </a:r>
            <a:r>
              <a:rPr lang="nb-NO" sz="1400" i="1" dirty="0">
                <a:solidFill>
                  <a:schemeClr val="bg1">
                    <a:lumMod val="50000"/>
                  </a:schemeClr>
                </a:solidFill>
              </a:rPr>
              <a:t>Beskrivelse av trener og lagleder rollen 		S. 4</a:t>
            </a:r>
          </a:p>
          <a:p>
            <a:r>
              <a:rPr lang="nb-NO" sz="1400" i="1" dirty="0">
                <a:solidFill>
                  <a:schemeClr val="bg1">
                    <a:lumMod val="50000"/>
                  </a:schemeClr>
                </a:solidFill>
              </a:rPr>
              <a:t>		</a:t>
            </a:r>
          </a:p>
          <a:p>
            <a:r>
              <a:rPr lang="nb-NO" sz="1400" dirty="0"/>
              <a:t>3.     MITT LAG   </a:t>
            </a:r>
            <a:r>
              <a:rPr lang="nb-NO" sz="1400" i="1" dirty="0">
                <a:solidFill>
                  <a:schemeClr val="bg1">
                    <a:lumMod val="50000"/>
                  </a:schemeClr>
                </a:solidFill>
              </a:rPr>
              <a:t>–   Her skriver du inn navnene på spillerne dine			S. 5 </a:t>
            </a:r>
          </a:p>
          <a:p>
            <a:endParaRPr lang="nb-NO" sz="1400" i="1" dirty="0">
              <a:solidFill>
                <a:schemeClr val="bg1">
                  <a:lumMod val="50000"/>
                </a:schemeClr>
              </a:solidFill>
            </a:endParaRPr>
          </a:p>
          <a:p>
            <a:pPr marL="342900" indent="-342900">
              <a:buAutoNum type="arabicPeriod" startAt="4"/>
            </a:pPr>
            <a:r>
              <a:rPr lang="nb-NO" sz="1400" dirty="0"/>
              <a:t>ÅRSHJUL– </a:t>
            </a:r>
            <a:r>
              <a:rPr lang="nb-NO" sz="1400" i="1" dirty="0">
                <a:solidFill>
                  <a:schemeClr val="bg1">
                    <a:lumMod val="50000"/>
                  </a:schemeClr>
                </a:solidFill>
              </a:rPr>
              <a:t>Beskrivelse av hendelser  					S. 6</a:t>
            </a:r>
          </a:p>
          <a:p>
            <a:pPr marL="342900" indent="-342900">
              <a:buAutoNum type="arabicPeriod" startAt="4"/>
            </a:pPr>
            <a:endParaRPr lang="nb-NO" sz="1400" i="1" dirty="0">
              <a:solidFill>
                <a:schemeClr val="bg1">
                  <a:lumMod val="50000"/>
                </a:schemeClr>
              </a:solidFill>
            </a:endParaRPr>
          </a:p>
          <a:p>
            <a:pPr marL="342900" indent="-342900">
              <a:buFontTx/>
              <a:buAutoNum type="arabicPeriod" startAt="4"/>
            </a:pPr>
            <a:r>
              <a:rPr lang="nb-NO" sz="1400" dirty="0"/>
              <a:t>HOSPITERINGSAVTALE </a:t>
            </a:r>
            <a:r>
              <a:rPr lang="nb-NO" sz="1400" i="1" dirty="0">
                <a:solidFill>
                  <a:schemeClr val="bg1">
                    <a:lumMod val="50000"/>
                  </a:schemeClr>
                </a:solidFill>
              </a:rPr>
              <a:t>– Gjeldende hospiteringsskjema 			S. 8</a:t>
            </a:r>
          </a:p>
          <a:p>
            <a:r>
              <a:rPr lang="nb-NO" sz="1400" i="1" dirty="0"/>
              <a:t>					</a:t>
            </a:r>
            <a:endParaRPr lang="nb-NO" sz="1400" i="1" dirty="0">
              <a:solidFill>
                <a:schemeClr val="bg1">
                  <a:lumMod val="50000"/>
                </a:schemeClr>
              </a:solidFill>
            </a:endParaRPr>
          </a:p>
          <a:p>
            <a:r>
              <a:rPr lang="nb-NO" sz="1400" dirty="0"/>
              <a:t>6.     KAMPINFORMASJON OG FOTBALLFILOSFI </a:t>
            </a:r>
          </a:p>
          <a:p>
            <a:r>
              <a:rPr lang="nb-NO" sz="1400" dirty="0"/>
              <a:t>		 </a:t>
            </a:r>
            <a:r>
              <a:rPr lang="nb-NO" sz="1400" i="1" dirty="0">
                <a:solidFill>
                  <a:schemeClr val="bg1">
                    <a:lumMod val="50000"/>
                  </a:schemeClr>
                </a:solidFill>
              </a:rPr>
              <a:t>Overordnet informasjon om gjennomføring av spillform og fotballfilosofi     S. 9</a:t>
            </a:r>
          </a:p>
          <a:p>
            <a:r>
              <a:rPr lang="nb-NO" sz="1400" i="1" dirty="0">
                <a:solidFill>
                  <a:schemeClr val="bg1">
                    <a:lumMod val="50000"/>
                  </a:schemeClr>
                </a:solidFill>
              </a:rPr>
              <a:t> </a:t>
            </a:r>
          </a:p>
          <a:p>
            <a:r>
              <a:rPr lang="nb-NO" sz="1400" dirty="0"/>
              <a:t>7.     TRENINGSPLANLEGGER </a:t>
            </a:r>
            <a:r>
              <a:rPr lang="nb-NO" sz="1400" dirty="0">
                <a:solidFill>
                  <a:schemeClr val="bg1">
                    <a:lumMod val="50000"/>
                  </a:schemeClr>
                </a:solidFill>
              </a:rPr>
              <a:t>– </a:t>
            </a:r>
            <a:r>
              <a:rPr lang="nb-NO" sz="1400" i="1" dirty="0">
                <a:solidFill>
                  <a:schemeClr val="bg1">
                    <a:lumMod val="50000"/>
                  </a:schemeClr>
                </a:solidFill>
              </a:rPr>
              <a:t>Verktøy for å organisere treninger</a:t>
            </a:r>
            <a:r>
              <a:rPr lang="nb-NO" sz="1400" i="1" dirty="0"/>
              <a:t> </a:t>
            </a:r>
            <a:r>
              <a:rPr lang="nb-NO" sz="1400" i="1" dirty="0">
                <a:solidFill>
                  <a:schemeClr val="bg1">
                    <a:lumMod val="50000"/>
                  </a:schemeClr>
                </a:solidFill>
              </a:rPr>
              <a:t>	 		S. 11</a:t>
            </a:r>
          </a:p>
          <a:p>
            <a:endParaRPr lang="nb-NO" sz="1400" i="1" dirty="0">
              <a:solidFill>
                <a:schemeClr val="bg1">
                  <a:lumMod val="50000"/>
                </a:schemeClr>
              </a:solidFill>
            </a:endParaRPr>
          </a:p>
          <a:p>
            <a:pPr marL="342900" indent="-342900">
              <a:buAutoNum type="arabicPeriod" startAt="8"/>
            </a:pPr>
            <a:r>
              <a:rPr lang="nb-NO" sz="1400" dirty="0"/>
              <a:t>ØVELSESBANK </a:t>
            </a:r>
            <a:r>
              <a:rPr lang="nb-NO" sz="1400" i="1" dirty="0">
                <a:solidFill>
                  <a:schemeClr val="bg1">
                    <a:lumMod val="50000"/>
                  </a:schemeClr>
                </a:solidFill>
              </a:rPr>
              <a:t>– Knyttet opp mot spillestil og utvikling   			S.12</a:t>
            </a:r>
          </a:p>
          <a:p>
            <a:endParaRPr lang="nb-NO" sz="1400" i="1" dirty="0"/>
          </a:p>
          <a:p>
            <a:r>
              <a:rPr lang="nb-NO" sz="1400" dirty="0"/>
              <a:t>9.     KAMPPLANNLEGGER </a:t>
            </a:r>
            <a:r>
              <a:rPr lang="nb-NO" sz="1400" dirty="0">
                <a:solidFill>
                  <a:schemeClr val="bg1">
                    <a:lumMod val="50000"/>
                  </a:schemeClr>
                </a:solidFill>
              </a:rPr>
              <a:t>– </a:t>
            </a:r>
            <a:r>
              <a:rPr lang="nb-NO" sz="1400" i="1" dirty="0">
                <a:solidFill>
                  <a:schemeClr val="bg1">
                    <a:lumMod val="50000"/>
                  </a:schemeClr>
                </a:solidFill>
              </a:rPr>
              <a:t>Verktøy for å organisere kamper 			S. 39</a:t>
            </a:r>
          </a:p>
          <a:p>
            <a:endParaRPr lang="nb-NO" sz="1400" i="1" dirty="0">
              <a:solidFill>
                <a:schemeClr val="bg1">
                  <a:lumMod val="50000"/>
                </a:schemeClr>
              </a:solidFill>
            </a:endParaRPr>
          </a:p>
          <a:p>
            <a:r>
              <a:rPr lang="nb-NO" sz="1400" dirty="0"/>
              <a:t>10.   ROLLEBESKRIVELSER </a:t>
            </a:r>
            <a:r>
              <a:rPr lang="nb-NO" sz="1400" dirty="0">
                <a:solidFill>
                  <a:schemeClr val="bg1">
                    <a:lumMod val="50000"/>
                  </a:schemeClr>
                </a:solidFill>
              </a:rPr>
              <a:t>– Beskrivelser av posisjoner i 11-,9-, og 7-er fotball</a:t>
            </a:r>
            <a:r>
              <a:rPr lang="nb-NO" sz="1400" dirty="0"/>
              <a:t>		</a:t>
            </a:r>
            <a:r>
              <a:rPr lang="nb-NO" sz="1400" i="1" dirty="0">
                <a:solidFill>
                  <a:schemeClr val="bg1">
                    <a:lumMod val="50000"/>
                  </a:schemeClr>
                </a:solidFill>
              </a:rPr>
              <a:t>S. 40</a:t>
            </a:r>
          </a:p>
          <a:p>
            <a:pPr marL="342900" indent="-342900">
              <a:buAutoNum type="arabicPeriod"/>
            </a:pPr>
            <a:endParaRPr lang="nb-NO" sz="1400" dirty="0"/>
          </a:p>
          <a:p>
            <a:r>
              <a:rPr lang="nb-NO" sz="1400" dirty="0"/>
              <a:t>11.   KAMP PLANER ALLE TRINN (AIL FILOSOFIEN) – </a:t>
            </a:r>
            <a:r>
              <a:rPr lang="nb-NO" sz="1400" i="1" dirty="0">
                <a:solidFill>
                  <a:schemeClr val="bg1">
                    <a:lumMod val="50000"/>
                  </a:schemeClr>
                </a:solidFill>
              </a:rPr>
              <a:t>Slik spiller vi kamper i AIL</a:t>
            </a:r>
          </a:p>
          <a:p>
            <a:pPr marL="800100" lvl="1" indent="-342900">
              <a:buAutoNum type="arabicPeriod"/>
            </a:pPr>
            <a:r>
              <a:rPr lang="nb-NO" sz="1400" i="1" dirty="0">
                <a:solidFill>
                  <a:schemeClr val="bg1">
                    <a:lumMod val="50000"/>
                  </a:schemeClr>
                </a:solidFill>
              </a:rPr>
              <a:t>G/J 8-9 ÅR Detaljert plan						S. 46</a:t>
            </a:r>
          </a:p>
          <a:p>
            <a:pPr marL="800100" lvl="1" indent="-342900">
              <a:buAutoNum type="arabicPeriod"/>
            </a:pPr>
            <a:r>
              <a:rPr lang="nb-NO" sz="1400" i="1" dirty="0">
                <a:solidFill>
                  <a:schemeClr val="bg1">
                    <a:lumMod val="50000"/>
                  </a:schemeClr>
                </a:solidFill>
              </a:rPr>
              <a:t>G/J 10-11 ÅR Detaljert plan					S. 59</a:t>
            </a:r>
          </a:p>
          <a:p>
            <a:pPr marL="800100" lvl="1" indent="-342900">
              <a:buAutoNum type="arabicPeriod"/>
            </a:pPr>
            <a:r>
              <a:rPr lang="nb-NO" sz="1400" i="1" dirty="0">
                <a:solidFill>
                  <a:schemeClr val="bg1">
                    <a:lumMod val="50000"/>
                  </a:schemeClr>
                </a:solidFill>
              </a:rPr>
              <a:t>G/J 12-13 ÅR Detaljert plan					S. 74</a:t>
            </a:r>
          </a:p>
          <a:p>
            <a:pPr marL="800100" lvl="1" indent="-342900">
              <a:buAutoNum type="arabicPeriod"/>
            </a:pPr>
            <a:r>
              <a:rPr lang="nb-NO" sz="1400" i="1" dirty="0">
                <a:solidFill>
                  <a:schemeClr val="bg1">
                    <a:lumMod val="50000"/>
                  </a:schemeClr>
                </a:solidFill>
              </a:rPr>
              <a:t>G/J  Fra 14 ÅR Detaljert plan					S. 89				</a:t>
            </a:r>
            <a:endParaRPr lang="nb-NO" sz="1400" dirty="0"/>
          </a:p>
          <a:p>
            <a:pPr marL="342900" indent="-342900">
              <a:buAutoNum type="arabicPeriod"/>
            </a:pPr>
            <a:endParaRPr lang="nb-NO" sz="1400" dirty="0"/>
          </a:p>
          <a:p>
            <a:r>
              <a:rPr lang="nb-NO" sz="1400" dirty="0"/>
              <a:t> </a:t>
            </a:r>
          </a:p>
          <a:p>
            <a:endParaRPr lang="nb-NO" sz="1400" dirty="0"/>
          </a:p>
        </p:txBody>
      </p:sp>
      <p:sp>
        <p:nvSpPr>
          <p:cNvPr id="2" name="Plassholder for lysbildenummer 1"/>
          <p:cNvSpPr>
            <a:spLocks noGrp="1"/>
          </p:cNvSpPr>
          <p:nvPr>
            <p:ph type="sldNum" sz="quarter" idx="12"/>
          </p:nvPr>
        </p:nvSpPr>
        <p:spPr/>
        <p:txBody>
          <a:bodyPr/>
          <a:lstStyle/>
          <a:p>
            <a:fld id="{45C7B357-7243-4B0A-A642-6CD8379419DD}" type="slidenum">
              <a:rPr lang="nb-NO" smtClean="0"/>
              <a:t>2</a:t>
            </a:fld>
            <a:endParaRPr lang="nb-NO" dirty="0"/>
          </a:p>
        </p:txBody>
      </p:sp>
    </p:spTree>
    <p:extLst>
      <p:ext uri="{BB962C8B-B14F-4D97-AF65-F5344CB8AC3E}">
        <p14:creationId xmlns:p14="http://schemas.microsoft.com/office/powerpoint/2010/main" val="3479502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 VISJON, MÅL OG HENSIKT</a:t>
            </a:r>
          </a:p>
        </p:txBody>
      </p:sp>
      <p:sp>
        <p:nvSpPr>
          <p:cNvPr id="5" name="TekstSylinder 4"/>
          <p:cNvSpPr txBox="1"/>
          <p:nvPr/>
        </p:nvSpPr>
        <p:spPr>
          <a:xfrm>
            <a:off x="179512" y="692696"/>
            <a:ext cx="8784976" cy="707886"/>
          </a:xfrm>
          <a:prstGeom prst="rect">
            <a:avLst/>
          </a:prstGeom>
          <a:noFill/>
        </p:spPr>
        <p:txBody>
          <a:bodyPr wrap="square" rtlCol="0">
            <a:spAutoFit/>
          </a:bodyPr>
          <a:lstStyle/>
          <a:p>
            <a:r>
              <a:rPr lang="nb-NO" sz="2000" dirty="0"/>
              <a:t>Avaldsnes Idrettslag skal gi klubbens medlemmer glede, muligheter og utfordringer, uansett talent og ambisjoner. Klubben skal drives etter Fair Play prinsippet.</a:t>
            </a:r>
          </a:p>
        </p:txBody>
      </p:sp>
      <p:sp>
        <p:nvSpPr>
          <p:cNvPr id="7" name="Rektangel 6"/>
          <p:cNvSpPr/>
          <p:nvPr/>
        </p:nvSpPr>
        <p:spPr>
          <a:xfrm>
            <a:off x="147120" y="548680"/>
            <a:ext cx="8817368" cy="108012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b-NO" dirty="0">
              <a:solidFill>
                <a:schemeClr val="accent1"/>
              </a:solidFill>
            </a:endParaRPr>
          </a:p>
        </p:txBody>
      </p:sp>
      <p:sp>
        <p:nvSpPr>
          <p:cNvPr id="8" name="TekstSylinder 7"/>
          <p:cNvSpPr txBox="1"/>
          <p:nvPr/>
        </p:nvSpPr>
        <p:spPr>
          <a:xfrm>
            <a:off x="431540" y="1862461"/>
            <a:ext cx="8208912" cy="4324261"/>
          </a:xfrm>
          <a:prstGeom prst="rect">
            <a:avLst/>
          </a:prstGeom>
          <a:noFill/>
        </p:spPr>
        <p:txBody>
          <a:bodyPr wrap="square" rtlCol="0">
            <a:spAutoFit/>
          </a:bodyPr>
          <a:lstStyle/>
          <a:p>
            <a:r>
              <a:rPr lang="nb-NO" sz="1600" dirty="0"/>
              <a:t>Denne trenerpermen er forankret i retningslinjer gitt i klubbens sportsplan. Hensikten med denne er å gi spillere, trenere og lagledere en litt enklere hverdag hva som angår gjennomføring av treninger og kamper i Avaldsnes Idrettslag.</a:t>
            </a:r>
          </a:p>
          <a:p>
            <a:endParaRPr lang="nb-NO" sz="1600" dirty="0"/>
          </a:p>
          <a:p>
            <a:r>
              <a:rPr lang="nb-NO" sz="1600" dirty="0"/>
              <a:t>Informasjon i denne trenerpermen er til internt bruk i Avaldsnes Idrettslag og skal bidra til:</a:t>
            </a:r>
          </a:p>
          <a:p>
            <a:endParaRPr lang="nb-NO" sz="1600" dirty="0"/>
          </a:p>
          <a:p>
            <a:r>
              <a:rPr lang="nb-NO" sz="1600" dirty="0"/>
              <a:t>	- En enklere trenerhverdag for trenere og lagledere</a:t>
            </a:r>
          </a:p>
          <a:p>
            <a:r>
              <a:rPr lang="nb-NO" sz="1600" dirty="0"/>
              <a:t>	- En felles filosofi for hvordan vi skal spille og opptre i AIL</a:t>
            </a:r>
          </a:p>
          <a:p>
            <a:r>
              <a:rPr lang="nb-NO" sz="1600" dirty="0"/>
              <a:t>	- Klare og enkle retningslinjer</a:t>
            </a:r>
          </a:p>
          <a:p>
            <a:r>
              <a:rPr lang="nb-NO" sz="1600" dirty="0"/>
              <a:t>	- Enklere treningsplanlegging og øvelsesbank</a:t>
            </a:r>
          </a:p>
          <a:p>
            <a:r>
              <a:rPr lang="nb-NO" sz="1600" dirty="0"/>
              <a:t>	- Enklere kampplanlegging</a:t>
            </a:r>
          </a:p>
          <a:p>
            <a:r>
              <a:rPr lang="nb-NO" sz="1600" dirty="0"/>
              <a:t>	- Økt trenersamarbeid og forståelse for AIL`s filosofi</a:t>
            </a:r>
          </a:p>
          <a:p>
            <a:endParaRPr lang="nb-NO" sz="1100" dirty="0"/>
          </a:p>
          <a:p>
            <a:r>
              <a:rPr lang="nb-NO" sz="1200" dirty="0"/>
              <a:t>For spørsmål angående innhold i permen kan disse rettes til prosjektgruppen som består av:</a:t>
            </a:r>
          </a:p>
          <a:p>
            <a:r>
              <a:rPr lang="nb-NO" sz="1200" dirty="0"/>
              <a:t>	- Anders Holgersen (Trenerveileder)</a:t>
            </a:r>
          </a:p>
          <a:p>
            <a:r>
              <a:rPr lang="nb-NO" sz="1200" dirty="0"/>
              <a:t>	- Bjørn Egil Apeland (Trener)</a:t>
            </a:r>
          </a:p>
          <a:p>
            <a:r>
              <a:rPr lang="nb-NO" sz="1200" dirty="0"/>
              <a:t>	- Øyvind Engevik (Trener)</a:t>
            </a:r>
          </a:p>
          <a:p>
            <a:r>
              <a:rPr lang="nb-NO" sz="1200" dirty="0"/>
              <a:t>	- Tor Kristian Hillesland (Trener)</a:t>
            </a:r>
          </a:p>
          <a:p>
            <a:r>
              <a:rPr lang="nb-NO" sz="1200" dirty="0"/>
              <a:t>	</a:t>
            </a:r>
          </a:p>
        </p:txBody>
      </p:sp>
      <p:sp>
        <p:nvSpPr>
          <p:cNvPr id="2" name="Plassholder for lysbildenummer 1"/>
          <p:cNvSpPr>
            <a:spLocks noGrp="1"/>
          </p:cNvSpPr>
          <p:nvPr>
            <p:ph type="sldNum" sz="quarter" idx="12"/>
          </p:nvPr>
        </p:nvSpPr>
        <p:spPr/>
        <p:txBody>
          <a:bodyPr/>
          <a:lstStyle/>
          <a:p>
            <a:fld id="{45C7B357-7243-4B0A-A642-6CD8379419DD}" type="slidenum">
              <a:rPr lang="nb-NO" smtClean="0"/>
              <a:t>3</a:t>
            </a:fld>
            <a:endParaRPr lang="nb-NO"/>
          </a:p>
        </p:txBody>
      </p:sp>
    </p:spTree>
    <p:extLst>
      <p:ext uri="{BB962C8B-B14F-4D97-AF65-F5344CB8AC3E}">
        <p14:creationId xmlns:p14="http://schemas.microsoft.com/office/powerpoint/2010/main" val="2945184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2. TRENER OG LAGLEDER ROLLEN</a:t>
            </a:r>
          </a:p>
        </p:txBody>
      </p:sp>
      <p:cxnSp>
        <p:nvCxnSpPr>
          <p:cNvPr id="3" name="Rett linje 2"/>
          <p:cNvCxnSpPr/>
          <p:nvPr/>
        </p:nvCxnSpPr>
        <p:spPr>
          <a:xfrm flipH="1">
            <a:off x="4499992" y="524985"/>
            <a:ext cx="36004" cy="5544616"/>
          </a:xfrm>
          <a:prstGeom prst="line">
            <a:avLst/>
          </a:prstGeom>
        </p:spPr>
        <p:style>
          <a:lnRef idx="1">
            <a:schemeClr val="accent1"/>
          </a:lnRef>
          <a:fillRef idx="0">
            <a:schemeClr val="accent1"/>
          </a:fillRef>
          <a:effectRef idx="0">
            <a:schemeClr val="accent1"/>
          </a:effectRef>
          <a:fontRef idx="minor">
            <a:schemeClr val="tx1"/>
          </a:fontRef>
        </p:style>
      </p:cxnSp>
      <p:sp>
        <p:nvSpPr>
          <p:cNvPr id="5" name="TekstSylinder 4"/>
          <p:cNvSpPr txBox="1"/>
          <p:nvPr/>
        </p:nvSpPr>
        <p:spPr>
          <a:xfrm>
            <a:off x="5148064" y="524985"/>
            <a:ext cx="3352136" cy="338554"/>
          </a:xfrm>
          <a:prstGeom prst="rect">
            <a:avLst/>
          </a:prstGeom>
          <a:noFill/>
        </p:spPr>
        <p:txBody>
          <a:bodyPr wrap="none" rtlCol="0">
            <a:spAutoFit/>
          </a:bodyPr>
          <a:lstStyle/>
          <a:p>
            <a:r>
              <a:rPr lang="nb-NO" sz="1600" dirty="0"/>
              <a:t>LAGLEDERS OPPGAVER/ANSVAR</a:t>
            </a:r>
          </a:p>
        </p:txBody>
      </p:sp>
      <p:sp>
        <p:nvSpPr>
          <p:cNvPr id="6" name="TekstSylinder 5"/>
          <p:cNvSpPr txBox="1"/>
          <p:nvPr/>
        </p:nvSpPr>
        <p:spPr>
          <a:xfrm>
            <a:off x="611560" y="524985"/>
            <a:ext cx="3068404" cy="338554"/>
          </a:xfrm>
          <a:prstGeom prst="rect">
            <a:avLst/>
          </a:prstGeom>
          <a:noFill/>
        </p:spPr>
        <p:txBody>
          <a:bodyPr wrap="none" rtlCol="0">
            <a:spAutoFit/>
          </a:bodyPr>
          <a:lstStyle/>
          <a:p>
            <a:r>
              <a:rPr lang="nb-NO" sz="1600" dirty="0"/>
              <a:t>TRENERS OPPGAVER/ANSVAR</a:t>
            </a:r>
          </a:p>
        </p:txBody>
      </p:sp>
      <p:sp>
        <p:nvSpPr>
          <p:cNvPr id="7" name="TekstSylinder 6"/>
          <p:cNvSpPr txBox="1"/>
          <p:nvPr/>
        </p:nvSpPr>
        <p:spPr>
          <a:xfrm>
            <a:off x="4848709" y="980728"/>
            <a:ext cx="3888432" cy="4708981"/>
          </a:xfrm>
          <a:prstGeom prst="rect">
            <a:avLst/>
          </a:prstGeom>
          <a:noFill/>
        </p:spPr>
        <p:txBody>
          <a:bodyPr wrap="square" rtlCol="0">
            <a:spAutoFit/>
          </a:bodyPr>
          <a:lstStyle/>
          <a:p>
            <a:pPr marL="171450" indent="-171450">
              <a:buFont typeface="Arial" panose="020B0604020202020204" pitchFamily="34" charset="0"/>
              <a:buChar char="•"/>
            </a:pPr>
            <a:r>
              <a:rPr lang="nb-NO" sz="1200" dirty="0"/>
              <a:t>Lagets administrative leder</a:t>
            </a:r>
          </a:p>
          <a:p>
            <a:pPr marL="171450" indent="-171450">
              <a:buFont typeface="Arial" panose="020B0604020202020204" pitchFamily="34" charset="0"/>
              <a:buChar char="•"/>
            </a:pPr>
            <a:r>
              <a:rPr lang="nb-NO" sz="1200" dirty="0"/>
              <a:t>Ansvar for kamparrangement</a:t>
            </a:r>
          </a:p>
          <a:p>
            <a:pPr marL="171450" indent="-171450">
              <a:buFont typeface="Arial" panose="020B0604020202020204" pitchFamily="34" charset="0"/>
              <a:buChar char="•"/>
            </a:pPr>
            <a:r>
              <a:rPr lang="nb-NO" sz="1200" dirty="0"/>
              <a:t>Kontakte dommer (Sjekke at dommer kommer), </a:t>
            </a:r>
            <a:r>
              <a:rPr lang="nb-NO" sz="1200" dirty="0" err="1"/>
              <a:t>iht</a:t>
            </a:r>
            <a:r>
              <a:rPr lang="nb-NO" sz="1200" dirty="0"/>
              <a:t> til klubbens dommeroppsett.</a:t>
            </a:r>
          </a:p>
          <a:p>
            <a:pPr marL="171450" indent="-171450">
              <a:buFont typeface="Arial" panose="020B0604020202020204" pitchFamily="34" charset="0"/>
              <a:buChar char="•"/>
            </a:pPr>
            <a:r>
              <a:rPr lang="nb-NO" sz="1200" dirty="0"/>
              <a:t>Arrangere spiller- og foreldremøter</a:t>
            </a:r>
          </a:p>
          <a:p>
            <a:pPr marL="171450" indent="-171450">
              <a:buFont typeface="Arial" panose="020B0604020202020204" pitchFamily="34" charset="0"/>
              <a:buChar char="•"/>
            </a:pPr>
            <a:r>
              <a:rPr lang="nb-NO" sz="1200" dirty="0"/>
              <a:t>Planlegging av cupdeltagelse</a:t>
            </a:r>
          </a:p>
          <a:p>
            <a:pPr marL="171450" indent="-171450">
              <a:buFont typeface="Arial" panose="020B0604020202020204" pitchFamily="34" charset="0"/>
              <a:buChar char="•"/>
            </a:pPr>
            <a:r>
              <a:rPr lang="nb-NO" sz="1200" dirty="0"/>
              <a:t>Ansvarlig for lagets drakter og utstyr</a:t>
            </a:r>
          </a:p>
          <a:p>
            <a:pPr marL="171450" indent="-171450">
              <a:buFont typeface="Arial" panose="020B0604020202020204" pitchFamily="34" charset="0"/>
              <a:buChar char="•"/>
            </a:pPr>
            <a:r>
              <a:rPr lang="nb-NO" sz="1200" dirty="0"/>
              <a:t>Arkivere lagets holdningskontrakter</a:t>
            </a:r>
          </a:p>
          <a:p>
            <a:pPr marL="171450" indent="-171450">
              <a:buFont typeface="Arial" panose="020B0604020202020204" pitchFamily="34" charset="0"/>
              <a:buChar char="•"/>
            </a:pPr>
            <a:r>
              <a:rPr lang="nb-NO" sz="1200" dirty="0"/>
              <a:t>Kontakt med gjestende lag ved hjemmekamper</a:t>
            </a:r>
          </a:p>
          <a:p>
            <a:pPr marL="171450" indent="-171450">
              <a:buFont typeface="Arial" panose="020B0604020202020204" pitchFamily="34" charset="0"/>
              <a:buChar char="•"/>
            </a:pPr>
            <a:r>
              <a:rPr lang="nb-NO" sz="1200" dirty="0"/>
              <a:t>Ta imot gjestene lag ved kamper</a:t>
            </a:r>
          </a:p>
          <a:p>
            <a:pPr marL="171450" indent="-171450">
              <a:buFont typeface="Arial" panose="020B0604020202020204" pitchFamily="34" charset="0"/>
              <a:buChar char="•"/>
            </a:pPr>
            <a:r>
              <a:rPr lang="nb-NO" sz="1200" dirty="0"/>
              <a:t>Kamprapport i FIKS (Hvis aktuelt)</a:t>
            </a:r>
          </a:p>
          <a:p>
            <a:pPr marL="171450" indent="-171450">
              <a:buFont typeface="Arial" panose="020B0604020202020204" pitchFamily="34" charset="0"/>
              <a:buChar char="•"/>
            </a:pPr>
            <a:r>
              <a:rPr lang="nb-NO" sz="1200" dirty="0"/>
              <a:t>Signere dommerskjema</a:t>
            </a:r>
          </a:p>
          <a:p>
            <a:pPr marL="171450" indent="-171450">
              <a:buFont typeface="Arial" panose="020B0604020202020204" pitchFamily="34" charset="0"/>
              <a:buChar char="•"/>
            </a:pPr>
            <a:r>
              <a:rPr lang="nb-NO" sz="1200" dirty="0"/>
              <a:t>Kontakt med motstander ved bortekamper</a:t>
            </a:r>
          </a:p>
          <a:p>
            <a:pPr marL="171450" indent="-171450">
              <a:buFont typeface="Arial" panose="020B0604020202020204" pitchFamily="34" charset="0"/>
              <a:buChar char="•"/>
            </a:pPr>
            <a:r>
              <a:rPr lang="nb-NO" sz="1200" dirty="0"/>
              <a:t>Planlegge reisemåte ved bortekamper</a:t>
            </a:r>
          </a:p>
          <a:p>
            <a:pPr marL="171450" indent="-171450">
              <a:buFont typeface="Arial" panose="020B0604020202020204" pitchFamily="34" charset="0"/>
              <a:buChar char="•"/>
            </a:pPr>
            <a:r>
              <a:rPr lang="nb-NO" sz="1200" dirty="0"/>
              <a:t>Sjekke kamprapporter</a:t>
            </a:r>
          </a:p>
          <a:p>
            <a:pPr marL="171450" indent="-171450">
              <a:buFont typeface="Arial" panose="020B0604020202020204" pitchFamily="34" charset="0"/>
              <a:buChar char="•"/>
            </a:pPr>
            <a:r>
              <a:rPr lang="nb-NO" sz="1200" dirty="0"/>
              <a:t>Omberamme kamper</a:t>
            </a:r>
          </a:p>
          <a:p>
            <a:endParaRPr lang="nb-NO" sz="1200" dirty="0"/>
          </a:p>
          <a:p>
            <a:r>
              <a:rPr lang="nb-NO" sz="1200" dirty="0"/>
              <a:t>Se mer informasjon om laglederens rolle i dokumenter for kvalitetsklubb på </a:t>
            </a:r>
            <a:r>
              <a:rPr lang="nb-NO" sz="1200" dirty="0">
                <a:hlinkClick r:id="rId2"/>
              </a:rPr>
              <a:t>www.avaldsnes.no</a:t>
            </a:r>
            <a:endParaRPr lang="nb-NO" sz="1200" dirty="0"/>
          </a:p>
          <a:p>
            <a:endParaRPr lang="nb-NO" sz="1200" dirty="0"/>
          </a:p>
          <a:p>
            <a:endParaRPr lang="nb-NO" sz="1200" dirty="0"/>
          </a:p>
          <a:p>
            <a:r>
              <a:rPr lang="nb-NO" sz="1200" dirty="0"/>
              <a:t>Lagleder skal signere klubbens holdningskontrakt. Han skal også bidra sammen med trener til at å skape et godt og trygt miljø for alle spillere.</a:t>
            </a:r>
          </a:p>
          <a:p>
            <a:pPr marL="171450" indent="-171450">
              <a:buFont typeface="Arial" panose="020B0604020202020204" pitchFamily="34" charset="0"/>
              <a:buChar char="•"/>
            </a:pPr>
            <a:endParaRPr lang="nb-NO" sz="1200" dirty="0"/>
          </a:p>
        </p:txBody>
      </p:sp>
      <p:sp>
        <p:nvSpPr>
          <p:cNvPr id="8" name="TekstSylinder 7"/>
          <p:cNvSpPr txBox="1"/>
          <p:nvPr/>
        </p:nvSpPr>
        <p:spPr>
          <a:xfrm>
            <a:off x="323528" y="1035135"/>
            <a:ext cx="3888432" cy="4893647"/>
          </a:xfrm>
          <a:prstGeom prst="rect">
            <a:avLst/>
          </a:prstGeom>
          <a:noFill/>
        </p:spPr>
        <p:txBody>
          <a:bodyPr wrap="square" rtlCol="0">
            <a:spAutoFit/>
          </a:bodyPr>
          <a:lstStyle/>
          <a:p>
            <a:pPr marL="171450" indent="-171450">
              <a:buFont typeface="Arial" panose="020B0604020202020204" pitchFamily="34" charset="0"/>
              <a:buChar char="•"/>
            </a:pPr>
            <a:r>
              <a:rPr lang="nb-NO" sz="1200" dirty="0"/>
              <a:t>Forberede, planlegge og gjennomføre treninger</a:t>
            </a:r>
          </a:p>
          <a:p>
            <a:pPr marL="171450" indent="-171450">
              <a:buFont typeface="Arial" panose="020B0604020202020204" pitchFamily="34" charset="0"/>
              <a:buChar char="•"/>
            </a:pPr>
            <a:r>
              <a:rPr lang="nb-NO" sz="1200" dirty="0"/>
              <a:t>Forberede, planlegge, lede og gjennomføre kamper</a:t>
            </a:r>
          </a:p>
          <a:p>
            <a:pPr marL="171450" indent="-171450">
              <a:buFont typeface="Arial" panose="020B0604020202020204" pitchFamily="34" charset="0"/>
              <a:buChar char="•"/>
            </a:pPr>
            <a:r>
              <a:rPr lang="nb-NO" sz="1200" dirty="0"/>
              <a:t>Laguttak til serie og cup kamper</a:t>
            </a:r>
          </a:p>
          <a:p>
            <a:pPr marL="171450" indent="-171450">
              <a:buFont typeface="Arial" panose="020B0604020202020204" pitchFamily="34" charset="0"/>
              <a:buChar char="•"/>
            </a:pPr>
            <a:r>
              <a:rPr lang="nb-NO" sz="1200" dirty="0"/>
              <a:t>Innspill til styret angående nivåpåmelding av lag til serie og cup spill</a:t>
            </a:r>
          </a:p>
          <a:p>
            <a:pPr marL="171450" indent="-171450">
              <a:buFont typeface="Arial" panose="020B0604020202020204" pitchFamily="34" charset="0"/>
              <a:buChar char="•"/>
            </a:pPr>
            <a:r>
              <a:rPr lang="nb-NO" sz="1200" dirty="0"/>
              <a:t>Utdanning etter retningslinjer i kvalitetsklubb</a:t>
            </a:r>
          </a:p>
          <a:p>
            <a:pPr marL="171450" indent="-171450">
              <a:buFont typeface="Arial" panose="020B0604020202020204" pitchFamily="34" charset="0"/>
              <a:buChar char="•"/>
            </a:pPr>
            <a:r>
              <a:rPr lang="nb-NO" sz="1200" dirty="0"/>
              <a:t>Hospiteringsavtaler i samarbeid med trenerkoordinator/styret/spiller</a:t>
            </a:r>
          </a:p>
          <a:p>
            <a:pPr marL="171450" indent="-171450">
              <a:buFont typeface="Arial" panose="020B0604020202020204" pitchFamily="34" charset="0"/>
              <a:buChar char="•"/>
            </a:pPr>
            <a:r>
              <a:rPr lang="nb-NO" sz="1200" dirty="0"/>
              <a:t>Etterleve klubbens kamp og trenings filosofi</a:t>
            </a:r>
          </a:p>
          <a:p>
            <a:pPr marL="171450" indent="-171450">
              <a:buFont typeface="Arial" panose="020B0604020202020204" pitchFamily="34" charset="0"/>
              <a:buChar char="•"/>
            </a:pPr>
            <a:r>
              <a:rPr lang="nb-NO" sz="1200" dirty="0"/>
              <a:t>Miljøskapende og opptatt av å se alle hver trening og kamp</a:t>
            </a:r>
          </a:p>
          <a:p>
            <a:pPr marL="171450" indent="-171450">
              <a:buFont typeface="Arial" panose="020B0604020202020204" pitchFamily="34" charset="0"/>
              <a:buChar char="•"/>
            </a:pPr>
            <a:r>
              <a:rPr lang="nb-NO" sz="1200" dirty="0"/>
              <a:t>Sørge for god dialog mellom spiller og trener</a:t>
            </a:r>
          </a:p>
          <a:p>
            <a:pPr marL="171450" indent="-171450">
              <a:buFont typeface="Arial" panose="020B0604020202020204" pitchFamily="34" charset="0"/>
              <a:buChar char="•"/>
            </a:pPr>
            <a:r>
              <a:rPr lang="nb-NO" sz="1200" dirty="0"/>
              <a:t>Benytte virkemidler iht. sportsplanen i AIL</a:t>
            </a:r>
          </a:p>
          <a:p>
            <a:pPr marL="171450" indent="-171450">
              <a:buFont typeface="Arial" panose="020B0604020202020204" pitchFamily="34" charset="0"/>
              <a:buChar char="•"/>
            </a:pPr>
            <a:r>
              <a:rPr lang="nb-NO" sz="1200" dirty="0"/>
              <a:t>Delta på trenerforum/trenerseminar</a:t>
            </a:r>
          </a:p>
          <a:p>
            <a:endParaRPr lang="nb-NO" sz="1200" dirty="0"/>
          </a:p>
          <a:p>
            <a:pPr marL="171450" indent="-171450">
              <a:buFont typeface="Arial" panose="020B0604020202020204" pitchFamily="34" charset="0"/>
              <a:buChar char="•"/>
            </a:pPr>
            <a:endParaRPr lang="nb-NO" sz="1200" dirty="0"/>
          </a:p>
          <a:p>
            <a:endParaRPr lang="nb-NO" sz="1200" dirty="0"/>
          </a:p>
          <a:p>
            <a:endParaRPr lang="nb-NO" sz="1200" dirty="0"/>
          </a:p>
          <a:p>
            <a:r>
              <a:rPr lang="nb-NO" sz="1200" dirty="0"/>
              <a:t>Se klubbens sportsplan for mer informasjon om retningslinjer for trenere i AIL</a:t>
            </a:r>
          </a:p>
          <a:p>
            <a:endParaRPr lang="nb-NO" sz="1200" dirty="0"/>
          </a:p>
          <a:p>
            <a:endParaRPr lang="nb-NO" sz="1200" dirty="0"/>
          </a:p>
          <a:p>
            <a:r>
              <a:rPr lang="nb-NO" sz="1200" dirty="0"/>
              <a:t>Trener skal signere klubbens holdningskontrakt. Han skal også bidra sammen med trener til at å skape et godt og trygt miljø for alle spillere.</a:t>
            </a:r>
          </a:p>
          <a:p>
            <a:pPr marL="171450" indent="-171450">
              <a:buFont typeface="Arial" panose="020B0604020202020204" pitchFamily="34" charset="0"/>
              <a:buChar char="•"/>
            </a:pPr>
            <a:endParaRPr lang="nb-NO" sz="1200" dirty="0"/>
          </a:p>
        </p:txBody>
      </p:sp>
      <p:cxnSp>
        <p:nvCxnSpPr>
          <p:cNvPr id="9" name="Rett linje 8"/>
          <p:cNvCxnSpPr/>
          <p:nvPr/>
        </p:nvCxnSpPr>
        <p:spPr>
          <a:xfrm flipH="1">
            <a:off x="556000" y="881223"/>
            <a:ext cx="31239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Rett linje 10"/>
          <p:cNvCxnSpPr/>
          <p:nvPr/>
        </p:nvCxnSpPr>
        <p:spPr>
          <a:xfrm flipH="1">
            <a:off x="5192452" y="881223"/>
            <a:ext cx="3307748"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Plassholder for lysbildenummer 1"/>
          <p:cNvSpPr>
            <a:spLocks noGrp="1"/>
          </p:cNvSpPr>
          <p:nvPr>
            <p:ph type="sldNum" sz="quarter" idx="12"/>
          </p:nvPr>
        </p:nvSpPr>
        <p:spPr/>
        <p:txBody>
          <a:bodyPr/>
          <a:lstStyle/>
          <a:p>
            <a:fld id="{45C7B357-7243-4B0A-A642-6CD8379419DD}" type="slidenum">
              <a:rPr lang="nb-NO" smtClean="0"/>
              <a:t>4</a:t>
            </a:fld>
            <a:endParaRPr lang="nb-NO"/>
          </a:p>
        </p:txBody>
      </p:sp>
    </p:spTree>
    <p:extLst>
      <p:ext uri="{BB962C8B-B14F-4D97-AF65-F5344CB8AC3E}">
        <p14:creationId xmlns:p14="http://schemas.microsoft.com/office/powerpoint/2010/main" val="2970621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3. MITT LAG</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5</a:t>
            </a:fld>
            <a:endParaRPr lang="nb-NO"/>
          </a:p>
        </p:txBody>
      </p:sp>
      <p:pic>
        <p:nvPicPr>
          <p:cNvPr id="6" name="Bilde 5">
            <a:extLst>
              <a:ext uri="{FF2B5EF4-FFF2-40B4-BE49-F238E27FC236}">
                <a16:creationId xmlns:a16="http://schemas.microsoft.com/office/drawing/2014/main" id="{04E636E6-9D95-1F4D-9AFC-7B1D34CDDE5A}"/>
              </a:ext>
            </a:extLst>
          </p:cNvPr>
          <p:cNvPicPr>
            <a:picLocks noChangeAspect="1"/>
          </p:cNvPicPr>
          <p:nvPr/>
        </p:nvPicPr>
        <p:blipFill>
          <a:blip r:embed="rId2"/>
          <a:stretch>
            <a:fillRect/>
          </a:stretch>
        </p:blipFill>
        <p:spPr>
          <a:xfrm>
            <a:off x="593558" y="543541"/>
            <a:ext cx="7884876" cy="4943759"/>
          </a:xfrm>
          <a:prstGeom prst="rect">
            <a:avLst/>
          </a:prstGeom>
        </p:spPr>
      </p:pic>
    </p:spTree>
    <p:extLst>
      <p:ext uri="{BB962C8B-B14F-4D97-AF65-F5344CB8AC3E}">
        <p14:creationId xmlns:p14="http://schemas.microsoft.com/office/powerpoint/2010/main" val="2741308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4. ÅRSHJUL</a:t>
            </a:r>
          </a:p>
        </p:txBody>
      </p:sp>
      <p:graphicFrame>
        <p:nvGraphicFramePr>
          <p:cNvPr id="2" name="Tabell 1"/>
          <p:cNvGraphicFramePr>
            <a:graphicFrameLocks noGrp="1"/>
          </p:cNvGraphicFramePr>
          <p:nvPr>
            <p:extLst>
              <p:ext uri="{D42A27DB-BD31-4B8C-83A1-F6EECF244321}">
                <p14:modId xmlns:p14="http://schemas.microsoft.com/office/powerpoint/2010/main" val="111489714"/>
              </p:ext>
            </p:extLst>
          </p:nvPr>
        </p:nvGraphicFramePr>
        <p:xfrm>
          <a:off x="755576" y="720088"/>
          <a:ext cx="7560842" cy="5843440"/>
        </p:xfrm>
        <a:graphic>
          <a:graphicData uri="http://schemas.openxmlformats.org/drawingml/2006/table">
            <a:tbl>
              <a:tblPr>
                <a:tableStyleId>{5C22544A-7EE6-4342-B048-85BDC9FD1C3A}</a:tableStyleId>
              </a:tblPr>
              <a:tblGrid>
                <a:gridCol w="434427">
                  <a:extLst>
                    <a:ext uri="{9D8B030D-6E8A-4147-A177-3AD203B41FA5}">
                      <a16:colId xmlns:a16="http://schemas.microsoft.com/office/drawing/2014/main" val="20000"/>
                    </a:ext>
                  </a:extLst>
                </a:gridCol>
                <a:gridCol w="434427">
                  <a:extLst>
                    <a:ext uri="{9D8B030D-6E8A-4147-A177-3AD203B41FA5}">
                      <a16:colId xmlns:a16="http://schemas.microsoft.com/office/drawing/2014/main" val="20001"/>
                    </a:ext>
                  </a:extLst>
                </a:gridCol>
                <a:gridCol w="434427">
                  <a:extLst>
                    <a:ext uri="{9D8B030D-6E8A-4147-A177-3AD203B41FA5}">
                      <a16:colId xmlns:a16="http://schemas.microsoft.com/office/drawing/2014/main" val="20002"/>
                    </a:ext>
                  </a:extLst>
                </a:gridCol>
                <a:gridCol w="434427">
                  <a:extLst>
                    <a:ext uri="{9D8B030D-6E8A-4147-A177-3AD203B41FA5}">
                      <a16:colId xmlns:a16="http://schemas.microsoft.com/office/drawing/2014/main" val="20003"/>
                    </a:ext>
                  </a:extLst>
                </a:gridCol>
                <a:gridCol w="434427">
                  <a:extLst>
                    <a:ext uri="{9D8B030D-6E8A-4147-A177-3AD203B41FA5}">
                      <a16:colId xmlns:a16="http://schemas.microsoft.com/office/drawing/2014/main" val="20004"/>
                    </a:ext>
                  </a:extLst>
                </a:gridCol>
                <a:gridCol w="600958">
                  <a:extLst>
                    <a:ext uri="{9D8B030D-6E8A-4147-A177-3AD203B41FA5}">
                      <a16:colId xmlns:a16="http://schemas.microsoft.com/office/drawing/2014/main" val="20005"/>
                    </a:ext>
                  </a:extLst>
                </a:gridCol>
                <a:gridCol w="602767">
                  <a:extLst>
                    <a:ext uri="{9D8B030D-6E8A-4147-A177-3AD203B41FA5}">
                      <a16:colId xmlns:a16="http://schemas.microsoft.com/office/drawing/2014/main" val="20006"/>
                    </a:ext>
                  </a:extLst>
                </a:gridCol>
                <a:gridCol w="434427">
                  <a:extLst>
                    <a:ext uri="{9D8B030D-6E8A-4147-A177-3AD203B41FA5}">
                      <a16:colId xmlns:a16="http://schemas.microsoft.com/office/drawing/2014/main" val="20007"/>
                    </a:ext>
                  </a:extLst>
                </a:gridCol>
                <a:gridCol w="434427">
                  <a:extLst>
                    <a:ext uri="{9D8B030D-6E8A-4147-A177-3AD203B41FA5}">
                      <a16:colId xmlns:a16="http://schemas.microsoft.com/office/drawing/2014/main" val="20008"/>
                    </a:ext>
                  </a:extLst>
                </a:gridCol>
                <a:gridCol w="434427">
                  <a:extLst>
                    <a:ext uri="{9D8B030D-6E8A-4147-A177-3AD203B41FA5}">
                      <a16:colId xmlns:a16="http://schemas.microsoft.com/office/drawing/2014/main" val="20009"/>
                    </a:ext>
                  </a:extLst>
                </a:gridCol>
                <a:gridCol w="434427">
                  <a:extLst>
                    <a:ext uri="{9D8B030D-6E8A-4147-A177-3AD203B41FA5}">
                      <a16:colId xmlns:a16="http://schemas.microsoft.com/office/drawing/2014/main" val="20010"/>
                    </a:ext>
                  </a:extLst>
                </a:gridCol>
                <a:gridCol w="434427">
                  <a:extLst>
                    <a:ext uri="{9D8B030D-6E8A-4147-A177-3AD203B41FA5}">
                      <a16:colId xmlns:a16="http://schemas.microsoft.com/office/drawing/2014/main" val="20011"/>
                    </a:ext>
                  </a:extLst>
                </a:gridCol>
                <a:gridCol w="434427">
                  <a:extLst>
                    <a:ext uri="{9D8B030D-6E8A-4147-A177-3AD203B41FA5}">
                      <a16:colId xmlns:a16="http://schemas.microsoft.com/office/drawing/2014/main" val="20012"/>
                    </a:ext>
                  </a:extLst>
                </a:gridCol>
                <a:gridCol w="789210">
                  <a:extLst>
                    <a:ext uri="{9D8B030D-6E8A-4147-A177-3AD203B41FA5}">
                      <a16:colId xmlns:a16="http://schemas.microsoft.com/office/drawing/2014/main" val="20013"/>
                    </a:ext>
                  </a:extLst>
                </a:gridCol>
                <a:gridCol w="789210">
                  <a:extLst>
                    <a:ext uri="{9D8B030D-6E8A-4147-A177-3AD203B41FA5}">
                      <a16:colId xmlns:a16="http://schemas.microsoft.com/office/drawing/2014/main" val="20014"/>
                    </a:ext>
                  </a:extLst>
                </a:gridCol>
              </a:tblGrid>
              <a:tr h="92619">
                <a:tc rowSpan="2">
                  <a:txBody>
                    <a:bodyPr/>
                    <a:lstStyle/>
                    <a:p>
                      <a:pPr algn="l" fontAlgn="ctr"/>
                      <a:r>
                        <a:rPr lang="nb-NO" sz="700" u="none" strike="noStrike" dirty="0" err="1">
                          <a:effectLst/>
                        </a:rPr>
                        <a:t>Mnd</a:t>
                      </a:r>
                      <a:endParaRPr lang="nb-NO" sz="700" b="1" i="0" u="none" strike="noStrike" dirty="0">
                        <a:solidFill>
                          <a:srgbClr val="000000"/>
                        </a:solidFill>
                        <a:effectLst/>
                        <a:latin typeface="Times New Roman"/>
                      </a:endParaRPr>
                    </a:p>
                  </a:txBody>
                  <a:tcPr marL="3788" marR="3788" marT="3788" marB="0" anchor="ctr"/>
                </a:tc>
                <a:tc rowSpan="2">
                  <a:txBody>
                    <a:bodyPr/>
                    <a:lstStyle/>
                    <a:p>
                      <a:pPr algn="l" fontAlgn="ctr"/>
                      <a:r>
                        <a:rPr lang="nb-NO" sz="700" u="none" strike="noStrike">
                          <a:effectLst/>
                        </a:rPr>
                        <a:t>Årskl.</a:t>
                      </a:r>
                      <a:endParaRPr lang="nb-NO" sz="700" b="1" i="0" u="none" strike="noStrike">
                        <a:solidFill>
                          <a:srgbClr val="000000"/>
                        </a:solidFill>
                        <a:effectLst/>
                        <a:latin typeface="Times New Roman"/>
                      </a:endParaRPr>
                    </a:p>
                  </a:txBody>
                  <a:tcPr marL="3788" marR="3788" marT="3788" marB="0" anchor="ctr"/>
                </a:tc>
                <a:tc gridSpan="4">
                  <a:txBody>
                    <a:bodyPr/>
                    <a:lstStyle/>
                    <a:p>
                      <a:pPr algn="l" fontAlgn="ctr"/>
                      <a:r>
                        <a:rPr lang="nb-NO" sz="700" u="none" strike="noStrike">
                          <a:effectLst/>
                        </a:rPr>
                        <a:t>Trening</a:t>
                      </a:r>
                      <a:endParaRPr lang="nb-NO" sz="700" b="1" i="0" u="none" strike="noStrike">
                        <a:solidFill>
                          <a:srgbClr val="000000"/>
                        </a:solidFill>
                        <a:effectLst/>
                        <a:latin typeface="Times New Roman"/>
                      </a:endParaRPr>
                    </a:p>
                  </a:txBody>
                  <a:tcPr marL="3788" marR="3788" marT="3788" marB="0" anchor="ctr"/>
                </a:tc>
                <a:tc hMerge="1">
                  <a:txBody>
                    <a:bodyPr/>
                    <a:lstStyle/>
                    <a:p>
                      <a:endParaRPr lang="nb-NO"/>
                    </a:p>
                  </a:txBody>
                  <a:tcPr/>
                </a:tc>
                <a:tc hMerge="1">
                  <a:txBody>
                    <a:bodyPr/>
                    <a:lstStyle/>
                    <a:p>
                      <a:endParaRPr lang="nb-NO"/>
                    </a:p>
                  </a:txBody>
                  <a:tcPr/>
                </a:tc>
                <a:tc hMerge="1">
                  <a:txBody>
                    <a:bodyPr/>
                    <a:lstStyle/>
                    <a:p>
                      <a:endParaRPr lang="nb-NO"/>
                    </a:p>
                  </a:txBody>
                  <a:tcPr/>
                </a:tc>
                <a:tc rowSpan="2">
                  <a:txBody>
                    <a:bodyPr/>
                    <a:lstStyle/>
                    <a:p>
                      <a:pPr algn="l" fontAlgn="ctr"/>
                      <a:r>
                        <a:rPr lang="nb-NO" sz="700" u="none" strike="noStrike">
                          <a:effectLst/>
                        </a:rPr>
                        <a:t>Tester</a:t>
                      </a:r>
                      <a:endParaRPr lang="nb-NO" sz="700" b="1" i="0" u="none" strike="noStrike">
                        <a:solidFill>
                          <a:srgbClr val="000000"/>
                        </a:solidFill>
                        <a:effectLst/>
                        <a:latin typeface="Times New Roman"/>
                      </a:endParaRPr>
                    </a:p>
                  </a:txBody>
                  <a:tcPr marL="3788" marR="3788" marT="3788" marB="0" anchor="ctr"/>
                </a:tc>
                <a:tc gridSpan="2">
                  <a:txBody>
                    <a:bodyPr/>
                    <a:lstStyle/>
                    <a:p>
                      <a:pPr algn="l" fontAlgn="ctr"/>
                      <a:r>
                        <a:rPr lang="nb-NO" sz="700" u="none" strike="noStrike">
                          <a:effectLst/>
                        </a:rPr>
                        <a:t>Serie</a:t>
                      </a:r>
                      <a:endParaRPr lang="nb-NO" sz="700" b="1" i="0" u="none" strike="noStrike">
                        <a:solidFill>
                          <a:srgbClr val="000000"/>
                        </a:solidFill>
                        <a:effectLst/>
                        <a:latin typeface="Times New Roman"/>
                      </a:endParaRPr>
                    </a:p>
                  </a:txBody>
                  <a:tcPr marL="3788" marR="3788" marT="3788" marB="0" anchor="ctr"/>
                </a:tc>
                <a:tc hMerge="1">
                  <a:txBody>
                    <a:bodyPr/>
                    <a:lstStyle/>
                    <a:p>
                      <a:endParaRPr lang="nb-NO"/>
                    </a:p>
                  </a:txBody>
                  <a:tcPr/>
                </a:tc>
                <a:tc gridSpan="2">
                  <a:txBody>
                    <a:bodyPr/>
                    <a:lstStyle/>
                    <a:p>
                      <a:pPr algn="l" fontAlgn="ctr"/>
                      <a:r>
                        <a:rPr lang="nb-NO" sz="700" u="none" strike="noStrike">
                          <a:effectLst/>
                        </a:rPr>
                        <a:t>Cup</a:t>
                      </a:r>
                      <a:endParaRPr lang="nb-NO" sz="700" b="1" i="0" u="none" strike="noStrike">
                        <a:solidFill>
                          <a:srgbClr val="000000"/>
                        </a:solidFill>
                        <a:effectLst/>
                        <a:latin typeface="Times New Roman"/>
                      </a:endParaRPr>
                    </a:p>
                  </a:txBody>
                  <a:tcPr marL="3788" marR="3788" marT="3788" marB="0" anchor="ctr"/>
                </a:tc>
                <a:tc hMerge="1">
                  <a:txBody>
                    <a:bodyPr/>
                    <a:lstStyle/>
                    <a:p>
                      <a:endParaRPr lang="nb-NO"/>
                    </a:p>
                  </a:txBody>
                  <a:tcPr/>
                </a:tc>
                <a:tc gridSpan="3">
                  <a:txBody>
                    <a:bodyPr/>
                    <a:lstStyle/>
                    <a:p>
                      <a:pPr algn="l" fontAlgn="ctr"/>
                      <a:r>
                        <a:rPr lang="nb-NO" sz="700" u="none" strike="noStrike">
                          <a:effectLst/>
                        </a:rPr>
                        <a:t>Møter</a:t>
                      </a:r>
                      <a:endParaRPr lang="nb-NO" sz="700" b="1" i="0" u="none" strike="noStrike">
                        <a:solidFill>
                          <a:srgbClr val="000000"/>
                        </a:solidFill>
                        <a:effectLst/>
                        <a:latin typeface="Times New Roman"/>
                      </a:endParaRPr>
                    </a:p>
                  </a:txBody>
                  <a:tcPr marL="3788" marR="3788" marT="3788" marB="0" anchor="ctr"/>
                </a:tc>
                <a:tc hMerge="1">
                  <a:txBody>
                    <a:bodyPr/>
                    <a:lstStyle/>
                    <a:p>
                      <a:endParaRPr lang="nb-NO"/>
                    </a:p>
                  </a:txBody>
                  <a:tcPr/>
                </a:tc>
                <a:tc hMerge="1">
                  <a:txBody>
                    <a:bodyPr/>
                    <a:lstStyle/>
                    <a:p>
                      <a:endParaRPr lang="nb-NO"/>
                    </a:p>
                  </a:txBody>
                  <a:tcPr/>
                </a:tc>
                <a:tc rowSpan="2">
                  <a:txBody>
                    <a:bodyPr/>
                    <a:lstStyle/>
                    <a:p>
                      <a:pPr algn="l" fontAlgn="ctr"/>
                      <a:r>
                        <a:rPr lang="nb-NO" sz="700" u="none" strike="noStrike">
                          <a:effectLst/>
                        </a:rPr>
                        <a:t>Annet</a:t>
                      </a:r>
                      <a:endParaRPr lang="nb-NO" sz="700" b="1"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00"/>
                  </a:ext>
                </a:extLst>
              </a:tr>
              <a:tr h="182062">
                <a:tc vMerge="1">
                  <a:txBody>
                    <a:bodyPr/>
                    <a:lstStyle/>
                    <a:p>
                      <a:endParaRPr lang="nb-NO"/>
                    </a:p>
                  </a:txBody>
                  <a:tcPr/>
                </a:tc>
                <a:tc vMerge="1">
                  <a:txBody>
                    <a:bodyPr/>
                    <a:lstStyle/>
                    <a:p>
                      <a:endParaRPr lang="nb-NO"/>
                    </a:p>
                  </a:txBody>
                  <a:tcPr/>
                </a:tc>
                <a:tc>
                  <a:txBody>
                    <a:bodyPr/>
                    <a:lstStyle/>
                    <a:p>
                      <a:pPr algn="l" fontAlgn="ctr"/>
                      <a:r>
                        <a:rPr lang="nb-NO" sz="700" u="none" strike="noStrike" dirty="0">
                          <a:effectLst/>
                        </a:rPr>
                        <a:t>Fast</a:t>
                      </a:r>
                      <a:endParaRPr lang="nb-NO" sz="700" b="0" i="0" u="none" strike="noStrike" dirty="0">
                        <a:solidFill>
                          <a:srgbClr val="000000"/>
                        </a:solidFill>
                        <a:effectLst/>
                        <a:latin typeface="Times New Roman"/>
                      </a:endParaRPr>
                    </a:p>
                  </a:txBody>
                  <a:tcPr marL="3788" marR="3788" marT="3788" marB="0" anchor="ctr"/>
                </a:tc>
                <a:tc>
                  <a:txBody>
                    <a:bodyPr/>
                    <a:lstStyle/>
                    <a:p>
                      <a:pPr algn="l" fontAlgn="ctr"/>
                      <a:r>
                        <a:rPr lang="nb-NO" sz="700" u="none" strike="noStrike">
                          <a:effectLst/>
                        </a:rPr>
                        <a:t>Ekstra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Egen</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Kamper</a:t>
                      </a:r>
                      <a:endParaRPr lang="nb-NO" sz="700" b="0" i="0" u="none" strike="noStrike">
                        <a:solidFill>
                          <a:srgbClr val="000000"/>
                        </a:solidFill>
                        <a:effectLst/>
                        <a:latin typeface="Times New Roman"/>
                      </a:endParaRPr>
                    </a:p>
                  </a:txBody>
                  <a:tcPr marL="3788" marR="3788" marT="3788" marB="0" anchor="ctr"/>
                </a:tc>
                <a:tc vMerge="1">
                  <a:txBody>
                    <a:bodyPr/>
                    <a:lstStyle/>
                    <a:p>
                      <a:endParaRPr lang="nb-NO"/>
                    </a:p>
                  </a:txBody>
                  <a:tcPr/>
                </a:tc>
                <a:tc>
                  <a:txBody>
                    <a:bodyPr/>
                    <a:lstStyle/>
                    <a:p>
                      <a:pPr algn="l" fontAlgn="ctr"/>
                      <a:r>
                        <a:rPr lang="nb-NO" sz="700" u="none" strike="noStrike">
                          <a:effectLst/>
                        </a:rPr>
                        <a:t>Påmeld.</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Kamper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Påmeld.</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Delta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Trener/ lagleder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Foreldre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Spiller</a:t>
                      </a:r>
                      <a:endParaRPr lang="nb-NO" sz="700" b="0" i="0" u="none" strike="noStrike">
                        <a:solidFill>
                          <a:srgbClr val="000000"/>
                        </a:solidFill>
                        <a:effectLst/>
                        <a:latin typeface="Times New Roman"/>
                      </a:endParaRPr>
                    </a:p>
                  </a:txBody>
                  <a:tcPr marL="3788" marR="3788" marT="3788" marB="0" anchor="ctr"/>
                </a:tc>
                <a:tc vMerge="1">
                  <a:txBody>
                    <a:bodyPr/>
                    <a:lstStyle/>
                    <a:p>
                      <a:endParaRPr lang="nb-NO"/>
                    </a:p>
                  </a:txBody>
                  <a:tcPr/>
                </a:tc>
                <a:extLst>
                  <a:ext uri="{0D108BD9-81ED-4DB2-BD59-A6C34878D82A}">
                    <a16:rowId xmlns:a16="http://schemas.microsoft.com/office/drawing/2014/main" val="10001"/>
                  </a:ext>
                </a:extLst>
              </a:tr>
              <a:tr h="92619">
                <a:tc rowSpan="4">
                  <a:txBody>
                    <a:bodyPr/>
                    <a:lstStyle/>
                    <a:p>
                      <a:pPr algn="l" fontAlgn="ctr"/>
                      <a:r>
                        <a:rPr lang="nb-NO" sz="700" u="none" strike="noStrike">
                          <a:effectLst/>
                        </a:rPr>
                        <a:t>Jan</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7-9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02"/>
                  </a:ext>
                </a:extLst>
              </a:tr>
              <a:tr h="92619">
                <a:tc vMerge="1">
                  <a:txBody>
                    <a:bodyPr/>
                    <a:lstStyle/>
                    <a:p>
                      <a:endParaRPr lang="nb-NO"/>
                    </a:p>
                  </a:txBody>
                  <a:tcPr/>
                </a:tc>
                <a:tc>
                  <a:txBody>
                    <a:bodyPr/>
                    <a:lstStyle/>
                    <a:p>
                      <a:pPr algn="l" fontAlgn="ctr"/>
                      <a:r>
                        <a:rPr lang="nb-NO" sz="700" u="none" strike="noStrike">
                          <a:effectLst/>
                        </a:rPr>
                        <a:t>10-12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Etne-cup </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03"/>
                  </a:ext>
                </a:extLst>
              </a:tr>
              <a:tr h="92619">
                <a:tc vMerge="1">
                  <a:txBody>
                    <a:bodyPr/>
                    <a:lstStyle/>
                    <a:p>
                      <a:endParaRPr lang="nb-NO"/>
                    </a:p>
                  </a:txBody>
                  <a:tcPr/>
                </a:tc>
                <a:tc>
                  <a:txBody>
                    <a:bodyPr/>
                    <a:lstStyle/>
                    <a:p>
                      <a:pPr algn="l" fontAlgn="ctr"/>
                      <a:r>
                        <a:rPr lang="nb-NO" sz="700" u="none" strike="noStrike">
                          <a:effectLst/>
                        </a:rPr>
                        <a:t>13-15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Vint.serie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Større Cup</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04"/>
                  </a:ext>
                </a:extLst>
              </a:tr>
              <a:tr h="92619">
                <a:tc vMerge="1">
                  <a:txBody>
                    <a:bodyPr/>
                    <a:lstStyle/>
                    <a:p>
                      <a:endParaRPr lang="nb-NO"/>
                    </a:p>
                  </a:txBody>
                  <a:tcPr/>
                </a:tc>
                <a:tc>
                  <a:txBody>
                    <a:bodyPr/>
                    <a:lstStyle/>
                    <a:p>
                      <a:pPr algn="l" fontAlgn="ctr"/>
                      <a:r>
                        <a:rPr lang="nb-NO" sz="700" u="none" strike="noStrike">
                          <a:effectLst/>
                        </a:rPr>
                        <a:t>16-17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3-4</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Vint.serie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Større Cup</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05"/>
                  </a:ext>
                </a:extLst>
              </a:tr>
              <a:tr h="92619">
                <a:tc rowSpan="4">
                  <a:txBody>
                    <a:bodyPr/>
                    <a:lstStyle/>
                    <a:p>
                      <a:pPr algn="l" fontAlgn="ctr"/>
                      <a:r>
                        <a:rPr lang="nb-NO" sz="700" u="none" strike="noStrike">
                          <a:effectLst/>
                        </a:rPr>
                        <a:t>Feb</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7-9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06"/>
                  </a:ext>
                </a:extLst>
              </a:tr>
              <a:tr h="92619">
                <a:tc vMerge="1">
                  <a:txBody>
                    <a:bodyPr/>
                    <a:lstStyle/>
                    <a:p>
                      <a:endParaRPr lang="nb-NO"/>
                    </a:p>
                  </a:txBody>
                  <a:tcPr/>
                </a:tc>
                <a:tc>
                  <a:txBody>
                    <a:bodyPr/>
                    <a:lstStyle/>
                    <a:p>
                      <a:pPr algn="l" fontAlgn="ctr"/>
                      <a:r>
                        <a:rPr lang="nb-NO" sz="700" u="none" strike="noStrike">
                          <a:effectLst/>
                        </a:rPr>
                        <a:t>10-12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Ferdighetstester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07"/>
                  </a:ext>
                </a:extLst>
              </a:tr>
              <a:tr h="92619">
                <a:tc vMerge="1">
                  <a:txBody>
                    <a:bodyPr/>
                    <a:lstStyle/>
                    <a:p>
                      <a:endParaRPr lang="nb-NO"/>
                    </a:p>
                  </a:txBody>
                  <a:tcPr/>
                </a:tc>
                <a:tc>
                  <a:txBody>
                    <a:bodyPr/>
                    <a:lstStyle/>
                    <a:p>
                      <a:pPr algn="l" fontAlgn="ctr"/>
                      <a:r>
                        <a:rPr lang="nb-NO" sz="700" u="none" strike="noStrike">
                          <a:effectLst/>
                        </a:rPr>
                        <a:t>13-15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Ferdighetstester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Vint.serie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08"/>
                  </a:ext>
                </a:extLst>
              </a:tr>
              <a:tr h="92619">
                <a:tc vMerge="1">
                  <a:txBody>
                    <a:bodyPr/>
                    <a:lstStyle/>
                    <a:p>
                      <a:endParaRPr lang="nb-NO"/>
                    </a:p>
                  </a:txBody>
                  <a:tcPr/>
                </a:tc>
                <a:tc>
                  <a:txBody>
                    <a:bodyPr/>
                    <a:lstStyle/>
                    <a:p>
                      <a:pPr algn="l" fontAlgn="ctr"/>
                      <a:r>
                        <a:rPr lang="nb-NO" sz="700" u="none" strike="noStrike">
                          <a:effectLst/>
                        </a:rPr>
                        <a:t>16-17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3-4</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Ferdighetstester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Vint.serie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09"/>
                  </a:ext>
                </a:extLst>
              </a:tr>
              <a:tr h="92619">
                <a:tc rowSpan="4">
                  <a:txBody>
                    <a:bodyPr/>
                    <a:lstStyle/>
                    <a:p>
                      <a:pPr algn="l" fontAlgn="ctr"/>
                      <a:r>
                        <a:rPr lang="nb-NO" sz="700" u="none" strike="noStrike">
                          <a:effectLst/>
                        </a:rPr>
                        <a:t>Mar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7-9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10"/>
                  </a:ext>
                </a:extLst>
              </a:tr>
              <a:tr h="92619">
                <a:tc vMerge="1">
                  <a:txBody>
                    <a:bodyPr/>
                    <a:lstStyle/>
                    <a:p>
                      <a:endParaRPr lang="nb-NO"/>
                    </a:p>
                  </a:txBody>
                  <a:tcPr/>
                </a:tc>
                <a:tc>
                  <a:txBody>
                    <a:bodyPr/>
                    <a:lstStyle/>
                    <a:p>
                      <a:pPr algn="l" fontAlgn="ctr"/>
                      <a:r>
                        <a:rPr lang="nb-NO" sz="700" u="none" strike="noStrike">
                          <a:effectLst/>
                        </a:rPr>
                        <a:t>10-12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11"/>
                  </a:ext>
                </a:extLst>
              </a:tr>
              <a:tr h="92619">
                <a:tc vMerge="1">
                  <a:txBody>
                    <a:bodyPr/>
                    <a:lstStyle/>
                    <a:p>
                      <a:endParaRPr lang="nb-NO"/>
                    </a:p>
                  </a:txBody>
                  <a:tcPr/>
                </a:tc>
                <a:tc>
                  <a:txBody>
                    <a:bodyPr/>
                    <a:lstStyle/>
                    <a:p>
                      <a:pPr algn="l" fontAlgn="ctr"/>
                      <a:r>
                        <a:rPr lang="nb-NO" sz="700" u="none" strike="noStrike">
                          <a:effectLst/>
                        </a:rPr>
                        <a:t>13-15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Vint.serie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12"/>
                  </a:ext>
                </a:extLst>
              </a:tr>
              <a:tr h="92619">
                <a:tc vMerge="1">
                  <a:txBody>
                    <a:bodyPr/>
                    <a:lstStyle/>
                    <a:p>
                      <a:endParaRPr lang="nb-NO"/>
                    </a:p>
                  </a:txBody>
                  <a:tcPr/>
                </a:tc>
                <a:tc>
                  <a:txBody>
                    <a:bodyPr/>
                    <a:lstStyle/>
                    <a:p>
                      <a:pPr algn="l" fontAlgn="ctr"/>
                      <a:r>
                        <a:rPr lang="nb-NO" sz="700" u="none" strike="noStrike">
                          <a:effectLst/>
                        </a:rPr>
                        <a:t>16-17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3-4</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Vint.serie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 </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13"/>
                  </a:ext>
                </a:extLst>
              </a:tr>
              <a:tr h="92619">
                <a:tc rowSpan="4">
                  <a:txBody>
                    <a:bodyPr/>
                    <a:lstStyle/>
                    <a:p>
                      <a:pPr algn="l" fontAlgn="ctr"/>
                      <a:r>
                        <a:rPr lang="nb-NO" sz="700" u="none" strike="noStrike" dirty="0" err="1">
                          <a:effectLst/>
                        </a:rPr>
                        <a:t>Apr</a:t>
                      </a:r>
                      <a:endParaRPr lang="nb-NO" sz="700" b="0" i="0" u="none" strike="noStrike" dirty="0">
                        <a:solidFill>
                          <a:srgbClr val="000000"/>
                        </a:solidFill>
                        <a:effectLst/>
                        <a:latin typeface="Times New Roman"/>
                      </a:endParaRPr>
                    </a:p>
                  </a:txBody>
                  <a:tcPr marL="3788" marR="3788" marT="3788" marB="0" anchor="ctr"/>
                </a:tc>
                <a:tc>
                  <a:txBody>
                    <a:bodyPr/>
                    <a:lstStyle/>
                    <a:p>
                      <a:pPr algn="l" fontAlgn="ctr"/>
                      <a:r>
                        <a:rPr lang="nb-NO" sz="700" u="none" strike="noStrike">
                          <a:effectLst/>
                        </a:rPr>
                        <a:t>7-9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EMS- AIL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EMS- AIL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14"/>
                  </a:ext>
                </a:extLst>
              </a:tr>
              <a:tr h="92619">
                <a:tc vMerge="1">
                  <a:txBody>
                    <a:bodyPr/>
                    <a:lstStyle/>
                    <a:p>
                      <a:endParaRPr lang="nb-NO"/>
                    </a:p>
                  </a:txBody>
                  <a:tcPr/>
                </a:tc>
                <a:tc>
                  <a:txBody>
                    <a:bodyPr/>
                    <a:lstStyle/>
                    <a:p>
                      <a:pPr algn="l" fontAlgn="ctr"/>
                      <a:r>
                        <a:rPr lang="nb-NO" sz="700" u="none" strike="noStrike">
                          <a:effectLst/>
                        </a:rPr>
                        <a:t>10-12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EMS- AIL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EMS- AIL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15"/>
                  </a:ext>
                </a:extLst>
              </a:tr>
              <a:tr h="92619">
                <a:tc vMerge="1">
                  <a:txBody>
                    <a:bodyPr/>
                    <a:lstStyle/>
                    <a:p>
                      <a:endParaRPr lang="nb-NO"/>
                    </a:p>
                  </a:txBody>
                  <a:tcPr/>
                </a:tc>
                <a:tc>
                  <a:txBody>
                    <a:bodyPr/>
                    <a:lstStyle/>
                    <a:p>
                      <a:pPr algn="l" fontAlgn="ctr"/>
                      <a:r>
                        <a:rPr lang="nb-NO" sz="700" u="none" strike="noStrike">
                          <a:effectLst/>
                        </a:rPr>
                        <a:t>13-15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16"/>
                  </a:ext>
                </a:extLst>
              </a:tr>
              <a:tr h="92619">
                <a:tc vMerge="1">
                  <a:txBody>
                    <a:bodyPr/>
                    <a:lstStyle/>
                    <a:p>
                      <a:endParaRPr lang="nb-NO"/>
                    </a:p>
                  </a:txBody>
                  <a:tcPr/>
                </a:tc>
                <a:tc>
                  <a:txBody>
                    <a:bodyPr/>
                    <a:lstStyle/>
                    <a:p>
                      <a:pPr algn="l" fontAlgn="ctr"/>
                      <a:r>
                        <a:rPr lang="nb-NO" sz="700" u="none" strike="noStrike">
                          <a:effectLst/>
                        </a:rPr>
                        <a:t>16-17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17"/>
                  </a:ext>
                </a:extLst>
              </a:tr>
              <a:tr h="92619">
                <a:tc rowSpan="4">
                  <a:txBody>
                    <a:bodyPr/>
                    <a:lstStyle/>
                    <a:p>
                      <a:pPr algn="l" fontAlgn="ctr"/>
                      <a:r>
                        <a:rPr lang="nb-NO" sz="700" u="none" strike="noStrike">
                          <a:effectLst/>
                        </a:rPr>
                        <a:t>Mai</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7-9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18"/>
                  </a:ext>
                </a:extLst>
              </a:tr>
              <a:tr h="92619">
                <a:tc vMerge="1">
                  <a:txBody>
                    <a:bodyPr/>
                    <a:lstStyle/>
                    <a:p>
                      <a:endParaRPr lang="nb-NO"/>
                    </a:p>
                  </a:txBody>
                  <a:tcPr/>
                </a:tc>
                <a:tc>
                  <a:txBody>
                    <a:bodyPr/>
                    <a:lstStyle/>
                    <a:p>
                      <a:pPr algn="l" fontAlgn="ctr"/>
                      <a:r>
                        <a:rPr lang="nb-NO" sz="700" u="none" strike="noStrike">
                          <a:effectLst/>
                        </a:rPr>
                        <a:t>10-12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19"/>
                  </a:ext>
                </a:extLst>
              </a:tr>
              <a:tr h="92619">
                <a:tc vMerge="1">
                  <a:txBody>
                    <a:bodyPr/>
                    <a:lstStyle/>
                    <a:p>
                      <a:endParaRPr lang="nb-NO"/>
                    </a:p>
                  </a:txBody>
                  <a:tcPr/>
                </a:tc>
                <a:tc>
                  <a:txBody>
                    <a:bodyPr/>
                    <a:lstStyle/>
                    <a:p>
                      <a:pPr algn="l" fontAlgn="ctr"/>
                      <a:r>
                        <a:rPr lang="nb-NO" sz="700" u="none" strike="noStrike">
                          <a:effectLst/>
                        </a:rPr>
                        <a:t>13-15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20"/>
                  </a:ext>
                </a:extLst>
              </a:tr>
              <a:tr h="92619">
                <a:tc vMerge="1">
                  <a:txBody>
                    <a:bodyPr/>
                    <a:lstStyle/>
                    <a:p>
                      <a:endParaRPr lang="nb-NO"/>
                    </a:p>
                  </a:txBody>
                  <a:tcPr/>
                </a:tc>
                <a:tc>
                  <a:txBody>
                    <a:bodyPr/>
                    <a:lstStyle/>
                    <a:p>
                      <a:pPr algn="l" fontAlgn="ctr"/>
                      <a:r>
                        <a:rPr lang="nb-NO" sz="700" u="none" strike="noStrike">
                          <a:effectLst/>
                        </a:rPr>
                        <a:t>16-17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21"/>
                  </a:ext>
                </a:extLst>
              </a:tr>
              <a:tr h="92619">
                <a:tc rowSpan="4">
                  <a:txBody>
                    <a:bodyPr/>
                    <a:lstStyle/>
                    <a:p>
                      <a:pPr algn="l" fontAlgn="ctr"/>
                      <a:r>
                        <a:rPr lang="nb-NO" sz="700" u="none" strike="noStrike">
                          <a:effectLst/>
                        </a:rPr>
                        <a:t>Jun</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7-9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Sommeravsluttning</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22"/>
                  </a:ext>
                </a:extLst>
              </a:tr>
              <a:tr h="92619">
                <a:tc vMerge="1">
                  <a:txBody>
                    <a:bodyPr/>
                    <a:lstStyle/>
                    <a:p>
                      <a:endParaRPr lang="nb-NO"/>
                    </a:p>
                  </a:txBody>
                  <a:tcPr/>
                </a:tc>
                <a:tc>
                  <a:txBody>
                    <a:bodyPr/>
                    <a:lstStyle/>
                    <a:p>
                      <a:pPr algn="l" fontAlgn="ctr"/>
                      <a:r>
                        <a:rPr lang="nb-NO" sz="700" u="none" strike="noStrike">
                          <a:effectLst/>
                        </a:rPr>
                        <a:t>10-12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Sommeravsluttning</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23"/>
                  </a:ext>
                </a:extLst>
              </a:tr>
              <a:tr h="92619">
                <a:tc vMerge="1">
                  <a:txBody>
                    <a:bodyPr/>
                    <a:lstStyle/>
                    <a:p>
                      <a:endParaRPr lang="nb-NO"/>
                    </a:p>
                  </a:txBody>
                  <a:tcPr/>
                </a:tc>
                <a:tc>
                  <a:txBody>
                    <a:bodyPr/>
                    <a:lstStyle/>
                    <a:p>
                      <a:pPr algn="l" fontAlgn="ctr"/>
                      <a:r>
                        <a:rPr lang="nb-NO" sz="700" u="none" strike="noStrike">
                          <a:effectLst/>
                        </a:rPr>
                        <a:t>13-15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Sommeravsluttning</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24"/>
                  </a:ext>
                </a:extLst>
              </a:tr>
              <a:tr h="92619">
                <a:tc vMerge="1">
                  <a:txBody>
                    <a:bodyPr/>
                    <a:lstStyle/>
                    <a:p>
                      <a:endParaRPr lang="nb-NO"/>
                    </a:p>
                  </a:txBody>
                  <a:tcPr/>
                </a:tc>
                <a:tc>
                  <a:txBody>
                    <a:bodyPr/>
                    <a:lstStyle/>
                    <a:p>
                      <a:pPr algn="l" fontAlgn="ctr"/>
                      <a:r>
                        <a:rPr lang="nb-NO" sz="700" u="none" strike="noStrike">
                          <a:effectLst/>
                        </a:rPr>
                        <a:t>16-17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Sommeravsluttning</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25"/>
                  </a:ext>
                </a:extLst>
              </a:tr>
              <a:tr h="92619">
                <a:tc rowSpan="4">
                  <a:txBody>
                    <a:bodyPr/>
                    <a:lstStyle/>
                    <a:p>
                      <a:pPr algn="l" fontAlgn="ctr"/>
                      <a:r>
                        <a:rPr lang="nb-NO" sz="700" u="none" strike="noStrike">
                          <a:effectLst/>
                        </a:rPr>
                        <a:t>Jul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7-9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Fotb.skole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26"/>
                  </a:ext>
                </a:extLst>
              </a:tr>
              <a:tr h="92619">
                <a:tc vMerge="1">
                  <a:txBody>
                    <a:bodyPr/>
                    <a:lstStyle/>
                    <a:p>
                      <a:endParaRPr lang="nb-NO"/>
                    </a:p>
                  </a:txBody>
                  <a:tcPr/>
                </a:tc>
                <a:tc>
                  <a:txBody>
                    <a:bodyPr/>
                    <a:lstStyle/>
                    <a:p>
                      <a:pPr algn="l" fontAlgn="ctr"/>
                      <a:r>
                        <a:rPr lang="nb-NO" sz="700" u="none" strike="noStrike">
                          <a:effectLst/>
                        </a:rPr>
                        <a:t>10-12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Fotb.skole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27"/>
                  </a:ext>
                </a:extLst>
              </a:tr>
              <a:tr h="92619">
                <a:tc vMerge="1">
                  <a:txBody>
                    <a:bodyPr/>
                    <a:lstStyle/>
                    <a:p>
                      <a:endParaRPr lang="nb-NO"/>
                    </a:p>
                  </a:txBody>
                  <a:tcPr/>
                </a:tc>
                <a:tc>
                  <a:txBody>
                    <a:bodyPr/>
                    <a:lstStyle/>
                    <a:p>
                      <a:pPr algn="l" fontAlgn="ctr"/>
                      <a:r>
                        <a:rPr lang="nb-NO" sz="700" u="none" strike="noStrike">
                          <a:effectLst/>
                        </a:rPr>
                        <a:t>13-15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28"/>
                  </a:ext>
                </a:extLst>
              </a:tr>
              <a:tr h="92619">
                <a:tc vMerge="1">
                  <a:txBody>
                    <a:bodyPr/>
                    <a:lstStyle/>
                    <a:p>
                      <a:endParaRPr lang="nb-NO"/>
                    </a:p>
                  </a:txBody>
                  <a:tcPr/>
                </a:tc>
                <a:tc>
                  <a:txBody>
                    <a:bodyPr/>
                    <a:lstStyle/>
                    <a:p>
                      <a:pPr algn="l" fontAlgn="ctr"/>
                      <a:r>
                        <a:rPr lang="nb-NO" sz="700" u="none" strike="noStrike">
                          <a:effectLst/>
                        </a:rPr>
                        <a:t>16-17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29"/>
                  </a:ext>
                </a:extLst>
              </a:tr>
              <a:tr h="92619">
                <a:tc rowSpan="4">
                  <a:txBody>
                    <a:bodyPr/>
                    <a:lstStyle/>
                    <a:p>
                      <a:pPr algn="l" fontAlgn="ctr"/>
                      <a:r>
                        <a:rPr lang="nb-NO" sz="700" u="none" strike="noStrike">
                          <a:effectLst/>
                        </a:rPr>
                        <a:t>Aug</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7-9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30"/>
                  </a:ext>
                </a:extLst>
              </a:tr>
              <a:tr h="97363">
                <a:tc vMerge="1">
                  <a:txBody>
                    <a:bodyPr/>
                    <a:lstStyle/>
                    <a:p>
                      <a:endParaRPr lang="nb-NO"/>
                    </a:p>
                  </a:txBody>
                  <a:tcPr/>
                </a:tc>
                <a:tc>
                  <a:txBody>
                    <a:bodyPr/>
                    <a:lstStyle/>
                    <a:p>
                      <a:pPr algn="l" fontAlgn="ctr"/>
                      <a:r>
                        <a:rPr lang="nb-NO" sz="700" u="none" strike="noStrike">
                          <a:effectLst/>
                        </a:rPr>
                        <a:t>10-12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Ferdighetstester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31"/>
                  </a:ext>
                </a:extLst>
              </a:tr>
              <a:tr h="92619">
                <a:tc vMerge="1">
                  <a:txBody>
                    <a:bodyPr/>
                    <a:lstStyle/>
                    <a:p>
                      <a:endParaRPr lang="nb-NO"/>
                    </a:p>
                  </a:txBody>
                  <a:tcPr/>
                </a:tc>
                <a:tc>
                  <a:txBody>
                    <a:bodyPr/>
                    <a:lstStyle/>
                    <a:p>
                      <a:pPr algn="l" fontAlgn="ctr"/>
                      <a:r>
                        <a:rPr lang="nb-NO" sz="700" u="none" strike="noStrike">
                          <a:effectLst/>
                        </a:rPr>
                        <a:t>13-15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Ferdighetstester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Dana-cup?</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32"/>
                  </a:ext>
                </a:extLst>
              </a:tr>
              <a:tr h="92619">
                <a:tc vMerge="1">
                  <a:txBody>
                    <a:bodyPr/>
                    <a:lstStyle/>
                    <a:p>
                      <a:endParaRPr lang="nb-NO"/>
                    </a:p>
                  </a:txBody>
                  <a:tcPr/>
                </a:tc>
                <a:tc>
                  <a:txBody>
                    <a:bodyPr/>
                    <a:lstStyle/>
                    <a:p>
                      <a:pPr algn="l" fontAlgn="ctr"/>
                      <a:r>
                        <a:rPr lang="nb-NO" sz="700" u="none" strike="noStrike">
                          <a:effectLst/>
                        </a:rPr>
                        <a:t>16-17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Ferdighetstester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Dana-cup?</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33"/>
                  </a:ext>
                </a:extLst>
              </a:tr>
              <a:tr h="92619">
                <a:tc rowSpan="4">
                  <a:txBody>
                    <a:bodyPr/>
                    <a:lstStyle/>
                    <a:p>
                      <a:pPr algn="l" fontAlgn="ctr"/>
                      <a:r>
                        <a:rPr lang="nb-NO" sz="700" u="none" strike="noStrike">
                          <a:effectLst/>
                        </a:rPr>
                        <a:t>Sep</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7-9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34"/>
                  </a:ext>
                </a:extLst>
              </a:tr>
              <a:tr h="92619">
                <a:tc vMerge="1">
                  <a:txBody>
                    <a:bodyPr/>
                    <a:lstStyle/>
                    <a:p>
                      <a:endParaRPr lang="nb-NO"/>
                    </a:p>
                  </a:txBody>
                  <a:tcPr/>
                </a:tc>
                <a:tc>
                  <a:txBody>
                    <a:bodyPr/>
                    <a:lstStyle/>
                    <a:p>
                      <a:pPr algn="l" fontAlgn="ctr"/>
                      <a:r>
                        <a:rPr lang="nb-NO" sz="700" u="none" strike="noStrike">
                          <a:effectLst/>
                        </a:rPr>
                        <a:t>10-12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dirty="0">
                          <a:effectLst/>
                        </a:rPr>
                        <a:t>-</a:t>
                      </a:r>
                      <a:endParaRPr lang="nb-NO" sz="700" b="0" i="0" u="none" strike="noStrike" dirty="0">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35"/>
                  </a:ext>
                </a:extLst>
              </a:tr>
              <a:tr h="92619">
                <a:tc vMerge="1">
                  <a:txBody>
                    <a:bodyPr/>
                    <a:lstStyle/>
                    <a:p>
                      <a:endParaRPr lang="nb-NO"/>
                    </a:p>
                  </a:txBody>
                  <a:tcPr/>
                </a:tc>
                <a:tc>
                  <a:txBody>
                    <a:bodyPr/>
                    <a:lstStyle/>
                    <a:p>
                      <a:pPr algn="l" fontAlgn="ctr"/>
                      <a:r>
                        <a:rPr lang="nb-NO" sz="700" u="none" strike="noStrike">
                          <a:effectLst/>
                        </a:rPr>
                        <a:t>13-15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36"/>
                  </a:ext>
                </a:extLst>
              </a:tr>
              <a:tr h="92619">
                <a:tc vMerge="1">
                  <a:txBody>
                    <a:bodyPr/>
                    <a:lstStyle/>
                    <a:p>
                      <a:endParaRPr lang="nb-NO"/>
                    </a:p>
                  </a:txBody>
                  <a:tcPr/>
                </a:tc>
                <a:tc>
                  <a:txBody>
                    <a:bodyPr/>
                    <a:lstStyle/>
                    <a:p>
                      <a:pPr algn="l" fontAlgn="ctr"/>
                      <a:r>
                        <a:rPr lang="nb-NO" sz="700" u="none" strike="noStrike">
                          <a:effectLst/>
                        </a:rPr>
                        <a:t>16-17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37"/>
                  </a:ext>
                </a:extLst>
              </a:tr>
              <a:tr h="92619">
                <a:tc rowSpan="4">
                  <a:txBody>
                    <a:bodyPr/>
                    <a:lstStyle/>
                    <a:p>
                      <a:pPr algn="l" fontAlgn="ctr"/>
                      <a:r>
                        <a:rPr lang="nb-NO" sz="700" u="none" strike="noStrike">
                          <a:effectLst/>
                        </a:rPr>
                        <a:t>Okt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7-9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Sesongavsluttning</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38"/>
                  </a:ext>
                </a:extLst>
              </a:tr>
              <a:tr h="92619">
                <a:tc vMerge="1">
                  <a:txBody>
                    <a:bodyPr/>
                    <a:lstStyle/>
                    <a:p>
                      <a:endParaRPr lang="nb-NO"/>
                    </a:p>
                  </a:txBody>
                  <a:tcPr/>
                </a:tc>
                <a:tc>
                  <a:txBody>
                    <a:bodyPr/>
                    <a:lstStyle/>
                    <a:p>
                      <a:pPr algn="l" fontAlgn="ctr"/>
                      <a:r>
                        <a:rPr lang="nb-NO" sz="700" u="none" strike="noStrike">
                          <a:effectLst/>
                        </a:rPr>
                        <a:t>10-12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39"/>
                  </a:ext>
                </a:extLst>
              </a:tr>
              <a:tr h="92619">
                <a:tc vMerge="1">
                  <a:txBody>
                    <a:bodyPr/>
                    <a:lstStyle/>
                    <a:p>
                      <a:endParaRPr lang="nb-NO"/>
                    </a:p>
                  </a:txBody>
                  <a:tcPr/>
                </a:tc>
                <a:tc>
                  <a:txBody>
                    <a:bodyPr/>
                    <a:lstStyle/>
                    <a:p>
                      <a:pPr algn="l" fontAlgn="ctr"/>
                      <a:r>
                        <a:rPr lang="nb-NO" sz="700" u="none" strike="noStrike">
                          <a:effectLst/>
                        </a:rPr>
                        <a:t>13-15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40"/>
                  </a:ext>
                </a:extLst>
              </a:tr>
              <a:tr h="92619">
                <a:tc vMerge="1">
                  <a:txBody>
                    <a:bodyPr/>
                    <a:lstStyle/>
                    <a:p>
                      <a:endParaRPr lang="nb-NO"/>
                    </a:p>
                  </a:txBody>
                  <a:tcPr/>
                </a:tc>
                <a:tc>
                  <a:txBody>
                    <a:bodyPr/>
                    <a:lstStyle/>
                    <a:p>
                      <a:pPr algn="l" fontAlgn="ctr"/>
                      <a:r>
                        <a:rPr lang="nb-NO" sz="700" u="none" strike="noStrike">
                          <a:effectLst/>
                        </a:rPr>
                        <a:t>16-17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Seriespill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 </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41"/>
                  </a:ext>
                </a:extLst>
              </a:tr>
              <a:tr h="92619">
                <a:tc rowSpan="4">
                  <a:txBody>
                    <a:bodyPr/>
                    <a:lstStyle/>
                    <a:p>
                      <a:pPr algn="l" fontAlgn="ctr"/>
                      <a:r>
                        <a:rPr lang="nb-NO" sz="700" u="none" strike="noStrike">
                          <a:effectLst/>
                        </a:rPr>
                        <a:t>Nov</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7-9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Minimerket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42"/>
                  </a:ext>
                </a:extLst>
              </a:tr>
              <a:tr h="92619">
                <a:tc vMerge="1">
                  <a:txBody>
                    <a:bodyPr/>
                    <a:lstStyle/>
                    <a:p>
                      <a:endParaRPr lang="nb-NO"/>
                    </a:p>
                  </a:txBody>
                  <a:tcPr/>
                </a:tc>
                <a:tc>
                  <a:txBody>
                    <a:bodyPr/>
                    <a:lstStyle/>
                    <a:p>
                      <a:pPr algn="l" fontAlgn="ctr"/>
                      <a:r>
                        <a:rPr lang="nb-NO" sz="700" u="none" strike="noStrike">
                          <a:effectLst/>
                        </a:rPr>
                        <a:t>10-12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Teknikkmerke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dirty="0">
                          <a:effectLst/>
                        </a:rPr>
                        <a:t>- </a:t>
                      </a:r>
                      <a:r>
                        <a:rPr lang="nb-NO" sz="600" u="none" strike="noStrike" dirty="0">
                          <a:effectLst/>
                        </a:rPr>
                        <a:t>Påmelding FKH-team</a:t>
                      </a:r>
                      <a:endParaRPr lang="nb-NO" sz="600" b="0" i="0" u="none" strike="noStrike" dirty="0">
                        <a:solidFill>
                          <a:srgbClr val="000000"/>
                        </a:solidFill>
                        <a:effectLst/>
                        <a:latin typeface="Times New Roman"/>
                      </a:endParaRPr>
                    </a:p>
                  </a:txBody>
                  <a:tcPr marL="3788" marR="3788" marT="3788" marB="0" anchor="ctr"/>
                </a:tc>
                <a:extLst>
                  <a:ext uri="{0D108BD9-81ED-4DB2-BD59-A6C34878D82A}">
                    <a16:rowId xmlns:a16="http://schemas.microsoft.com/office/drawing/2014/main" val="10043"/>
                  </a:ext>
                </a:extLst>
              </a:tr>
              <a:tr h="92619">
                <a:tc vMerge="1">
                  <a:txBody>
                    <a:bodyPr/>
                    <a:lstStyle/>
                    <a:p>
                      <a:endParaRPr lang="nb-NO"/>
                    </a:p>
                  </a:txBody>
                  <a:tcPr/>
                </a:tc>
                <a:tc>
                  <a:txBody>
                    <a:bodyPr/>
                    <a:lstStyle/>
                    <a:p>
                      <a:pPr algn="l" fontAlgn="ctr"/>
                      <a:r>
                        <a:rPr lang="nb-NO" sz="700" u="none" strike="noStrike">
                          <a:effectLst/>
                        </a:rPr>
                        <a:t>13-15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Teknikkmerke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Vint.serie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dirty="0">
                          <a:effectLst/>
                        </a:rPr>
                        <a:t>-</a:t>
                      </a:r>
                      <a:endParaRPr lang="nb-NO" sz="700" b="0" i="0" u="none" strike="noStrike" dirty="0">
                        <a:solidFill>
                          <a:srgbClr val="000000"/>
                        </a:solidFill>
                        <a:effectLst/>
                        <a:latin typeface="Times New Roman"/>
                      </a:endParaRPr>
                    </a:p>
                  </a:txBody>
                  <a:tcPr marL="3788" marR="3788" marT="3788" marB="0" anchor="ctr"/>
                </a:tc>
                <a:extLst>
                  <a:ext uri="{0D108BD9-81ED-4DB2-BD59-A6C34878D82A}">
                    <a16:rowId xmlns:a16="http://schemas.microsoft.com/office/drawing/2014/main" val="10044"/>
                  </a:ext>
                </a:extLst>
              </a:tr>
              <a:tr h="92619">
                <a:tc vMerge="1">
                  <a:txBody>
                    <a:bodyPr/>
                    <a:lstStyle/>
                    <a:p>
                      <a:endParaRPr lang="nb-NO"/>
                    </a:p>
                  </a:txBody>
                  <a:tcPr/>
                </a:tc>
                <a:tc>
                  <a:txBody>
                    <a:bodyPr/>
                    <a:lstStyle/>
                    <a:p>
                      <a:pPr algn="l" fontAlgn="ctr"/>
                      <a:r>
                        <a:rPr lang="nb-NO" sz="700" u="none" strike="noStrike">
                          <a:effectLst/>
                        </a:rPr>
                        <a:t>16-17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3-4</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Vint.serie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45"/>
                  </a:ext>
                </a:extLst>
              </a:tr>
              <a:tr h="92619">
                <a:tc rowSpan="4">
                  <a:txBody>
                    <a:bodyPr/>
                    <a:lstStyle/>
                    <a:p>
                      <a:pPr algn="l" fontAlgn="ctr"/>
                      <a:r>
                        <a:rPr lang="nb-NO" sz="700" u="none" strike="noStrike">
                          <a:effectLst/>
                        </a:rPr>
                        <a:t>Des</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7-9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Ferie</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46"/>
                  </a:ext>
                </a:extLst>
              </a:tr>
              <a:tr h="92619">
                <a:tc vMerge="1">
                  <a:txBody>
                    <a:bodyPr/>
                    <a:lstStyle/>
                    <a:p>
                      <a:endParaRPr lang="nb-NO"/>
                    </a:p>
                  </a:txBody>
                  <a:tcPr/>
                </a:tc>
                <a:tc>
                  <a:txBody>
                    <a:bodyPr/>
                    <a:lstStyle/>
                    <a:p>
                      <a:pPr algn="l" fontAlgn="ctr"/>
                      <a:r>
                        <a:rPr lang="nb-NO" sz="700" u="none" strike="noStrike">
                          <a:effectLst/>
                        </a:rPr>
                        <a:t>10-12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dirty="0">
                          <a:effectLst/>
                        </a:rPr>
                        <a:t>- Påmelding Team Haugesund Sparebank 11-14år</a:t>
                      </a:r>
                      <a:endParaRPr lang="nb-NO" sz="700" b="0" i="0" u="none" strike="noStrike" dirty="0">
                        <a:solidFill>
                          <a:srgbClr val="000000"/>
                        </a:solidFill>
                        <a:effectLst/>
                        <a:latin typeface="Times New Roman"/>
                      </a:endParaRPr>
                    </a:p>
                  </a:txBody>
                  <a:tcPr marL="3788" marR="3788" marT="3788" marB="0" anchor="ctr"/>
                </a:tc>
                <a:extLst>
                  <a:ext uri="{0D108BD9-81ED-4DB2-BD59-A6C34878D82A}">
                    <a16:rowId xmlns:a16="http://schemas.microsoft.com/office/drawing/2014/main" val="10047"/>
                  </a:ext>
                </a:extLst>
              </a:tr>
              <a:tr h="92619">
                <a:tc vMerge="1">
                  <a:txBody>
                    <a:bodyPr/>
                    <a:lstStyle/>
                    <a:p>
                      <a:endParaRPr lang="nb-NO"/>
                    </a:p>
                  </a:txBody>
                  <a:tcPr/>
                </a:tc>
                <a:tc>
                  <a:txBody>
                    <a:bodyPr/>
                    <a:lstStyle/>
                    <a:p>
                      <a:pPr algn="l" fontAlgn="ctr"/>
                      <a:r>
                        <a:rPr lang="nb-NO" sz="700" u="none" strike="noStrike">
                          <a:effectLst/>
                        </a:rPr>
                        <a:t>13-15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2-3</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Sesongavsluttning</a:t>
                      </a:r>
                      <a:endParaRPr lang="nb-NO" sz="700" b="0" i="0" u="none" strike="noStrike">
                        <a:solidFill>
                          <a:srgbClr val="000000"/>
                        </a:solidFill>
                        <a:effectLst/>
                        <a:latin typeface="Times New Roman"/>
                      </a:endParaRPr>
                    </a:p>
                  </a:txBody>
                  <a:tcPr marL="3788" marR="3788" marT="3788" marB="0" anchor="ctr"/>
                </a:tc>
                <a:extLst>
                  <a:ext uri="{0D108BD9-81ED-4DB2-BD59-A6C34878D82A}">
                    <a16:rowId xmlns:a16="http://schemas.microsoft.com/office/drawing/2014/main" val="10048"/>
                  </a:ext>
                </a:extLst>
              </a:tr>
              <a:tr h="92619">
                <a:tc vMerge="1">
                  <a:txBody>
                    <a:bodyPr/>
                    <a:lstStyle/>
                    <a:p>
                      <a:endParaRPr lang="nb-NO"/>
                    </a:p>
                  </a:txBody>
                  <a:tcPr/>
                </a:tc>
                <a:tc>
                  <a:txBody>
                    <a:bodyPr/>
                    <a:lstStyle/>
                    <a:p>
                      <a:pPr algn="l" fontAlgn="ctr"/>
                      <a:r>
                        <a:rPr lang="nb-NO" sz="700" u="none" strike="noStrike">
                          <a:effectLst/>
                        </a:rPr>
                        <a:t>16-17 År</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3-4</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1-2</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Åpen hall</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0-1</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FF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a:effectLst/>
                        </a:rPr>
                        <a:t>JA</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dirty="0">
                          <a:effectLst/>
                        </a:rPr>
                        <a:t>-</a:t>
                      </a:r>
                      <a:endParaRPr lang="nb-NO" sz="700" b="0" i="0" u="none" strike="noStrike" dirty="0">
                        <a:solidFill>
                          <a:srgbClr val="000000"/>
                        </a:solidFill>
                        <a:effectLst/>
                        <a:latin typeface="Times New Roman"/>
                      </a:endParaRPr>
                    </a:p>
                  </a:txBody>
                  <a:tcPr marL="3788" marR="3788" marT="3788" marB="0" anchor="ctr"/>
                </a:tc>
                <a:tc>
                  <a:txBody>
                    <a:bodyPr/>
                    <a:lstStyle/>
                    <a:p>
                      <a:pPr algn="l" fontAlgn="ctr"/>
                      <a:r>
                        <a:rPr lang="nb-NO" sz="700" u="none" strike="noStrike">
                          <a:effectLst/>
                        </a:rPr>
                        <a:t>-</a:t>
                      </a:r>
                      <a:endParaRPr lang="nb-NO" sz="700" b="0" i="0" u="none" strike="noStrike">
                        <a:solidFill>
                          <a:srgbClr val="000000"/>
                        </a:solidFill>
                        <a:effectLst/>
                        <a:latin typeface="Times New Roman"/>
                      </a:endParaRPr>
                    </a:p>
                  </a:txBody>
                  <a:tcPr marL="3788" marR="3788" marT="3788" marB="0" anchor="ctr"/>
                </a:tc>
                <a:tc>
                  <a:txBody>
                    <a:bodyPr/>
                    <a:lstStyle/>
                    <a:p>
                      <a:pPr algn="l" fontAlgn="ctr"/>
                      <a:r>
                        <a:rPr lang="nb-NO" sz="700" u="none" strike="noStrike" dirty="0" err="1">
                          <a:effectLst/>
                        </a:rPr>
                        <a:t>Sesongavsluttning</a:t>
                      </a:r>
                      <a:endParaRPr lang="nb-NO" sz="700" b="0" i="0" u="none" strike="noStrike" dirty="0">
                        <a:solidFill>
                          <a:srgbClr val="000000"/>
                        </a:solidFill>
                        <a:effectLst/>
                        <a:latin typeface="Times New Roman"/>
                      </a:endParaRPr>
                    </a:p>
                  </a:txBody>
                  <a:tcPr marL="3788" marR="3788" marT="3788" marB="0" anchor="ctr"/>
                </a:tc>
                <a:extLst>
                  <a:ext uri="{0D108BD9-81ED-4DB2-BD59-A6C34878D82A}">
                    <a16:rowId xmlns:a16="http://schemas.microsoft.com/office/drawing/2014/main" val="10049"/>
                  </a:ext>
                </a:extLst>
              </a:tr>
            </a:tbl>
          </a:graphicData>
        </a:graphic>
      </p:graphicFrame>
      <p:sp>
        <p:nvSpPr>
          <p:cNvPr id="3" name="Plassholder for lysbildenummer 2"/>
          <p:cNvSpPr>
            <a:spLocks noGrp="1"/>
          </p:cNvSpPr>
          <p:nvPr>
            <p:ph type="sldNum" sz="quarter" idx="12"/>
          </p:nvPr>
        </p:nvSpPr>
        <p:spPr/>
        <p:txBody>
          <a:bodyPr/>
          <a:lstStyle/>
          <a:p>
            <a:fld id="{45C7B357-7243-4B0A-A642-6CD8379419DD}" type="slidenum">
              <a:rPr lang="nb-NO" smtClean="0"/>
              <a:t>6</a:t>
            </a:fld>
            <a:endParaRPr lang="nb-NO"/>
          </a:p>
        </p:txBody>
      </p:sp>
      <p:sp>
        <p:nvSpPr>
          <p:cNvPr id="5" name="Rektangel 4">
            <a:extLst>
              <a:ext uri="{FF2B5EF4-FFF2-40B4-BE49-F238E27FC236}">
                <a16:creationId xmlns:a16="http://schemas.microsoft.com/office/drawing/2014/main" id="{999A200E-A5D4-9745-9CAE-6CFBBFE56318}"/>
              </a:ext>
            </a:extLst>
          </p:cNvPr>
          <p:cNvSpPr/>
          <p:nvPr/>
        </p:nvSpPr>
        <p:spPr>
          <a:xfrm>
            <a:off x="775048" y="366445"/>
            <a:ext cx="3672408" cy="326251"/>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4.2 </a:t>
            </a:r>
            <a:r>
              <a:rPr lang="nb-NO" sz="1600" dirty="0" err="1">
                <a:solidFill>
                  <a:schemeClr val="accent1"/>
                </a:solidFill>
              </a:rPr>
              <a:t>Årshjul</a:t>
            </a:r>
            <a:r>
              <a:rPr lang="nb-NO" sz="1600" dirty="0">
                <a:solidFill>
                  <a:schemeClr val="accent1"/>
                </a:solidFill>
              </a:rPr>
              <a:t> – eksempel </a:t>
            </a:r>
          </a:p>
        </p:txBody>
      </p:sp>
    </p:spTree>
    <p:extLst>
      <p:ext uri="{BB962C8B-B14F-4D97-AF65-F5344CB8AC3E}">
        <p14:creationId xmlns:p14="http://schemas.microsoft.com/office/powerpoint/2010/main" val="592309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4. ÅRSHJUL</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7</a:t>
            </a:fld>
            <a:endParaRPr lang="nb-NO" dirty="0"/>
          </a:p>
        </p:txBody>
      </p:sp>
      <p:sp>
        <p:nvSpPr>
          <p:cNvPr id="5" name="Rektangel 4">
            <a:extLst>
              <a:ext uri="{FF2B5EF4-FFF2-40B4-BE49-F238E27FC236}">
                <a16:creationId xmlns:a16="http://schemas.microsoft.com/office/drawing/2014/main" id="{3D259DA4-E9B2-1D48-8523-BD5E960EEDC4}"/>
              </a:ext>
            </a:extLst>
          </p:cNvPr>
          <p:cNvSpPr/>
          <p:nvPr/>
        </p:nvSpPr>
        <p:spPr>
          <a:xfrm>
            <a:off x="755576" y="510460"/>
            <a:ext cx="3672408" cy="326251"/>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4.2 </a:t>
            </a:r>
            <a:r>
              <a:rPr lang="nb-NO" sz="1600" dirty="0" err="1">
                <a:solidFill>
                  <a:schemeClr val="accent1"/>
                </a:solidFill>
              </a:rPr>
              <a:t>Årshjul</a:t>
            </a:r>
            <a:r>
              <a:rPr lang="nb-NO" sz="1600" dirty="0">
                <a:solidFill>
                  <a:schemeClr val="accent1"/>
                </a:solidFill>
              </a:rPr>
              <a:t> – tom mal </a:t>
            </a:r>
          </a:p>
        </p:txBody>
      </p:sp>
      <p:graphicFrame>
        <p:nvGraphicFramePr>
          <p:cNvPr id="6" name="Tabell 5">
            <a:extLst>
              <a:ext uri="{FF2B5EF4-FFF2-40B4-BE49-F238E27FC236}">
                <a16:creationId xmlns:a16="http://schemas.microsoft.com/office/drawing/2014/main" id="{6D2F846E-1DCB-764C-ABE0-FBF0D0E7CAD5}"/>
              </a:ext>
            </a:extLst>
          </p:cNvPr>
          <p:cNvGraphicFramePr>
            <a:graphicFrameLocks noGrp="1"/>
          </p:cNvGraphicFramePr>
          <p:nvPr>
            <p:extLst>
              <p:ext uri="{D42A27DB-BD31-4B8C-83A1-F6EECF244321}">
                <p14:modId xmlns:p14="http://schemas.microsoft.com/office/powerpoint/2010/main" val="1734289967"/>
              </p:ext>
            </p:extLst>
          </p:nvPr>
        </p:nvGraphicFramePr>
        <p:xfrm>
          <a:off x="755575" y="947062"/>
          <a:ext cx="7272805" cy="4930204"/>
        </p:xfrm>
        <a:graphic>
          <a:graphicData uri="http://schemas.openxmlformats.org/drawingml/2006/table">
            <a:tbl>
              <a:tblPr>
                <a:tableStyleId>{5C22544A-7EE6-4342-B048-85BDC9FD1C3A}</a:tableStyleId>
              </a:tblPr>
              <a:tblGrid>
                <a:gridCol w="489823">
                  <a:extLst>
                    <a:ext uri="{9D8B030D-6E8A-4147-A177-3AD203B41FA5}">
                      <a16:colId xmlns:a16="http://schemas.microsoft.com/office/drawing/2014/main" val="2096796067"/>
                    </a:ext>
                  </a:extLst>
                </a:gridCol>
                <a:gridCol w="463202">
                  <a:extLst>
                    <a:ext uri="{9D8B030D-6E8A-4147-A177-3AD203B41FA5}">
                      <a16:colId xmlns:a16="http://schemas.microsoft.com/office/drawing/2014/main" val="3052435109"/>
                    </a:ext>
                  </a:extLst>
                </a:gridCol>
                <a:gridCol w="489823">
                  <a:extLst>
                    <a:ext uri="{9D8B030D-6E8A-4147-A177-3AD203B41FA5}">
                      <a16:colId xmlns:a16="http://schemas.microsoft.com/office/drawing/2014/main" val="1495294189"/>
                    </a:ext>
                  </a:extLst>
                </a:gridCol>
                <a:gridCol w="489823">
                  <a:extLst>
                    <a:ext uri="{9D8B030D-6E8A-4147-A177-3AD203B41FA5}">
                      <a16:colId xmlns:a16="http://schemas.microsoft.com/office/drawing/2014/main" val="4224787151"/>
                    </a:ext>
                  </a:extLst>
                </a:gridCol>
                <a:gridCol w="463202">
                  <a:extLst>
                    <a:ext uri="{9D8B030D-6E8A-4147-A177-3AD203B41FA5}">
                      <a16:colId xmlns:a16="http://schemas.microsoft.com/office/drawing/2014/main" val="2285929818"/>
                    </a:ext>
                  </a:extLst>
                </a:gridCol>
                <a:gridCol w="463202">
                  <a:extLst>
                    <a:ext uri="{9D8B030D-6E8A-4147-A177-3AD203B41FA5}">
                      <a16:colId xmlns:a16="http://schemas.microsoft.com/office/drawing/2014/main" val="1408616212"/>
                    </a:ext>
                  </a:extLst>
                </a:gridCol>
                <a:gridCol w="447230">
                  <a:extLst>
                    <a:ext uri="{9D8B030D-6E8A-4147-A177-3AD203B41FA5}">
                      <a16:colId xmlns:a16="http://schemas.microsoft.com/office/drawing/2014/main" val="3754101629"/>
                    </a:ext>
                  </a:extLst>
                </a:gridCol>
                <a:gridCol w="463202">
                  <a:extLst>
                    <a:ext uri="{9D8B030D-6E8A-4147-A177-3AD203B41FA5}">
                      <a16:colId xmlns:a16="http://schemas.microsoft.com/office/drawing/2014/main" val="2350728356"/>
                    </a:ext>
                  </a:extLst>
                </a:gridCol>
                <a:gridCol w="463202">
                  <a:extLst>
                    <a:ext uri="{9D8B030D-6E8A-4147-A177-3AD203B41FA5}">
                      <a16:colId xmlns:a16="http://schemas.microsoft.com/office/drawing/2014/main" val="2083700804"/>
                    </a:ext>
                  </a:extLst>
                </a:gridCol>
                <a:gridCol w="463202">
                  <a:extLst>
                    <a:ext uri="{9D8B030D-6E8A-4147-A177-3AD203B41FA5}">
                      <a16:colId xmlns:a16="http://schemas.microsoft.com/office/drawing/2014/main" val="3170211017"/>
                    </a:ext>
                  </a:extLst>
                </a:gridCol>
                <a:gridCol w="463202">
                  <a:extLst>
                    <a:ext uri="{9D8B030D-6E8A-4147-A177-3AD203B41FA5}">
                      <a16:colId xmlns:a16="http://schemas.microsoft.com/office/drawing/2014/main" val="103573533"/>
                    </a:ext>
                  </a:extLst>
                </a:gridCol>
                <a:gridCol w="463202">
                  <a:extLst>
                    <a:ext uri="{9D8B030D-6E8A-4147-A177-3AD203B41FA5}">
                      <a16:colId xmlns:a16="http://schemas.microsoft.com/office/drawing/2014/main" val="2805847693"/>
                    </a:ext>
                  </a:extLst>
                </a:gridCol>
                <a:gridCol w="463202">
                  <a:extLst>
                    <a:ext uri="{9D8B030D-6E8A-4147-A177-3AD203B41FA5}">
                      <a16:colId xmlns:a16="http://schemas.microsoft.com/office/drawing/2014/main" val="3802509500"/>
                    </a:ext>
                  </a:extLst>
                </a:gridCol>
                <a:gridCol w="463202">
                  <a:extLst>
                    <a:ext uri="{9D8B030D-6E8A-4147-A177-3AD203B41FA5}">
                      <a16:colId xmlns:a16="http://schemas.microsoft.com/office/drawing/2014/main" val="1463436985"/>
                    </a:ext>
                  </a:extLst>
                </a:gridCol>
                <a:gridCol w="724086">
                  <a:extLst>
                    <a:ext uri="{9D8B030D-6E8A-4147-A177-3AD203B41FA5}">
                      <a16:colId xmlns:a16="http://schemas.microsoft.com/office/drawing/2014/main" val="3204082034"/>
                    </a:ext>
                  </a:extLst>
                </a:gridCol>
              </a:tblGrid>
              <a:tr h="380456">
                <a:tc rowSpan="2">
                  <a:txBody>
                    <a:bodyPr/>
                    <a:lstStyle/>
                    <a:p>
                      <a:pPr algn="ctr" fontAlgn="t"/>
                      <a:r>
                        <a:rPr lang="nb-NO" sz="700" u="none" strike="noStrike">
                          <a:effectLst/>
                        </a:rPr>
                        <a:t>Mnd</a:t>
                      </a:r>
                      <a:endParaRPr lang="nb-NO" sz="700" b="1" i="0" u="none" strike="noStrike">
                        <a:solidFill>
                          <a:srgbClr val="000000"/>
                        </a:solidFill>
                        <a:effectLst/>
                        <a:latin typeface="Times New Roman" panose="02020603050405020304" pitchFamily="18" charset="0"/>
                      </a:endParaRPr>
                    </a:p>
                  </a:txBody>
                  <a:tcPr marL="5652" marR="5652" marT="5652" marB="0"/>
                </a:tc>
                <a:tc rowSpan="2">
                  <a:txBody>
                    <a:bodyPr/>
                    <a:lstStyle/>
                    <a:p>
                      <a:pPr algn="ctr" fontAlgn="t"/>
                      <a:r>
                        <a:rPr lang="nb-NO" sz="700" u="none" strike="noStrike">
                          <a:effectLst/>
                        </a:rPr>
                        <a:t>Årskl.</a:t>
                      </a:r>
                      <a:endParaRPr lang="nb-NO" sz="700" b="1" i="0" u="none" strike="noStrike">
                        <a:solidFill>
                          <a:srgbClr val="000000"/>
                        </a:solidFill>
                        <a:effectLst/>
                        <a:latin typeface="Times New Roman" panose="02020603050405020304" pitchFamily="18" charset="0"/>
                      </a:endParaRPr>
                    </a:p>
                  </a:txBody>
                  <a:tcPr marL="5652" marR="5652" marT="5652" marB="0"/>
                </a:tc>
                <a:tc gridSpan="4">
                  <a:txBody>
                    <a:bodyPr/>
                    <a:lstStyle/>
                    <a:p>
                      <a:pPr algn="ctr" fontAlgn="ctr"/>
                      <a:r>
                        <a:rPr lang="nb-NO" sz="700" u="none" strike="noStrike">
                          <a:effectLst/>
                        </a:rPr>
                        <a:t>Trening</a:t>
                      </a:r>
                      <a:endParaRPr lang="nb-NO" sz="700" b="1" i="0" u="none" strike="noStrike">
                        <a:solidFill>
                          <a:srgbClr val="000000"/>
                        </a:solidFill>
                        <a:effectLst/>
                        <a:latin typeface="Times New Roman" panose="02020603050405020304" pitchFamily="18" charset="0"/>
                      </a:endParaRPr>
                    </a:p>
                  </a:txBody>
                  <a:tcPr marL="5652" marR="5652" marT="5652" marB="0" anchor="ctr"/>
                </a:tc>
                <a:tc hMerge="1">
                  <a:txBody>
                    <a:bodyPr/>
                    <a:lstStyle/>
                    <a:p>
                      <a:endParaRPr lang="nb-NO"/>
                    </a:p>
                  </a:txBody>
                  <a:tcPr/>
                </a:tc>
                <a:tc hMerge="1">
                  <a:txBody>
                    <a:bodyPr/>
                    <a:lstStyle/>
                    <a:p>
                      <a:endParaRPr lang="nb-NO"/>
                    </a:p>
                  </a:txBody>
                  <a:tcPr/>
                </a:tc>
                <a:tc hMerge="1">
                  <a:txBody>
                    <a:bodyPr/>
                    <a:lstStyle/>
                    <a:p>
                      <a:endParaRPr lang="nb-NO"/>
                    </a:p>
                  </a:txBody>
                  <a:tcPr/>
                </a:tc>
                <a:tc rowSpan="2">
                  <a:txBody>
                    <a:bodyPr/>
                    <a:lstStyle/>
                    <a:p>
                      <a:pPr algn="ctr" fontAlgn="t"/>
                      <a:r>
                        <a:rPr lang="nb-NO" sz="700" u="none" strike="noStrike">
                          <a:effectLst/>
                        </a:rPr>
                        <a:t>Tester</a:t>
                      </a:r>
                      <a:endParaRPr lang="nb-NO" sz="700" b="1" i="0" u="none" strike="noStrike">
                        <a:solidFill>
                          <a:srgbClr val="000000"/>
                        </a:solidFill>
                        <a:effectLst/>
                        <a:latin typeface="Times New Roman" panose="02020603050405020304" pitchFamily="18" charset="0"/>
                      </a:endParaRPr>
                    </a:p>
                  </a:txBody>
                  <a:tcPr marL="5652" marR="5652" marT="5652" marB="0"/>
                </a:tc>
                <a:tc gridSpan="2">
                  <a:txBody>
                    <a:bodyPr/>
                    <a:lstStyle/>
                    <a:p>
                      <a:pPr algn="ctr" fontAlgn="ctr"/>
                      <a:r>
                        <a:rPr lang="nb-NO" sz="700" u="none" strike="noStrike">
                          <a:effectLst/>
                        </a:rPr>
                        <a:t>Serie</a:t>
                      </a:r>
                      <a:endParaRPr lang="nb-NO" sz="700" b="1" i="0" u="none" strike="noStrike">
                        <a:solidFill>
                          <a:srgbClr val="000000"/>
                        </a:solidFill>
                        <a:effectLst/>
                        <a:latin typeface="Times New Roman" panose="02020603050405020304" pitchFamily="18" charset="0"/>
                      </a:endParaRPr>
                    </a:p>
                  </a:txBody>
                  <a:tcPr marL="5652" marR="5652" marT="5652" marB="0" anchor="ctr"/>
                </a:tc>
                <a:tc hMerge="1">
                  <a:txBody>
                    <a:bodyPr/>
                    <a:lstStyle/>
                    <a:p>
                      <a:endParaRPr lang="nb-NO"/>
                    </a:p>
                  </a:txBody>
                  <a:tcPr/>
                </a:tc>
                <a:tc gridSpan="2">
                  <a:txBody>
                    <a:bodyPr/>
                    <a:lstStyle/>
                    <a:p>
                      <a:pPr algn="ctr" fontAlgn="ctr"/>
                      <a:r>
                        <a:rPr lang="nb-NO" sz="700" u="none" strike="noStrike">
                          <a:effectLst/>
                        </a:rPr>
                        <a:t>Cup</a:t>
                      </a:r>
                      <a:endParaRPr lang="nb-NO" sz="700" b="1" i="0" u="none" strike="noStrike">
                        <a:solidFill>
                          <a:srgbClr val="000000"/>
                        </a:solidFill>
                        <a:effectLst/>
                        <a:latin typeface="Times New Roman" panose="02020603050405020304" pitchFamily="18" charset="0"/>
                      </a:endParaRPr>
                    </a:p>
                  </a:txBody>
                  <a:tcPr marL="5652" marR="5652" marT="5652" marB="0" anchor="ctr"/>
                </a:tc>
                <a:tc hMerge="1">
                  <a:txBody>
                    <a:bodyPr/>
                    <a:lstStyle/>
                    <a:p>
                      <a:endParaRPr lang="nb-NO"/>
                    </a:p>
                  </a:txBody>
                  <a:tcPr/>
                </a:tc>
                <a:tc gridSpan="3">
                  <a:txBody>
                    <a:bodyPr/>
                    <a:lstStyle/>
                    <a:p>
                      <a:pPr algn="ctr" fontAlgn="ctr"/>
                      <a:r>
                        <a:rPr lang="nb-NO" sz="700" u="none" strike="noStrike">
                          <a:effectLst/>
                        </a:rPr>
                        <a:t>Møter</a:t>
                      </a:r>
                      <a:endParaRPr lang="nb-NO" sz="700" b="1" i="0" u="none" strike="noStrike">
                        <a:solidFill>
                          <a:srgbClr val="000000"/>
                        </a:solidFill>
                        <a:effectLst/>
                        <a:latin typeface="Times New Roman" panose="02020603050405020304" pitchFamily="18" charset="0"/>
                      </a:endParaRPr>
                    </a:p>
                  </a:txBody>
                  <a:tcPr marL="5652" marR="5652" marT="5652" marB="0" anchor="ctr"/>
                </a:tc>
                <a:tc hMerge="1">
                  <a:txBody>
                    <a:bodyPr/>
                    <a:lstStyle/>
                    <a:p>
                      <a:endParaRPr lang="nb-NO"/>
                    </a:p>
                  </a:txBody>
                  <a:tcPr/>
                </a:tc>
                <a:tc hMerge="1">
                  <a:txBody>
                    <a:bodyPr/>
                    <a:lstStyle/>
                    <a:p>
                      <a:endParaRPr lang="nb-NO"/>
                    </a:p>
                  </a:txBody>
                  <a:tcPr/>
                </a:tc>
                <a:tc rowSpan="2">
                  <a:txBody>
                    <a:bodyPr/>
                    <a:lstStyle/>
                    <a:p>
                      <a:pPr algn="ctr" fontAlgn="t"/>
                      <a:r>
                        <a:rPr lang="nb-NO" sz="700" u="none" strike="noStrike">
                          <a:effectLst/>
                        </a:rPr>
                        <a:t>Annet</a:t>
                      </a:r>
                      <a:endParaRPr lang="nb-NO" sz="700" b="1" i="0" u="none" strike="noStrike">
                        <a:solidFill>
                          <a:srgbClr val="000000"/>
                        </a:solidFill>
                        <a:effectLst/>
                        <a:latin typeface="Times New Roman" panose="02020603050405020304" pitchFamily="18" charset="0"/>
                      </a:endParaRPr>
                    </a:p>
                  </a:txBody>
                  <a:tcPr marL="5652" marR="5652" marT="5652" marB="0"/>
                </a:tc>
                <a:extLst>
                  <a:ext uri="{0D108BD9-81ED-4DB2-BD59-A6C34878D82A}">
                    <a16:rowId xmlns:a16="http://schemas.microsoft.com/office/drawing/2014/main" val="1033988735"/>
                  </a:ext>
                </a:extLst>
              </a:tr>
              <a:tr h="226832">
                <a:tc vMerge="1">
                  <a:txBody>
                    <a:bodyPr/>
                    <a:lstStyle/>
                    <a:p>
                      <a:endParaRPr lang="nb-NO"/>
                    </a:p>
                  </a:txBody>
                  <a:tcPr/>
                </a:tc>
                <a:tc vMerge="1">
                  <a:txBody>
                    <a:bodyPr/>
                    <a:lstStyle/>
                    <a:p>
                      <a:endParaRPr lang="nb-NO"/>
                    </a:p>
                  </a:txBody>
                  <a:tcPr/>
                </a:tc>
                <a:tc>
                  <a:txBody>
                    <a:bodyPr/>
                    <a:lstStyle/>
                    <a:p>
                      <a:pPr algn="ctr" fontAlgn="ctr"/>
                      <a:r>
                        <a:rPr lang="nb-NO" sz="700" u="none" strike="noStrike">
                          <a:effectLst/>
                        </a:rPr>
                        <a:t>Fast</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Ekstra</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Egen</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Kamper</a:t>
                      </a:r>
                      <a:endParaRPr lang="nb-NO" sz="700" b="0" i="0" u="none" strike="noStrike">
                        <a:solidFill>
                          <a:srgbClr val="000000"/>
                        </a:solidFill>
                        <a:effectLst/>
                        <a:latin typeface="Times New Roman" panose="02020603050405020304" pitchFamily="18" charset="0"/>
                      </a:endParaRPr>
                    </a:p>
                  </a:txBody>
                  <a:tcPr marL="5652" marR="5652" marT="5652" marB="0" anchor="ctr"/>
                </a:tc>
                <a:tc vMerge="1">
                  <a:txBody>
                    <a:bodyPr/>
                    <a:lstStyle/>
                    <a:p>
                      <a:endParaRPr lang="nb-NO"/>
                    </a:p>
                  </a:txBody>
                  <a:tcPr/>
                </a:tc>
                <a:tc>
                  <a:txBody>
                    <a:bodyPr/>
                    <a:lstStyle/>
                    <a:p>
                      <a:pPr algn="ctr" fontAlgn="ctr"/>
                      <a:r>
                        <a:rPr lang="nb-NO" sz="700" u="none" strike="noStrike">
                          <a:effectLst/>
                        </a:rPr>
                        <a:t>Påmeld.</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Kamper</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Påmeld.</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Delta</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Trener/ lagleder</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Foreldre</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Spiller</a:t>
                      </a:r>
                      <a:endParaRPr lang="nb-NO" sz="700" b="0" i="0" u="none" strike="noStrike">
                        <a:solidFill>
                          <a:srgbClr val="000000"/>
                        </a:solidFill>
                        <a:effectLst/>
                        <a:latin typeface="Times New Roman" panose="02020603050405020304" pitchFamily="18" charset="0"/>
                      </a:endParaRPr>
                    </a:p>
                  </a:txBody>
                  <a:tcPr marL="5652" marR="5652" marT="5652" marB="0" anchor="ctr"/>
                </a:tc>
                <a:tc vMerge="1">
                  <a:txBody>
                    <a:bodyPr/>
                    <a:lstStyle/>
                    <a:p>
                      <a:endParaRPr lang="nb-NO"/>
                    </a:p>
                  </a:txBody>
                  <a:tcPr/>
                </a:tc>
                <a:extLst>
                  <a:ext uri="{0D108BD9-81ED-4DB2-BD59-A6C34878D82A}">
                    <a16:rowId xmlns:a16="http://schemas.microsoft.com/office/drawing/2014/main" val="2441578023"/>
                  </a:ext>
                </a:extLst>
              </a:tr>
              <a:tr h="360243">
                <a:tc>
                  <a:txBody>
                    <a:bodyPr/>
                    <a:lstStyle/>
                    <a:p>
                      <a:pPr algn="l" fontAlgn="ctr"/>
                      <a:r>
                        <a:rPr lang="nb-NO" sz="700" u="none" strike="noStrike">
                          <a:effectLst/>
                        </a:rPr>
                        <a:t>Jan</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dirty="0">
                          <a:effectLst/>
                        </a:rPr>
                        <a:t> </a:t>
                      </a:r>
                      <a:endParaRPr lang="nb-NO" sz="700" b="0" i="0" u="none" strike="noStrike" dirty="0">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extLst>
                  <a:ext uri="{0D108BD9-81ED-4DB2-BD59-A6C34878D82A}">
                    <a16:rowId xmlns:a16="http://schemas.microsoft.com/office/drawing/2014/main" val="174065773"/>
                  </a:ext>
                </a:extLst>
              </a:tr>
              <a:tr h="360243">
                <a:tc>
                  <a:txBody>
                    <a:bodyPr/>
                    <a:lstStyle/>
                    <a:p>
                      <a:pPr algn="l" fontAlgn="ctr"/>
                      <a:r>
                        <a:rPr lang="nb-NO" sz="700" u="none" strike="noStrike">
                          <a:effectLst/>
                        </a:rPr>
                        <a:t>Feb</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extLst>
                  <a:ext uri="{0D108BD9-81ED-4DB2-BD59-A6C34878D82A}">
                    <a16:rowId xmlns:a16="http://schemas.microsoft.com/office/drawing/2014/main" val="2043461787"/>
                  </a:ext>
                </a:extLst>
              </a:tr>
              <a:tr h="360243">
                <a:tc>
                  <a:txBody>
                    <a:bodyPr/>
                    <a:lstStyle/>
                    <a:p>
                      <a:pPr algn="l" fontAlgn="ctr"/>
                      <a:r>
                        <a:rPr lang="nb-NO" sz="700" u="none" strike="noStrike">
                          <a:effectLst/>
                        </a:rPr>
                        <a:t>Mar</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extLst>
                  <a:ext uri="{0D108BD9-81ED-4DB2-BD59-A6C34878D82A}">
                    <a16:rowId xmlns:a16="http://schemas.microsoft.com/office/drawing/2014/main" val="1550299469"/>
                  </a:ext>
                </a:extLst>
              </a:tr>
              <a:tr h="360243">
                <a:tc>
                  <a:txBody>
                    <a:bodyPr/>
                    <a:lstStyle/>
                    <a:p>
                      <a:pPr algn="l" fontAlgn="ctr"/>
                      <a:r>
                        <a:rPr lang="nb-NO" sz="700" u="none" strike="noStrike">
                          <a:effectLst/>
                        </a:rPr>
                        <a:t>Apr</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extLst>
                  <a:ext uri="{0D108BD9-81ED-4DB2-BD59-A6C34878D82A}">
                    <a16:rowId xmlns:a16="http://schemas.microsoft.com/office/drawing/2014/main" val="3997172841"/>
                  </a:ext>
                </a:extLst>
              </a:tr>
              <a:tr h="360243">
                <a:tc>
                  <a:txBody>
                    <a:bodyPr/>
                    <a:lstStyle/>
                    <a:p>
                      <a:pPr algn="l" fontAlgn="ctr"/>
                      <a:r>
                        <a:rPr lang="nb-NO" sz="700" u="none" strike="noStrike">
                          <a:effectLst/>
                        </a:rPr>
                        <a:t>Mai</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dirty="0">
                          <a:effectLst/>
                        </a:rPr>
                        <a:t> </a:t>
                      </a:r>
                      <a:endParaRPr lang="nb-NO" sz="700" b="0" i="0" u="none" strike="noStrike" dirty="0">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extLst>
                  <a:ext uri="{0D108BD9-81ED-4DB2-BD59-A6C34878D82A}">
                    <a16:rowId xmlns:a16="http://schemas.microsoft.com/office/drawing/2014/main" val="3140968506"/>
                  </a:ext>
                </a:extLst>
              </a:tr>
              <a:tr h="360243">
                <a:tc>
                  <a:txBody>
                    <a:bodyPr/>
                    <a:lstStyle/>
                    <a:p>
                      <a:pPr algn="l" fontAlgn="ctr"/>
                      <a:r>
                        <a:rPr lang="nb-NO" sz="700" u="none" strike="noStrike">
                          <a:effectLst/>
                        </a:rPr>
                        <a:t>Jun</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extLst>
                  <a:ext uri="{0D108BD9-81ED-4DB2-BD59-A6C34878D82A}">
                    <a16:rowId xmlns:a16="http://schemas.microsoft.com/office/drawing/2014/main" val="3613913438"/>
                  </a:ext>
                </a:extLst>
              </a:tr>
              <a:tr h="360243">
                <a:tc>
                  <a:txBody>
                    <a:bodyPr/>
                    <a:lstStyle/>
                    <a:p>
                      <a:pPr algn="l" fontAlgn="ctr"/>
                      <a:r>
                        <a:rPr lang="nb-NO" sz="700" u="none" strike="noStrike">
                          <a:effectLst/>
                        </a:rPr>
                        <a:t>Jul</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extLst>
                  <a:ext uri="{0D108BD9-81ED-4DB2-BD59-A6C34878D82A}">
                    <a16:rowId xmlns:a16="http://schemas.microsoft.com/office/drawing/2014/main" val="313021764"/>
                  </a:ext>
                </a:extLst>
              </a:tr>
              <a:tr h="360243">
                <a:tc>
                  <a:txBody>
                    <a:bodyPr/>
                    <a:lstStyle/>
                    <a:p>
                      <a:pPr algn="l" fontAlgn="ctr"/>
                      <a:r>
                        <a:rPr lang="nb-NO" sz="700" u="none" strike="noStrike">
                          <a:effectLst/>
                        </a:rPr>
                        <a:t>Aug</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extLst>
                  <a:ext uri="{0D108BD9-81ED-4DB2-BD59-A6C34878D82A}">
                    <a16:rowId xmlns:a16="http://schemas.microsoft.com/office/drawing/2014/main" val="3806880790"/>
                  </a:ext>
                </a:extLst>
              </a:tr>
              <a:tr h="360243">
                <a:tc>
                  <a:txBody>
                    <a:bodyPr/>
                    <a:lstStyle/>
                    <a:p>
                      <a:pPr algn="l" fontAlgn="ctr"/>
                      <a:r>
                        <a:rPr lang="nb-NO" sz="700" u="none" strike="noStrike">
                          <a:effectLst/>
                        </a:rPr>
                        <a:t>Sep</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extLst>
                  <a:ext uri="{0D108BD9-81ED-4DB2-BD59-A6C34878D82A}">
                    <a16:rowId xmlns:a16="http://schemas.microsoft.com/office/drawing/2014/main" val="883384543"/>
                  </a:ext>
                </a:extLst>
              </a:tr>
              <a:tr h="360243">
                <a:tc>
                  <a:txBody>
                    <a:bodyPr/>
                    <a:lstStyle/>
                    <a:p>
                      <a:pPr algn="l" fontAlgn="ctr"/>
                      <a:r>
                        <a:rPr lang="nb-NO" sz="700" u="none" strike="noStrike">
                          <a:effectLst/>
                        </a:rPr>
                        <a:t>Okt</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extLst>
                  <a:ext uri="{0D108BD9-81ED-4DB2-BD59-A6C34878D82A}">
                    <a16:rowId xmlns:a16="http://schemas.microsoft.com/office/drawing/2014/main" val="2005945736"/>
                  </a:ext>
                </a:extLst>
              </a:tr>
              <a:tr h="360243">
                <a:tc>
                  <a:txBody>
                    <a:bodyPr/>
                    <a:lstStyle/>
                    <a:p>
                      <a:pPr algn="l" fontAlgn="ctr"/>
                      <a:r>
                        <a:rPr lang="nb-NO" sz="700" u="none" strike="noStrike">
                          <a:effectLst/>
                        </a:rPr>
                        <a:t>Nov</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extLst>
                  <a:ext uri="{0D108BD9-81ED-4DB2-BD59-A6C34878D82A}">
                    <a16:rowId xmlns:a16="http://schemas.microsoft.com/office/drawing/2014/main" val="2844274955"/>
                  </a:ext>
                </a:extLst>
              </a:tr>
              <a:tr h="360243">
                <a:tc>
                  <a:txBody>
                    <a:bodyPr/>
                    <a:lstStyle/>
                    <a:p>
                      <a:pPr algn="l" fontAlgn="ctr"/>
                      <a:r>
                        <a:rPr lang="nb-NO" sz="700" u="none" strike="noStrike">
                          <a:effectLst/>
                        </a:rPr>
                        <a:t>Des</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l"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a:effectLst/>
                        </a:rPr>
                        <a:t> </a:t>
                      </a:r>
                      <a:endParaRPr lang="nb-NO" sz="700" b="0" i="0" u="none" strike="noStrike">
                        <a:solidFill>
                          <a:srgbClr val="000000"/>
                        </a:solidFill>
                        <a:effectLst/>
                        <a:latin typeface="Times New Roman" panose="02020603050405020304" pitchFamily="18" charset="0"/>
                      </a:endParaRPr>
                    </a:p>
                  </a:txBody>
                  <a:tcPr marL="5652" marR="5652" marT="5652" marB="0" anchor="ctr"/>
                </a:tc>
                <a:tc>
                  <a:txBody>
                    <a:bodyPr/>
                    <a:lstStyle/>
                    <a:p>
                      <a:pPr algn="ctr" fontAlgn="ctr"/>
                      <a:r>
                        <a:rPr lang="nb-NO" sz="700" u="none" strike="noStrike" dirty="0">
                          <a:effectLst/>
                        </a:rPr>
                        <a:t> </a:t>
                      </a:r>
                      <a:endParaRPr lang="nb-NO" sz="700" b="0" i="0" u="none" strike="noStrike" dirty="0">
                        <a:solidFill>
                          <a:srgbClr val="000000"/>
                        </a:solidFill>
                        <a:effectLst/>
                        <a:latin typeface="Times New Roman" panose="02020603050405020304" pitchFamily="18" charset="0"/>
                      </a:endParaRPr>
                    </a:p>
                  </a:txBody>
                  <a:tcPr marL="5652" marR="5652" marT="5652" marB="0" anchor="ctr"/>
                </a:tc>
                <a:extLst>
                  <a:ext uri="{0D108BD9-81ED-4DB2-BD59-A6C34878D82A}">
                    <a16:rowId xmlns:a16="http://schemas.microsoft.com/office/drawing/2014/main" val="3643866169"/>
                  </a:ext>
                </a:extLst>
              </a:tr>
            </a:tbl>
          </a:graphicData>
        </a:graphic>
      </p:graphicFrame>
    </p:spTree>
    <p:extLst>
      <p:ext uri="{BB962C8B-B14F-4D97-AF65-F5344CB8AC3E}">
        <p14:creationId xmlns:p14="http://schemas.microsoft.com/office/powerpoint/2010/main" val="3067993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5. HOSPITERINGSAVTALE</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8</a:t>
            </a:fld>
            <a:endParaRPr lang="nb-NO"/>
          </a:p>
        </p:txBody>
      </p:sp>
      <p:sp>
        <p:nvSpPr>
          <p:cNvPr id="35" name="Rektangel 34">
            <a:extLst>
              <a:ext uri="{FF2B5EF4-FFF2-40B4-BE49-F238E27FC236}">
                <a16:creationId xmlns:a16="http://schemas.microsoft.com/office/drawing/2014/main" id="{31769748-B514-AC4F-9C25-B734215FE984}"/>
              </a:ext>
            </a:extLst>
          </p:cNvPr>
          <p:cNvSpPr/>
          <p:nvPr/>
        </p:nvSpPr>
        <p:spPr>
          <a:xfrm>
            <a:off x="755576" y="536557"/>
            <a:ext cx="2141671" cy="132894"/>
          </a:xfrm>
          <a:prstGeom prst="rect">
            <a:avLst/>
          </a:prstGeom>
          <a:gradFill flip="none" rotWithShape="1">
            <a:gsLst>
              <a:gs pos="2000">
                <a:schemeClr val="accent1"/>
              </a:gs>
              <a:gs pos="3000">
                <a:srgbClr val="FFFFFF"/>
              </a:gs>
            </a:gsLst>
            <a:lin ang="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nb-NO" sz="1000" b="1" dirty="0">
                <a:solidFill>
                  <a:srgbClr val="AD0101"/>
                </a:solidFill>
              </a:rPr>
              <a:t>  SPILLER</a:t>
            </a:r>
          </a:p>
        </p:txBody>
      </p:sp>
      <p:sp>
        <p:nvSpPr>
          <p:cNvPr id="36" name="Rektangel 35">
            <a:extLst>
              <a:ext uri="{FF2B5EF4-FFF2-40B4-BE49-F238E27FC236}">
                <a16:creationId xmlns:a16="http://schemas.microsoft.com/office/drawing/2014/main" id="{1AD13438-91DA-EA4B-BA38-2575275DC344}"/>
              </a:ext>
            </a:extLst>
          </p:cNvPr>
          <p:cNvSpPr/>
          <p:nvPr/>
        </p:nvSpPr>
        <p:spPr>
          <a:xfrm>
            <a:off x="683568" y="825590"/>
            <a:ext cx="2657312" cy="2585323"/>
          </a:xfrm>
          <a:prstGeom prst="rect">
            <a:avLst/>
          </a:prstGeom>
        </p:spPr>
        <p:txBody>
          <a:bodyPr wrap="square">
            <a:spAutoFit/>
          </a:bodyPr>
          <a:lstStyle/>
          <a:p>
            <a:r>
              <a:rPr lang="nb-NO" sz="1000" dirty="0"/>
              <a:t>__________________________________</a:t>
            </a:r>
          </a:p>
          <a:p>
            <a:r>
              <a:rPr lang="nb-NO" sz="800" dirty="0"/>
              <a:t>Spillerens navn</a:t>
            </a:r>
          </a:p>
          <a:p>
            <a:endParaRPr lang="nb-NO" sz="800" dirty="0"/>
          </a:p>
          <a:p>
            <a:r>
              <a:rPr lang="nb-NO" sz="800" dirty="0"/>
              <a:t>_________________________________________</a:t>
            </a:r>
          </a:p>
          <a:p>
            <a:r>
              <a:rPr lang="nb-NO" sz="800" dirty="0"/>
              <a:t>Fødselsdato</a:t>
            </a:r>
          </a:p>
          <a:p>
            <a:endParaRPr lang="nb-NO" sz="800" dirty="0"/>
          </a:p>
          <a:p>
            <a:r>
              <a:rPr lang="nb-NO" sz="800" dirty="0"/>
              <a:t>_________________________________________</a:t>
            </a:r>
          </a:p>
          <a:p>
            <a:r>
              <a:rPr lang="nb-NO" sz="800" dirty="0"/>
              <a:t>Foresatt</a:t>
            </a:r>
          </a:p>
          <a:p>
            <a:endParaRPr lang="nb-NO" sz="800" dirty="0"/>
          </a:p>
          <a:p>
            <a:r>
              <a:rPr lang="nb-NO" sz="800" dirty="0"/>
              <a:t>_________________________________________</a:t>
            </a:r>
          </a:p>
          <a:p>
            <a:r>
              <a:rPr lang="nb-NO" sz="800" dirty="0"/>
              <a:t>Telefon</a:t>
            </a:r>
          </a:p>
          <a:p>
            <a:endParaRPr lang="nb-NO" sz="800" dirty="0"/>
          </a:p>
          <a:p>
            <a:r>
              <a:rPr lang="nb-NO" sz="800" dirty="0"/>
              <a:t>_________________________________________</a:t>
            </a:r>
          </a:p>
          <a:p>
            <a:r>
              <a:rPr lang="nb-NO" sz="800" dirty="0"/>
              <a:t>E-post</a:t>
            </a:r>
          </a:p>
          <a:p>
            <a:endParaRPr lang="nb-NO" sz="800" dirty="0"/>
          </a:p>
          <a:p>
            <a:r>
              <a:rPr lang="nb-NO" sz="800" dirty="0"/>
              <a:t>_________________________________________</a:t>
            </a:r>
          </a:p>
          <a:p>
            <a:r>
              <a:rPr lang="nb-NO" sz="800" dirty="0"/>
              <a:t>Dato</a:t>
            </a:r>
          </a:p>
          <a:p>
            <a:endParaRPr lang="nb-NO" sz="800" dirty="0"/>
          </a:p>
          <a:p>
            <a:r>
              <a:rPr lang="nb-NO" sz="800" dirty="0"/>
              <a:t>_________________________________________</a:t>
            </a:r>
          </a:p>
          <a:p>
            <a:r>
              <a:rPr lang="nb-NO" sz="800" dirty="0"/>
              <a:t>Signatur foresatt</a:t>
            </a:r>
          </a:p>
        </p:txBody>
      </p:sp>
      <p:sp>
        <p:nvSpPr>
          <p:cNvPr id="38" name="Rektangel 37">
            <a:extLst>
              <a:ext uri="{FF2B5EF4-FFF2-40B4-BE49-F238E27FC236}">
                <a16:creationId xmlns:a16="http://schemas.microsoft.com/office/drawing/2014/main" id="{6C5819E9-1F62-554A-9C72-A79E60829214}"/>
              </a:ext>
            </a:extLst>
          </p:cNvPr>
          <p:cNvSpPr/>
          <p:nvPr/>
        </p:nvSpPr>
        <p:spPr>
          <a:xfrm>
            <a:off x="755576" y="3982271"/>
            <a:ext cx="2657312" cy="132894"/>
          </a:xfrm>
          <a:prstGeom prst="rect">
            <a:avLst/>
          </a:prstGeom>
          <a:gradFill flip="none" rotWithShape="1">
            <a:gsLst>
              <a:gs pos="2000">
                <a:schemeClr val="accent1"/>
              </a:gs>
              <a:gs pos="3000">
                <a:srgbClr val="FFFFFF"/>
              </a:gs>
            </a:gsLst>
            <a:lin ang="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nb-NO" sz="1000" b="1" dirty="0">
                <a:solidFill>
                  <a:srgbClr val="AD0101"/>
                </a:solidFill>
              </a:rPr>
              <a:t>  SPILLERENS EGET LAG</a:t>
            </a:r>
          </a:p>
        </p:txBody>
      </p:sp>
      <p:sp>
        <p:nvSpPr>
          <p:cNvPr id="39" name="Rektangel 38">
            <a:extLst>
              <a:ext uri="{FF2B5EF4-FFF2-40B4-BE49-F238E27FC236}">
                <a16:creationId xmlns:a16="http://schemas.microsoft.com/office/drawing/2014/main" id="{C8B7BFA7-787D-CC41-8484-B26CD0A15671}"/>
              </a:ext>
            </a:extLst>
          </p:cNvPr>
          <p:cNvSpPr/>
          <p:nvPr/>
        </p:nvSpPr>
        <p:spPr>
          <a:xfrm>
            <a:off x="683568" y="4179375"/>
            <a:ext cx="2657312" cy="1477328"/>
          </a:xfrm>
          <a:prstGeom prst="rect">
            <a:avLst/>
          </a:prstGeom>
        </p:spPr>
        <p:txBody>
          <a:bodyPr wrap="square">
            <a:spAutoFit/>
          </a:bodyPr>
          <a:lstStyle/>
          <a:p>
            <a:r>
              <a:rPr lang="nb-NO" sz="1000" dirty="0"/>
              <a:t>__________________________________</a:t>
            </a:r>
          </a:p>
          <a:p>
            <a:r>
              <a:rPr lang="nb-NO" sz="800" dirty="0"/>
              <a:t>Navn på spillerens eget lag</a:t>
            </a:r>
          </a:p>
          <a:p>
            <a:endParaRPr lang="nb-NO" sz="800" dirty="0"/>
          </a:p>
          <a:p>
            <a:r>
              <a:rPr lang="nb-NO" sz="800" dirty="0"/>
              <a:t>_________________________________________</a:t>
            </a:r>
          </a:p>
          <a:p>
            <a:r>
              <a:rPr lang="nb-NO" sz="800" dirty="0"/>
              <a:t>Navn på trener</a:t>
            </a:r>
          </a:p>
          <a:p>
            <a:endParaRPr lang="nb-NO" sz="800" dirty="0"/>
          </a:p>
          <a:p>
            <a:r>
              <a:rPr lang="nb-NO" sz="800" dirty="0"/>
              <a:t>_________________________________________</a:t>
            </a:r>
          </a:p>
          <a:p>
            <a:r>
              <a:rPr lang="nb-NO" sz="800" dirty="0"/>
              <a:t>Dato</a:t>
            </a:r>
          </a:p>
          <a:p>
            <a:endParaRPr lang="nb-NO" sz="800" dirty="0"/>
          </a:p>
          <a:p>
            <a:r>
              <a:rPr lang="nb-NO" sz="800" dirty="0"/>
              <a:t>_________________________________________</a:t>
            </a:r>
          </a:p>
          <a:p>
            <a:r>
              <a:rPr lang="nb-NO" sz="800" dirty="0"/>
              <a:t>Signatur trener</a:t>
            </a:r>
          </a:p>
        </p:txBody>
      </p:sp>
      <p:sp>
        <p:nvSpPr>
          <p:cNvPr id="41" name="Rektangel 40">
            <a:extLst>
              <a:ext uri="{FF2B5EF4-FFF2-40B4-BE49-F238E27FC236}">
                <a16:creationId xmlns:a16="http://schemas.microsoft.com/office/drawing/2014/main" id="{A4C559B5-3927-7D4C-AD4D-5FFE8662D537}"/>
              </a:ext>
            </a:extLst>
          </p:cNvPr>
          <p:cNvSpPr/>
          <p:nvPr/>
        </p:nvSpPr>
        <p:spPr>
          <a:xfrm>
            <a:off x="3523460" y="3982271"/>
            <a:ext cx="2657312" cy="132894"/>
          </a:xfrm>
          <a:prstGeom prst="rect">
            <a:avLst/>
          </a:prstGeom>
          <a:gradFill flip="none" rotWithShape="1">
            <a:gsLst>
              <a:gs pos="2000">
                <a:schemeClr val="accent1"/>
              </a:gs>
              <a:gs pos="3000">
                <a:srgbClr val="FFFFFF"/>
              </a:gs>
            </a:gsLst>
            <a:lin ang="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nb-NO" sz="1000" b="1" dirty="0">
                <a:solidFill>
                  <a:srgbClr val="AD0101"/>
                </a:solidFill>
              </a:rPr>
              <a:t>  HOSPITERENDE LAG</a:t>
            </a:r>
          </a:p>
        </p:txBody>
      </p:sp>
      <p:sp>
        <p:nvSpPr>
          <p:cNvPr id="42" name="Rektangel 41">
            <a:extLst>
              <a:ext uri="{FF2B5EF4-FFF2-40B4-BE49-F238E27FC236}">
                <a16:creationId xmlns:a16="http://schemas.microsoft.com/office/drawing/2014/main" id="{52A9AB20-7061-3F46-9737-F138A00A77CB}"/>
              </a:ext>
            </a:extLst>
          </p:cNvPr>
          <p:cNvSpPr/>
          <p:nvPr/>
        </p:nvSpPr>
        <p:spPr>
          <a:xfrm>
            <a:off x="3563888" y="4174713"/>
            <a:ext cx="2657312" cy="1477328"/>
          </a:xfrm>
          <a:prstGeom prst="rect">
            <a:avLst/>
          </a:prstGeom>
        </p:spPr>
        <p:txBody>
          <a:bodyPr wrap="square">
            <a:spAutoFit/>
          </a:bodyPr>
          <a:lstStyle/>
          <a:p>
            <a:r>
              <a:rPr lang="nb-NO" sz="1000" dirty="0"/>
              <a:t>__________________________________</a:t>
            </a:r>
          </a:p>
          <a:p>
            <a:r>
              <a:rPr lang="nb-NO" sz="800" dirty="0"/>
              <a:t>Navn på hospiterende lag</a:t>
            </a:r>
          </a:p>
          <a:p>
            <a:endParaRPr lang="nb-NO" sz="800" dirty="0"/>
          </a:p>
          <a:p>
            <a:r>
              <a:rPr lang="nb-NO" sz="800" dirty="0"/>
              <a:t>_________________________________________</a:t>
            </a:r>
          </a:p>
          <a:p>
            <a:r>
              <a:rPr lang="nb-NO" sz="800" dirty="0"/>
              <a:t>Navn på trener</a:t>
            </a:r>
          </a:p>
          <a:p>
            <a:endParaRPr lang="nb-NO" sz="800" dirty="0"/>
          </a:p>
          <a:p>
            <a:r>
              <a:rPr lang="nb-NO" sz="800" dirty="0"/>
              <a:t>_________________________________________</a:t>
            </a:r>
          </a:p>
          <a:p>
            <a:r>
              <a:rPr lang="nb-NO" sz="800" dirty="0"/>
              <a:t>Dato</a:t>
            </a:r>
          </a:p>
          <a:p>
            <a:endParaRPr lang="nb-NO" sz="800" dirty="0"/>
          </a:p>
          <a:p>
            <a:r>
              <a:rPr lang="nb-NO" sz="800" dirty="0"/>
              <a:t>_________________________________________</a:t>
            </a:r>
          </a:p>
          <a:p>
            <a:r>
              <a:rPr lang="nb-NO" sz="800" dirty="0"/>
              <a:t>Signatur trener</a:t>
            </a:r>
          </a:p>
        </p:txBody>
      </p:sp>
      <p:sp>
        <p:nvSpPr>
          <p:cNvPr id="43" name="Rektangel 42">
            <a:extLst>
              <a:ext uri="{FF2B5EF4-FFF2-40B4-BE49-F238E27FC236}">
                <a16:creationId xmlns:a16="http://schemas.microsoft.com/office/drawing/2014/main" id="{945C1869-DD80-CA4A-8310-9CB389BFF9F8}"/>
              </a:ext>
            </a:extLst>
          </p:cNvPr>
          <p:cNvSpPr/>
          <p:nvPr/>
        </p:nvSpPr>
        <p:spPr>
          <a:xfrm>
            <a:off x="6291344" y="3982271"/>
            <a:ext cx="2657312" cy="132894"/>
          </a:xfrm>
          <a:prstGeom prst="rect">
            <a:avLst/>
          </a:prstGeom>
          <a:gradFill flip="none" rotWithShape="1">
            <a:gsLst>
              <a:gs pos="2000">
                <a:schemeClr val="accent1"/>
              </a:gs>
              <a:gs pos="3000">
                <a:srgbClr val="FFFFFF"/>
              </a:gs>
            </a:gsLst>
            <a:lin ang="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nb-NO" sz="1000" b="1" dirty="0">
                <a:solidFill>
                  <a:srgbClr val="AD0101"/>
                </a:solidFill>
              </a:rPr>
              <a:t>  AVALDSNES IDRETTSLAG</a:t>
            </a:r>
          </a:p>
        </p:txBody>
      </p:sp>
      <p:sp>
        <p:nvSpPr>
          <p:cNvPr id="44" name="Rektangel 43">
            <a:extLst>
              <a:ext uri="{FF2B5EF4-FFF2-40B4-BE49-F238E27FC236}">
                <a16:creationId xmlns:a16="http://schemas.microsoft.com/office/drawing/2014/main" id="{C5CBF0E9-26FF-1047-B3CE-9CE411A8DA59}"/>
              </a:ext>
            </a:extLst>
          </p:cNvPr>
          <p:cNvSpPr/>
          <p:nvPr/>
        </p:nvSpPr>
        <p:spPr>
          <a:xfrm>
            <a:off x="6221200" y="4235458"/>
            <a:ext cx="2657312" cy="1446550"/>
          </a:xfrm>
          <a:prstGeom prst="rect">
            <a:avLst/>
          </a:prstGeom>
        </p:spPr>
        <p:txBody>
          <a:bodyPr wrap="square">
            <a:spAutoFit/>
          </a:bodyPr>
          <a:lstStyle/>
          <a:p>
            <a:r>
              <a:rPr lang="nb-NO" sz="1000" dirty="0"/>
              <a:t>Denne hospiteringsavtalen er i tråd med</a:t>
            </a:r>
          </a:p>
          <a:p>
            <a:r>
              <a:rPr lang="nb-NO" sz="1000" dirty="0"/>
              <a:t>Avaldsnes Idrettslags sportsplan og skal arkiveres hos sportslig leder.</a:t>
            </a:r>
          </a:p>
          <a:p>
            <a:endParaRPr lang="nb-NO" sz="1000" dirty="0"/>
          </a:p>
          <a:p>
            <a:endParaRPr lang="nb-NO" sz="800" dirty="0"/>
          </a:p>
          <a:p>
            <a:r>
              <a:rPr lang="nb-NO" sz="800" dirty="0"/>
              <a:t>_________________________________________</a:t>
            </a:r>
          </a:p>
          <a:p>
            <a:r>
              <a:rPr lang="nb-NO" sz="800" dirty="0"/>
              <a:t>Dato</a:t>
            </a:r>
          </a:p>
          <a:p>
            <a:endParaRPr lang="nb-NO" sz="800" dirty="0"/>
          </a:p>
          <a:p>
            <a:r>
              <a:rPr lang="nb-NO" sz="800" dirty="0"/>
              <a:t>_________________________________________</a:t>
            </a:r>
          </a:p>
          <a:p>
            <a:r>
              <a:rPr lang="nb-NO" sz="800" dirty="0"/>
              <a:t>Signatur Sportslig leder / Trenerkoordinator</a:t>
            </a:r>
          </a:p>
        </p:txBody>
      </p:sp>
      <p:sp>
        <p:nvSpPr>
          <p:cNvPr id="45" name="Rektangel 44">
            <a:extLst>
              <a:ext uri="{FF2B5EF4-FFF2-40B4-BE49-F238E27FC236}">
                <a16:creationId xmlns:a16="http://schemas.microsoft.com/office/drawing/2014/main" id="{E640566E-B10B-C846-AB63-401BD4BF7943}"/>
              </a:ext>
            </a:extLst>
          </p:cNvPr>
          <p:cNvSpPr/>
          <p:nvPr/>
        </p:nvSpPr>
        <p:spPr>
          <a:xfrm>
            <a:off x="3054642" y="2525051"/>
            <a:ext cx="6075702" cy="1323439"/>
          </a:xfrm>
          <a:prstGeom prst="rect">
            <a:avLst/>
          </a:prstGeom>
        </p:spPr>
        <p:txBody>
          <a:bodyPr wrap="none">
            <a:spAutoFit/>
          </a:bodyPr>
          <a:lstStyle/>
          <a:p>
            <a:r>
              <a:rPr lang="nb-NO" sz="1000" dirty="0"/>
              <a:t>Hospiteringen omfatter treninger med hospiteringslag, samt spill med hospiteringslaget i ordinære kamper satt opp</a:t>
            </a:r>
          </a:p>
          <a:p>
            <a:r>
              <a:rPr lang="nb-NO" sz="1000" dirty="0"/>
              <a:t>av Rogaland Fotballkrets. Trenerkoordinator eller den som utnevnes av trenerkoordinator/styret skal fungere</a:t>
            </a:r>
          </a:p>
          <a:p>
            <a:r>
              <a:rPr lang="nb-NO" sz="1000" dirty="0"/>
              <a:t>som hospiteringsansvarlig og sørge for at avtalen følges og tas opp til ny vurdering ved sluttdato. </a:t>
            </a:r>
          </a:p>
          <a:p>
            <a:r>
              <a:rPr lang="nb-NO" sz="1000" dirty="0"/>
              <a:t>Lån av spillere mellom lag internt i AIL kan utføres uten at det inngås en hospiteringskontrakt.</a:t>
            </a:r>
          </a:p>
          <a:p>
            <a:r>
              <a:rPr lang="nb-NO" sz="1000" dirty="0"/>
              <a:t>Dette vil være i tilfeller der et lag må låne spillere for å få nok spillere til å stille lag.</a:t>
            </a:r>
          </a:p>
          <a:p>
            <a:r>
              <a:rPr lang="nb-NO" sz="1000" dirty="0"/>
              <a:t>Lån av spillere skal ikke utføres for å «toppe» lagene.</a:t>
            </a:r>
          </a:p>
          <a:p>
            <a:endParaRPr lang="nb-NO" sz="1000" dirty="0"/>
          </a:p>
          <a:p>
            <a:r>
              <a:rPr lang="nb-NO" sz="1000" dirty="0"/>
              <a:t>Hospiteringsansvarlig i avtaleperioden:____________________________________________________________</a:t>
            </a:r>
          </a:p>
        </p:txBody>
      </p:sp>
      <p:sp>
        <p:nvSpPr>
          <p:cNvPr id="46" name="Rektangel 45">
            <a:extLst>
              <a:ext uri="{FF2B5EF4-FFF2-40B4-BE49-F238E27FC236}">
                <a16:creationId xmlns:a16="http://schemas.microsoft.com/office/drawing/2014/main" id="{BEB42F85-1008-A343-8D66-09FB8A2E513F}"/>
              </a:ext>
            </a:extLst>
          </p:cNvPr>
          <p:cNvSpPr/>
          <p:nvPr/>
        </p:nvSpPr>
        <p:spPr>
          <a:xfrm>
            <a:off x="3069214" y="2245497"/>
            <a:ext cx="5942171" cy="246221"/>
          </a:xfrm>
          <a:prstGeom prst="rect">
            <a:avLst/>
          </a:prstGeom>
        </p:spPr>
        <p:txBody>
          <a:bodyPr wrap="square">
            <a:spAutoFit/>
          </a:bodyPr>
          <a:lstStyle/>
          <a:p>
            <a:r>
              <a:rPr lang="nb-NO" sz="1000" dirty="0"/>
              <a:t>Beskriv antall kamper pr mnd.: _________________________________________________________________</a:t>
            </a:r>
          </a:p>
        </p:txBody>
      </p:sp>
      <p:sp>
        <p:nvSpPr>
          <p:cNvPr id="48" name="Rektangel 47">
            <a:extLst>
              <a:ext uri="{FF2B5EF4-FFF2-40B4-BE49-F238E27FC236}">
                <a16:creationId xmlns:a16="http://schemas.microsoft.com/office/drawing/2014/main" id="{F8D1C3C5-54C7-4046-ABC6-DB49A011B50E}"/>
              </a:ext>
            </a:extLst>
          </p:cNvPr>
          <p:cNvSpPr/>
          <p:nvPr/>
        </p:nvSpPr>
        <p:spPr>
          <a:xfrm>
            <a:off x="3069214" y="2027713"/>
            <a:ext cx="755335" cy="246221"/>
          </a:xfrm>
          <a:prstGeom prst="rect">
            <a:avLst/>
          </a:prstGeom>
        </p:spPr>
        <p:txBody>
          <a:bodyPr wrap="none">
            <a:spAutoFit/>
          </a:bodyPr>
          <a:lstStyle/>
          <a:p>
            <a:r>
              <a:rPr lang="nb-NO" sz="1000" b="1" dirty="0"/>
              <a:t>KAMPER</a:t>
            </a:r>
          </a:p>
        </p:txBody>
      </p:sp>
      <p:sp>
        <p:nvSpPr>
          <p:cNvPr id="49" name="Rektangel 48">
            <a:extLst>
              <a:ext uri="{FF2B5EF4-FFF2-40B4-BE49-F238E27FC236}">
                <a16:creationId xmlns:a16="http://schemas.microsoft.com/office/drawing/2014/main" id="{C124E53C-0505-0F40-8F7C-27E9EA0CD83C}"/>
              </a:ext>
            </a:extLst>
          </p:cNvPr>
          <p:cNvSpPr/>
          <p:nvPr/>
        </p:nvSpPr>
        <p:spPr>
          <a:xfrm>
            <a:off x="3155053" y="711148"/>
            <a:ext cx="2657312" cy="369332"/>
          </a:xfrm>
          <a:prstGeom prst="rect">
            <a:avLst/>
          </a:prstGeom>
        </p:spPr>
        <p:txBody>
          <a:bodyPr wrap="square">
            <a:spAutoFit/>
          </a:bodyPr>
          <a:lstStyle/>
          <a:p>
            <a:r>
              <a:rPr lang="nb-NO" sz="1000" dirty="0"/>
              <a:t>________________ </a:t>
            </a:r>
            <a:r>
              <a:rPr lang="nb-NO" sz="1000" b="1" dirty="0"/>
              <a:t>-</a:t>
            </a:r>
            <a:r>
              <a:rPr lang="nb-NO" sz="1000" dirty="0"/>
              <a:t>  _________________</a:t>
            </a:r>
          </a:p>
          <a:p>
            <a:r>
              <a:rPr lang="nb-NO" sz="800" dirty="0"/>
              <a:t>Gjelder fra dato	         Til dato</a:t>
            </a:r>
          </a:p>
        </p:txBody>
      </p:sp>
      <p:sp>
        <p:nvSpPr>
          <p:cNvPr id="51" name="Rektangel 50">
            <a:extLst>
              <a:ext uri="{FF2B5EF4-FFF2-40B4-BE49-F238E27FC236}">
                <a16:creationId xmlns:a16="http://schemas.microsoft.com/office/drawing/2014/main" id="{510A1150-4A26-514C-ACD9-597236059B49}"/>
              </a:ext>
            </a:extLst>
          </p:cNvPr>
          <p:cNvSpPr/>
          <p:nvPr/>
        </p:nvSpPr>
        <p:spPr>
          <a:xfrm>
            <a:off x="3203848" y="543688"/>
            <a:ext cx="5365589" cy="132894"/>
          </a:xfrm>
          <a:prstGeom prst="rect">
            <a:avLst/>
          </a:prstGeom>
          <a:gradFill flip="none" rotWithShape="1">
            <a:gsLst>
              <a:gs pos="2000">
                <a:schemeClr val="accent1"/>
              </a:gs>
              <a:gs pos="3000">
                <a:srgbClr val="FFFFFF"/>
              </a:gs>
            </a:gsLst>
            <a:lin ang="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nb-NO" sz="1000" b="1" dirty="0">
                <a:solidFill>
                  <a:srgbClr val="AD0101"/>
                </a:solidFill>
              </a:rPr>
              <a:t>   HOSPITERINGS PLAN</a:t>
            </a:r>
          </a:p>
        </p:txBody>
      </p:sp>
      <p:sp>
        <p:nvSpPr>
          <p:cNvPr id="52" name="Rektangel 51">
            <a:extLst>
              <a:ext uri="{FF2B5EF4-FFF2-40B4-BE49-F238E27FC236}">
                <a16:creationId xmlns:a16="http://schemas.microsoft.com/office/drawing/2014/main" id="{3C9C6D9F-B9B7-E84C-AC44-5A974710A19A}"/>
              </a:ext>
            </a:extLst>
          </p:cNvPr>
          <p:cNvSpPr/>
          <p:nvPr/>
        </p:nvSpPr>
        <p:spPr>
          <a:xfrm>
            <a:off x="3141235" y="1017458"/>
            <a:ext cx="5929828" cy="707886"/>
          </a:xfrm>
          <a:prstGeom prst="rect">
            <a:avLst/>
          </a:prstGeom>
        </p:spPr>
        <p:txBody>
          <a:bodyPr wrap="none">
            <a:spAutoFit/>
          </a:bodyPr>
          <a:lstStyle/>
          <a:p>
            <a:r>
              <a:rPr lang="nb-NO" sz="1000" dirty="0"/>
              <a:t>Antall treninger og kamper totalt på eget lag (</a:t>
            </a:r>
            <a:r>
              <a:rPr lang="nb-NO" sz="1000" b="1" dirty="0">
                <a:solidFill>
                  <a:srgbClr val="FF0000"/>
                </a:solidFill>
              </a:rPr>
              <a:t>E</a:t>
            </a:r>
            <a:r>
              <a:rPr lang="nb-NO" sz="1000" dirty="0"/>
              <a:t>) og hospiterende lag (</a:t>
            </a:r>
            <a:r>
              <a:rPr lang="nb-NO" sz="1000" b="1" dirty="0">
                <a:solidFill>
                  <a:srgbClr val="FF0000"/>
                </a:solidFill>
              </a:rPr>
              <a:t>H</a:t>
            </a:r>
            <a:r>
              <a:rPr lang="nb-NO" sz="1000" dirty="0"/>
              <a:t>) pr uke i avtaleperioden.</a:t>
            </a:r>
          </a:p>
          <a:p>
            <a:endParaRPr lang="nb-NO" sz="800" dirty="0"/>
          </a:p>
          <a:p>
            <a:r>
              <a:rPr lang="nb-NO" sz="1000" b="1" dirty="0"/>
              <a:t>TRENINGER</a:t>
            </a:r>
          </a:p>
          <a:p>
            <a:endParaRPr lang="nb-NO" sz="400" b="1" dirty="0"/>
          </a:p>
          <a:p>
            <a:r>
              <a:rPr lang="nb-NO" sz="800" dirty="0"/>
              <a:t>MAN	TIR	ONS	TOR	FRE	LØR	SØN</a:t>
            </a:r>
          </a:p>
        </p:txBody>
      </p:sp>
      <p:sp>
        <p:nvSpPr>
          <p:cNvPr id="53" name="Rektangel 52">
            <a:extLst>
              <a:ext uri="{FF2B5EF4-FFF2-40B4-BE49-F238E27FC236}">
                <a16:creationId xmlns:a16="http://schemas.microsoft.com/office/drawing/2014/main" id="{03D76145-C0CB-DB43-AB77-952EE151DAF7}"/>
              </a:ext>
            </a:extLst>
          </p:cNvPr>
          <p:cNvSpPr/>
          <p:nvPr/>
        </p:nvSpPr>
        <p:spPr>
          <a:xfrm>
            <a:off x="3255653" y="1765936"/>
            <a:ext cx="234939" cy="228862"/>
          </a:xfrm>
          <a:prstGeom prst="rect">
            <a:avLst/>
          </a:prstGeom>
          <a:gradFill>
            <a:gsLst>
              <a:gs pos="2000">
                <a:schemeClr val="accent1"/>
              </a:gs>
              <a:gs pos="3000">
                <a:srgbClr val="FFFFFF"/>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4" name="Rektangel 53">
            <a:extLst>
              <a:ext uri="{FF2B5EF4-FFF2-40B4-BE49-F238E27FC236}">
                <a16:creationId xmlns:a16="http://schemas.microsoft.com/office/drawing/2014/main" id="{F5AFE026-B15B-394D-95ED-0BF9CD47943C}"/>
              </a:ext>
            </a:extLst>
          </p:cNvPr>
          <p:cNvSpPr/>
          <p:nvPr/>
        </p:nvSpPr>
        <p:spPr>
          <a:xfrm>
            <a:off x="4139952" y="1761063"/>
            <a:ext cx="234939" cy="228862"/>
          </a:xfrm>
          <a:prstGeom prst="rect">
            <a:avLst/>
          </a:prstGeom>
          <a:gradFill>
            <a:gsLst>
              <a:gs pos="2000">
                <a:schemeClr val="accent1"/>
              </a:gs>
              <a:gs pos="3000">
                <a:srgbClr val="FFFFFF"/>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5" name="Rektangel 54">
            <a:extLst>
              <a:ext uri="{FF2B5EF4-FFF2-40B4-BE49-F238E27FC236}">
                <a16:creationId xmlns:a16="http://schemas.microsoft.com/office/drawing/2014/main" id="{A7AC9A0C-96D9-A641-A811-7FB66AB6A09E}"/>
              </a:ext>
            </a:extLst>
          </p:cNvPr>
          <p:cNvSpPr/>
          <p:nvPr/>
        </p:nvSpPr>
        <p:spPr>
          <a:xfrm>
            <a:off x="5037717" y="1747599"/>
            <a:ext cx="234939" cy="228862"/>
          </a:xfrm>
          <a:prstGeom prst="rect">
            <a:avLst/>
          </a:prstGeom>
          <a:gradFill>
            <a:gsLst>
              <a:gs pos="2000">
                <a:schemeClr val="accent1"/>
              </a:gs>
              <a:gs pos="3000">
                <a:srgbClr val="FFFFFF"/>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6" name="Rektangel 55">
            <a:extLst>
              <a:ext uri="{FF2B5EF4-FFF2-40B4-BE49-F238E27FC236}">
                <a16:creationId xmlns:a16="http://schemas.microsoft.com/office/drawing/2014/main" id="{1BDB585A-A27C-BD4E-B83C-BF016353B990}"/>
              </a:ext>
            </a:extLst>
          </p:cNvPr>
          <p:cNvSpPr/>
          <p:nvPr/>
        </p:nvSpPr>
        <p:spPr>
          <a:xfrm>
            <a:off x="5965022" y="1744098"/>
            <a:ext cx="234939" cy="228862"/>
          </a:xfrm>
          <a:prstGeom prst="rect">
            <a:avLst/>
          </a:prstGeom>
          <a:gradFill>
            <a:gsLst>
              <a:gs pos="2000">
                <a:schemeClr val="accent1"/>
              </a:gs>
              <a:gs pos="3000">
                <a:srgbClr val="FFFFFF"/>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7" name="Rektangel 56">
            <a:extLst>
              <a:ext uri="{FF2B5EF4-FFF2-40B4-BE49-F238E27FC236}">
                <a16:creationId xmlns:a16="http://schemas.microsoft.com/office/drawing/2014/main" id="{E67DE3D0-DD55-2441-8D80-3B87458FFA2E}"/>
              </a:ext>
            </a:extLst>
          </p:cNvPr>
          <p:cNvSpPr/>
          <p:nvPr/>
        </p:nvSpPr>
        <p:spPr>
          <a:xfrm>
            <a:off x="6892327" y="1731206"/>
            <a:ext cx="234939" cy="228862"/>
          </a:xfrm>
          <a:prstGeom prst="rect">
            <a:avLst/>
          </a:prstGeom>
          <a:gradFill>
            <a:gsLst>
              <a:gs pos="2000">
                <a:schemeClr val="accent1"/>
              </a:gs>
              <a:gs pos="3000">
                <a:srgbClr val="FFFFFF"/>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8" name="Rektangel 57">
            <a:extLst>
              <a:ext uri="{FF2B5EF4-FFF2-40B4-BE49-F238E27FC236}">
                <a16:creationId xmlns:a16="http://schemas.microsoft.com/office/drawing/2014/main" id="{01ABC9CF-C9DF-A04F-8D78-00823557D65A}"/>
              </a:ext>
            </a:extLst>
          </p:cNvPr>
          <p:cNvSpPr/>
          <p:nvPr/>
        </p:nvSpPr>
        <p:spPr>
          <a:xfrm>
            <a:off x="7819632" y="1755336"/>
            <a:ext cx="234939" cy="228862"/>
          </a:xfrm>
          <a:prstGeom prst="rect">
            <a:avLst/>
          </a:prstGeom>
          <a:gradFill>
            <a:gsLst>
              <a:gs pos="2000">
                <a:schemeClr val="accent1"/>
              </a:gs>
              <a:gs pos="3000">
                <a:srgbClr val="FFFFFF"/>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9" name="Rektangel 58">
            <a:extLst>
              <a:ext uri="{FF2B5EF4-FFF2-40B4-BE49-F238E27FC236}">
                <a16:creationId xmlns:a16="http://schemas.microsoft.com/office/drawing/2014/main" id="{A920B811-3EAB-C544-8DA5-B407CA1B0F42}"/>
              </a:ext>
            </a:extLst>
          </p:cNvPr>
          <p:cNvSpPr/>
          <p:nvPr/>
        </p:nvSpPr>
        <p:spPr>
          <a:xfrm>
            <a:off x="8629467" y="1731206"/>
            <a:ext cx="234939" cy="228862"/>
          </a:xfrm>
          <a:prstGeom prst="rect">
            <a:avLst/>
          </a:prstGeom>
          <a:gradFill>
            <a:gsLst>
              <a:gs pos="2000">
                <a:schemeClr val="accent1"/>
              </a:gs>
              <a:gs pos="3000">
                <a:srgbClr val="FFFFFF"/>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262132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6. KAMPINFORMASJON OG FOTBALLFILOSOFI </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9</a:t>
            </a:fld>
            <a:endParaRPr lang="nb-NO" dirty="0"/>
          </a:p>
        </p:txBody>
      </p:sp>
      <p:sp>
        <p:nvSpPr>
          <p:cNvPr id="2" name="Rektangel 1">
            <a:extLst>
              <a:ext uri="{FF2B5EF4-FFF2-40B4-BE49-F238E27FC236}">
                <a16:creationId xmlns:a16="http://schemas.microsoft.com/office/drawing/2014/main" id="{7CA46608-6B6A-8247-9282-14508776A515}"/>
              </a:ext>
            </a:extLst>
          </p:cNvPr>
          <p:cNvSpPr/>
          <p:nvPr/>
        </p:nvSpPr>
        <p:spPr>
          <a:xfrm>
            <a:off x="755576" y="412349"/>
            <a:ext cx="7560840" cy="1785104"/>
          </a:xfrm>
          <a:prstGeom prst="rect">
            <a:avLst/>
          </a:prstGeom>
        </p:spPr>
        <p:txBody>
          <a:bodyPr wrap="square">
            <a:spAutoFit/>
          </a:bodyPr>
          <a:lstStyle/>
          <a:p>
            <a:r>
              <a:rPr lang="nb-NO" sz="1100" dirty="0"/>
              <a:t>Avaldsnes IL innfører fra 2018 en felles kamp filosofi. Denne filosofien skal være et virkemiddel for å oppnå forutsigbarhet i måten vi spiller på. Det er viktig at alle trenere setter seg nøye inn i kamp filosofien som gjelder i idrettslaget og opptrer/leder laget i henhold til denne. Dette vil generere mange fordeler på sikt. Trygg kamparena, kontinuitet, felles mål, trygg hospitering er blant tingene en felles kamp filosofi vil bidra til. Se informasjon om overordnet kamp filosofi på de kommende sidene. Informasjon om detaljerte kamp planer finnes i eget hefte.</a:t>
            </a:r>
          </a:p>
          <a:p>
            <a:endParaRPr lang="nb-NO" sz="1100" dirty="0"/>
          </a:p>
          <a:p>
            <a:r>
              <a:rPr lang="nb-NO" sz="1100" dirty="0"/>
              <a:t>Her ser du hvilken overordnet spillform og hvilken AIL spill filosofi som gjelder for ditt aktuelle års trinn/klasse.</a:t>
            </a:r>
          </a:p>
          <a:p>
            <a:r>
              <a:rPr lang="nb-NO" sz="1100" dirty="0"/>
              <a:t>Spill filosofien er merket med rødt i tabellen under. </a:t>
            </a:r>
          </a:p>
          <a:p>
            <a:endParaRPr lang="nb-NO" sz="1100" dirty="0"/>
          </a:p>
          <a:p>
            <a:r>
              <a:rPr lang="nb-NO" sz="1100" dirty="0"/>
              <a:t>Hjelp til forklaring og utøving av spillformene fås gjennom trenerforum og ved kontakt med trenerveileder.</a:t>
            </a:r>
          </a:p>
        </p:txBody>
      </p:sp>
      <p:pic>
        <p:nvPicPr>
          <p:cNvPr id="9" name="Picture 2">
            <a:extLst>
              <a:ext uri="{FF2B5EF4-FFF2-40B4-BE49-F238E27FC236}">
                <a16:creationId xmlns:a16="http://schemas.microsoft.com/office/drawing/2014/main" id="{DEDBAE29-E55B-784A-BB55-10B032AA7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2186692"/>
            <a:ext cx="7272808" cy="3730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1453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6. KAMPINFORMASJON OG FOTBALLFILOSOFI </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10</a:t>
            </a:fld>
            <a:endParaRPr lang="nb-NO" dirty="0"/>
          </a:p>
        </p:txBody>
      </p:sp>
      <p:sp>
        <p:nvSpPr>
          <p:cNvPr id="7" name="Rektangel 6">
            <a:extLst>
              <a:ext uri="{FF2B5EF4-FFF2-40B4-BE49-F238E27FC236}">
                <a16:creationId xmlns:a16="http://schemas.microsoft.com/office/drawing/2014/main" id="{D8301BC9-9040-A743-BF82-469B0D97D087}"/>
              </a:ext>
            </a:extLst>
          </p:cNvPr>
          <p:cNvSpPr/>
          <p:nvPr/>
        </p:nvSpPr>
        <p:spPr>
          <a:xfrm>
            <a:off x="708702" y="548680"/>
            <a:ext cx="7704856" cy="954107"/>
          </a:xfrm>
          <a:prstGeom prst="rect">
            <a:avLst/>
          </a:prstGeom>
        </p:spPr>
        <p:txBody>
          <a:bodyPr wrap="square">
            <a:spAutoFit/>
          </a:bodyPr>
          <a:lstStyle/>
          <a:p>
            <a:pPr>
              <a:spcAft>
                <a:spcPts val="0"/>
              </a:spcAft>
            </a:pPr>
            <a:r>
              <a:rPr lang="nb-NO" sz="1400" dirty="0">
                <a:latin typeface="Calibri" panose="020F0502020204030204" pitchFamily="34" charset="0"/>
                <a:ea typeface="Calibri" panose="020F0502020204030204" pitchFamily="34" charset="0"/>
                <a:cs typeface="Times New Roman" panose="02020603050405020304" pitchFamily="18" charset="0"/>
              </a:rPr>
              <a:t>Vi ønsker å strekke oss mot at vi har spillere som mestrer flere ting, som er teknisk kompetente, kan mestre flere posisjoner og lærer å kose seg med fotballen. For å klare dette har vi valgt å fokusere på en ´proaktiv` fotball  (angrepstilrettelagt over forsvarstilrettelagt) som er ballbesittende. Dette setter krav til ballkontroll, 1 </a:t>
            </a:r>
            <a:r>
              <a:rPr lang="nb-NO" sz="1400" dirty="0" err="1">
                <a:latin typeface="Calibri" panose="020F0502020204030204" pitchFamily="34" charset="0"/>
                <a:ea typeface="Calibri" panose="020F0502020204030204" pitchFamily="34" charset="0"/>
                <a:cs typeface="Times New Roman" panose="02020603050405020304" pitchFamily="18" charset="0"/>
              </a:rPr>
              <a:t>vs</a:t>
            </a:r>
            <a:r>
              <a:rPr lang="nb-NO" sz="1400" dirty="0">
                <a:latin typeface="Calibri" panose="020F0502020204030204" pitchFamily="34" charset="0"/>
                <a:ea typeface="Calibri" panose="020F0502020204030204" pitchFamily="34" charset="0"/>
                <a:cs typeface="Times New Roman" panose="02020603050405020304" pitchFamily="18" charset="0"/>
              </a:rPr>
              <a:t> 1 ferdigheter, bevegelser og kollektiv samhandling. </a:t>
            </a:r>
          </a:p>
        </p:txBody>
      </p:sp>
      <p:sp>
        <p:nvSpPr>
          <p:cNvPr id="8" name="Rektangel 7">
            <a:extLst>
              <a:ext uri="{FF2B5EF4-FFF2-40B4-BE49-F238E27FC236}">
                <a16:creationId xmlns:a16="http://schemas.microsoft.com/office/drawing/2014/main" id="{AEF7ADBB-6F74-7D4D-963F-5AB648CF0EE2}"/>
              </a:ext>
            </a:extLst>
          </p:cNvPr>
          <p:cNvSpPr/>
          <p:nvPr/>
        </p:nvSpPr>
        <p:spPr>
          <a:xfrm>
            <a:off x="708702" y="1529881"/>
            <a:ext cx="3366120" cy="4154984"/>
          </a:xfrm>
          <a:prstGeom prst="rect">
            <a:avLst/>
          </a:prstGeom>
        </p:spPr>
        <p:txBody>
          <a:bodyPr wrap="square">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Når vi har ballen – Vi scorer mål fordi vi kan spille fotball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0"/>
              </a:spcAft>
              <a:buFont typeface="+mj-lt"/>
              <a:buAutoNum type="arabicPeriod"/>
            </a:pPr>
            <a:r>
              <a:rPr lang="nb-NO" sz="1200" dirty="0">
                <a:latin typeface="Calibri" panose="020F0502020204030204" pitchFamily="34" charset="0"/>
                <a:ea typeface="Calibri" panose="020F0502020204030204" pitchFamily="34" charset="0"/>
                <a:cs typeface="Times New Roman" panose="02020603050405020304" pitchFamily="18" charset="0"/>
              </a:rPr>
              <a:t>Hold ballen på bakken så mye som mulig, dette krever både ferdigheter og bevegelser fra lagkamerater.</a:t>
            </a:r>
          </a:p>
          <a:p>
            <a:pPr marL="342900" lvl="0" indent="-342900">
              <a:spcAft>
                <a:spcPts val="0"/>
              </a:spcAft>
              <a:buFont typeface="+mj-lt"/>
              <a:buAutoNum type="arabicPeriod"/>
            </a:pPr>
            <a:r>
              <a:rPr lang="nb-NO" sz="1200" dirty="0">
                <a:latin typeface="Calibri" panose="020F0502020204030204" pitchFamily="34" charset="0"/>
                <a:ea typeface="Calibri" panose="020F0502020204030204" pitchFamily="34" charset="0"/>
                <a:cs typeface="Times New Roman" panose="02020603050405020304" pitchFamily="18" charset="0"/>
              </a:rPr>
              <a:t>Spille korte pasninger som krever bevegelse og ferdigheter. </a:t>
            </a:r>
          </a:p>
          <a:p>
            <a:pPr marL="342900" lvl="0" indent="-342900">
              <a:spcAft>
                <a:spcPts val="0"/>
              </a:spcAft>
              <a:buFont typeface="+mj-lt"/>
              <a:buAutoNum type="arabicPeriod"/>
            </a:pPr>
            <a:r>
              <a:rPr lang="nb-NO" sz="1200" dirty="0">
                <a:latin typeface="Calibri" panose="020F0502020204030204" pitchFamily="34" charset="0"/>
                <a:ea typeface="Calibri" panose="020F0502020204030204" pitchFamily="34" charset="0"/>
                <a:cs typeface="Times New Roman" panose="02020603050405020304" pitchFamily="18" charset="0"/>
              </a:rPr>
              <a:t>Tålmodig oppbygging av spill</a:t>
            </a:r>
          </a:p>
          <a:p>
            <a:pPr marL="342900" lvl="0" indent="-342900">
              <a:spcAft>
                <a:spcPts val="0"/>
              </a:spcAft>
              <a:buFont typeface="+mj-lt"/>
              <a:buAutoNum type="arabicPeriod"/>
            </a:pPr>
            <a:r>
              <a:rPr lang="nb-NO" sz="1200" dirty="0">
                <a:latin typeface="Calibri" panose="020F0502020204030204" pitchFamily="34" charset="0"/>
                <a:ea typeface="Calibri" panose="020F0502020204030204" pitchFamily="34" charset="0"/>
                <a:cs typeface="Times New Roman" panose="02020603050405020304" pitchFamily="18" charset="0"/>
              </a:rPr>
              <a:t>Spill kun lengre pasninger som respons på en bevegelse og ikke for å «jage», men på fot hvis vi har muligheten.</a:t>
            </a:r>
          </a:p>
          <a:p>
            <a:pPr marL="342900" lvl="0" indent="-342900">
              <a:spcAft>
                <a:spcPts val="0"/>
              </a:spcAft>
              <a:buFont typeface="+mj-lt"/>
              <a:buAutoNum type="arabicPeriod"/>
            </a:pPr>
            <a:r>
              <a:rPr lang="nb-NO" sz="1200" dirty="0">
                <a:latin typeface="Calibri" panose="020F0502020204030204" pitchFamily="34" charset="0"/>
                <a:ea typeface="Calibri" panose="020F0502020204030204" pitchFamily="34" charset="0"/>
                <a:cs typeface="Times New Roman" panose="02020603050405020304" pitchFamily="18" charset="0"/>
              </a:rPr>
              <a:t>Spill ut bakfra og videre gjennom til midtbaneledd mye som mulig for å bygge opp spillet.</a:t>
            </a:r>
          </a:p>
          <a:p>
            <a:pPr marL="342900" lvl="0" indent="-342900">
              <a:spcAft>
                <a:spcPts val="0"/>
              </a:spcAft>
              <a:buFont typeface="+mj-lt"/>
              <a:buAutoNum type="arabicPeriod"/>
            </a:pPr>
            <a:r>
              <a:rPr lang="nb-NO" sz="1200" dirty="0">
                <a:latin typeface="Calibri" panose="020F0502020204030204" pitchFamily="34" charset="0"/>
                <a:ea typeface="Calibri" panose="020F0502020204030204" pitchFamily="34" charset="0"/>
                <a:cs typeface="Times New Roman" panose="02020603050405020304" pitchFamily="18" charset="0"/>
              </a:rPr>
              <a:t>Hvis en spiller ikke har pasningsmuligheter, oppmuntre til å drible eller skjerme i påvente av en pasnings muligheter.  </a:t>
            </a:r>
          </a:p>
          <a:p>
            <a:pPr marL="342900" lvl="0" indent="-342900">
              <a:spcAft>
                <a:spcPts val="0"/>
              </a:spcAft>
              <a:buFont typeface="+mj-lt"/>
              <a:buAutoNum type="arabicPeriod"/>
            </a:pPr>
            <a:r>
              <a:rPr lang="nb-NO" sz="1200" dirty="0">
                <a:latin typeface="Calibri" panose="020F0502020204030204" pitchFamily="34" charset="0"/>
                <a:ea typeface="Calibri" panose="020F0502020204030204" pitchFamily="34" charset="0"/>
                <a:cs typeface="Times New Roman" panose="02020603050405020304" pitchFamily="18" charset="0"/>
              </a:rPr>
              <a:t>Ved ballvinninger i gunstige posisjoner skal vi angripe med mest mulig spillere, MEN hvis det ikke er noen åpenbare muligheter skal vi roe ned spillet og holde ballen i laget. </a:t>
            </a:r>
          </a:p>
        </p:txBody>
      </p:sp>
      <p:sp>
        <p:nvSpPr>
          <p:cNvPr id="10" name="Rektangel 9">
            <a:extLst>
              <a:ext uri="{FF2B5EF4-FFF2-40B4-BE49-F238E27FC236}">
                <a16:creationId xmlns:a16="http://schemas.microsoft.com/office/drawing/2014/main" id="{8F793B5A-2CDA-884A-AE25-45717C2CB021}"/>
              </a:ext>
            </a:extLst>
          </p:cNvPr>
          <p:cNvSpPr/>
          <p:nvPr/>
        </p:nvSpPr>
        <p:spPr>
          <a:xfrm>
            <a:off x="4183614" y="1532912"/>
            <a:ext cx="3436386" cy="2492990"/>
          </a:xfrm>
          <a:prstGeom prst="rect">
            <a:avLst/>
          </a:prstGeom>
        </p:spPr>
        <p:txBody>
          <a:bodyPr wrap="square">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Når vi ikke har ballen –  vinne den tilbake raskest mulig</a:t>
            </a:r>
          </a:p>
          <a:p>
            <a:pPr>
              <a:spcAft>
                <a:spcPts val="0"/>
              </a:spcAft>
            </a:pPr>
            <a:r>
              <a:rPr lang="nb-NO" sz="1100" dirty="0">
                <a:latin typeface="Calibri" panose="020F0502020204030204" pitchFamily="34" charset="0"/>
                <a:ea typeface="Calibri" panose="020F0502020204030204" pitchFamily="34" charset="0"/>
                <a:cs typeface="Times New Roman" panose="02020603050405020304" pitchFamily="18" charset="0"/>
              </a:rPr>
              <a:t> </a:t>
            </a:r>
            <a:r>
              <a:rPr lang="nb-NO" sz="1200"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0"/>
              </a:spcAft>
              <a:buFont typeface="+mj-lt"/>
              <a:buAutoNum type="arabicPeriod"/>
            </a:pPr>
            <a:r>
              <a:rPr lang="nb-NO" sz="1200" dirty="0">
                <a:latin typeface="Calibri" panose="020F0502020204030204" pitchFamily="34" charset="0"/>
                <a:ea typeface="Calibri" panose="020F0502020204030204" pitchFamily="34" charset="0"/>
                <a:cs typeface="Times New Roman" panose="02020603050405020304" pitchFamily="18" charset="0"/>
              </a:rPr>
              <a:t>Presse motstanderen høyt i banen for skape fordelaktige gjenvinningssituasjoner.</a:t>
            </a:r>
          </a:p>
          <a:p>
            <a:pPr marL="342900" lvl="0" indent="-342900">
              <a:spcAft>
                <a:spcPts val="0"/>
              </a:spcAft>
              <a:buFont typeface="+mj-lt"/>
              <a:buAutoNum type="arabicPeriod"/>
            </a:pPr>
            <a:r>
              <a:rPr lang="nb-NO" sz="1200" dirty="0">
                <a:latin typeface="Calibri" panose="020F0502020204030204" pitchFamily="34" charset="0"/>
                <a:ea typeface="Calibri" panose="020F0502020204030204" pitchFamily="34" charset="0"/>
                <a:cs typeface="Times New Roman" panose="02020603050405020304" pitchFamily="18" charset="0"/>
              </a:rPr>
              <a:t>Kommunikasjon mellom spillere. </a:t>
            </a:r>
          </a:p>
          <a:p>
            <a:pPr marL="342900" lvl="0" indent="-342900">
              <a:spcAft>
                <a:spcPts val="0"/>
              </a:spcAft>
              <a:buFont typeface="+mj-lt"/>
              <a:buAutoNum type="arabicPeriod"/>
            </a:pPr>
            <a:r>
              <a:rPr lang="nb-NO" sz="1200" dirty="0">
                <a:latin typeface="Calibri" panose="020F0502020204030204" pitchFamily="34" charset="0"/>
                <a:ea typeface="Calibri" panose="020F0502020204030204" pitchFamily="34" charset="0"/>
                <a:cs typeface="Times New Roman" panose="02020603050405020304" pitchFamily="18" charset="0"/>
              </a:rPr>
              <a:t>Fokus på 1. forsvarer og mannsmarkering for å øke spillerferdigheter.</a:t>
            </a:r>
          </a:p>
          <a:p>
            <a:pPr marL="342900" lvl="0" indent="-342900">
              <a:spcAft>
                <a:spcPts val="0"/>
              </a:spcAft>
              <a:buFont typeface="+mj-lt"/>
              <a:buAutoNum type="arabicPeriod"/>
            </a:pPr>
            <a:r>
              <a:rPr lang="nb-NO" sz="1200" dirty="0">
                <a:latin typeface="Calibri" panose="020F0502020204030204" pitchFamily="34" charset="0"/>
                <a:ea typeface="Calibri" panose="020F0502020204030204" pitchFamily="34" charset="0"/>
                <a:cs typeface="Times New Roman" panose="02020603050405020304" pitchFamily="18" charset="0"/>
              </a:rPr>
              <a:t>Ansvarliggjøring av enkelt spillere.</a:t>
            </a:r>
          </a:p>
          <a:p>
            <a:pPr marL="342900" lvl="0" indent="-342900">
              <a:spcAft>
                <a:spcPts val="0"/>
              </a:spcAft>
              <a:buFont typeface="+mj-lt"/>
              <a:buAutoNum type="arabicPeriod"/>
            </a:pPr>
            <a:r>
              <a:rPr lang="nb-NO" sz="1200" dirty="0">
                <a:latin typeface="Calibri" panose="020F0502020204030204" pitchFamily="34" charset="0"/>
                <a:ea typeface="Calibri" panose="020F0502020204030204" pitchFamily="34" charset="0"/>
                <a:cs typeface="Times New Roman" panose="02020603050405020304" pitchFamily="18" charset="0"/>
              </a:rPr>
              <a:t>Varierende press høyde for å øke spilleforståelse.</a:t>
            </a:r>
          </a:p>
          <a:p>
            <a:pPr marL="342900" lvl="0" indent="-342900">
              <a:spcAft>
                <a:spcPts val="0"/>
              </a:spcAft>
              <a:buFont typeface="+mj-lt"/>
              <a:buAutoNum type="arabicPeriod"/>
            </a:pPr>
            <a:r>
              <a:rPr lang="nb-NO" sz="1200" dirty="0">
                <a:latin typeface="Calibri" panose="020F0502020204030204" pitchFamily="34" charset="0"/>
                <a:ea typeface="Calibri" panose="020F0502020204030204" pitchFamily="34" charset="0"/>
                <a:cs typeface="Times New Roman" panose="02020603050405020304" pitchFamily="18" charset="0"/>
              </a:rPr>
              <a:t>Angriperne starter presset. </a:t>
            </a:r>
          </a:p>
          <a:p>
            <a:pPr marL="342900" lvl="0" indent="-342900">
              <a:spcAft>
                <a:spcPts val="0"/>
              </a:spcAft>
              <a:buFont typeface="+mj-lt"/>
              <a:buAutoNum type="arabicPeriod"/>
            </a:pPr>
            <a:endParaRPr lang="nb-NO"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9900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7. Treningsplanlegger</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11</a:t>
            </a:fld>
            <a:endParaRPr lang="nb-NO"/>
          </a:p>
        </p:txBody>
      </p:sp>
      <p:pic>
        <p:nvPicPr>
          <p:cNvPr id="12" name="Bilde 11">
            <a:extLst>
              <a:ext uri="{FF2B5EF4-FFF2-40B4-BE49-F238E27FC236}">
                <a16:creationId xmlns:a16="http://schemas.microsoft.com/office/drawing/2014/main" id="{DC1D3C88-46B4-D84A-A593-C6944313E1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780899"/>
            <a:ext cx="8455510" cy="4546677"/>
          </a:xfrm>
          <a:prstGeom prst="rect">
            <a:avLst/>
          </a:prstGeom>
        </p:spPr>
      </p:pic>
    </p:spTree>
    <p:extLst>
      <p:ext uri="{BB962C8B-B14F-4D97-AF65-F5344CB8AC3E}">
        <p14:creationId xmlns:p14="http://schemas.microsoft.com/office/powerpoint/2010/main" val="875198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 ØVELSESBANK - INNHOLD</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12</a:t>
            </a:fld>
            <a:endParaRPr lang="nb-NO"/>
          </a:p>
        </p:txBody>
      </p:sp>
      <p:sp>
        <p:nvSpPr>
          <p:cNvPr id="2" name="TekstSylinder 1">
            <a:extLst>
              <a:ext uri="{FF2B5EF4-FFF2-40B4-BE49-F238E27FC236}">
                <a16:creationId xmlns:a16="http://schemas.microsoft.com/office/drawing/2014/main" id="{1F01F5EB-4B5A-2E45-B5D5-413FA424A399}"/>
              </a:ext>
            </a:extLst>
          </p:cNvPr>
          <p:cNvSpPr txBox="1"/>
          <p:nvPr/>
        </p:nvSpPr>
        <p:spPr>
          <a:xfrm>
            <a:off x="775774" y="395337"/>
            <a:ext cx="7540642" cy="5816977"/>
          </a:xfrm>
          <a:prstGeom prst="rect">
            <a:avLst/>
          </a:prstGeom>
          <a:noFill/>
        </p:spPr>
        <p:txBody>
          <a:bodyPr wrap="square" rtlCol="0">
            <a:spAutoFit/>
          </a:bodyPr>
          <a:lstStyle/>
          <a:p>
            <a:r>
              <a:rPr lang="nb-NO" sz="1200" dirty="0"/>
              <a:t>8.1 Begreper og forklaringer knyttet til øvelsesbank  				</a:t>
            </a:r>
            <a:r>
              <a:rPr lang="nb-NO" sz="1200" i="1" dirty="0">
                <a:solidFill>
                  <a:schemeClr val="bg1">
                    <a:lumMod val="50000"/>
                  </a:schemeClr>
                </a:solidFill>
              </a:rPr>
              <a:t>S. 13</a:t>
            </a:r>
          </a:p>
          <a:p>
            <a:r>
              <a:rPr lang="nb-NO" sz="1200" dirty="0"/>
              <a:t>8.2 Oppvarmingsøvelser						</a:t>
            </a:r>
            <a:r>
              <a:rPr lang="nb-NO" sz="1200" i="1" dirty="0">
                <a:solidFill>
                  <a:schemeClr val="bg1">
                    <a:lumMod val="50000"/>
                  </a:schemeClr>
                </a:solidFill>
              </a:rPr>
              <a:t>S. 14</a:t>
            </a:r>
          </a:p>
          <a:p>
            <a:r>
              <a:rPr lang="nb-NO" sz="1200" dirty="0"/>
              <a:t>8.3 Smålagspill						</a:t>
            </a:r>
            <a:r>
              <a:rPr lang="nb-NO" sz="1200" i="1" dirty="0">
                <a:solidFill>
                  <a:schemeClr val="bg1">
                    <a:lumMod val="50000"/>
                  </a:schemeClr>
                </a:solidFill>
              </a:rPr>
              <a:t>S. 15</a:t>
            </a:r>
          </a:p>
          <a:p>
            <a:r>
              <a:rPr lang="nb-NO" sz="1200" dirty="0"/>
              <a:t>8.4 1 mot 1 							</a:t>
            </a:r>
          </a:p>
          <a:p>
            <a:r>
              <a:rPr lang="nb-NO" sz="1200" dirty="0"/>
              <a:t>	</a:t>
            </a:r>
            <a:r>
              <a:rPr lang="nb-NO" sz="1200" i="1" dirty="0"/>
              <a:t>8.4.1 – 1 mot 1 med føring over linje				</a:t>
            </a:r>
            <a:r>
              <a:rPr lang="nb-NO" sz="1200" i="1" dirty="0">
                <a:solidFill>
                  <a:schemeClr val="bg1">
                    <a:lumMod val="50000"/>
                  </a:schemeClr>
                </a:solidFill>
              </a:rPr>
              <a:t>S. 16</a:t>
            </a:r>
            <a:endParaRPr lang="nb-NO" sz="1200" i="1" dirty="0"/>
          </a:p>
          <a:p>
            <a:r>
              <a:rPr lang="nb-NO" sz="1200" i="1" dirty="0"/>
              <a:t>	8.4.2 – 1 mot med mål					</a:t>
            </a:r>
            <a:r>
              <a:rPr lang="nb-NO" sz="1200" i="1" dirty="0">
                <a:solidFill>
                  <a:schemeClr val="bg1">
                    <a:lumMod val="50000"/>
                  </a:schemeClr>
                </a:solidFill>
              </a:rPr>
              <a:t>S. 17</a:t>
            </a:r>
            <a:endParaRPr lang="nb-NO" sz="1200" i="1" dirty="0"/>
          </a:p>
          <a:p>
            <a:r>
              <a:rPr lang="nb-NO" sz="1200" dirty="0"/>
              <a:t>8.5 Basisteknikk 						</a:t>
            </a:r>
          </a:p>
          <a:p>
            <a:r>
              <a:rPr lang="nb-NO" sz="1200" dirty="0"/>
              <a:t>	</a:t>
            </a:r>
            <a:r>
              <a:rPr lang="nb-NO" sz="1200" i="1" dirty="0"/>
              <a:t>8.5.1 sirkelen 						</a:t>
            </a:r>
            <a:r>
              <a:rPr lang="nb-NO" sz="1200" i="1" dirty="0">
                <a:solidFill>
                  <a:schemeClr val="bg1">
                    <a:lumMod val="50000"/>
                  </a:schemeClr>
                </a:solidFill>
              </a:rPr>
              <a:t>S. 18</a:t>
            </a:r>
          </a:p>
          <a:p>
            <a:r>
              <a:rPr lang="nb-NO" sz="1200" i="1" dirty="0"/>
              <a:t>	8.5.2 Sirkelen med spillere innvendig og utvending			</a:t>
            </a:r>
            <a:r>
              <a:rPr lang="nb-NO" sz="1200" i="1" dirty="0">
                <a:solidFill>
                  <a:schemeClr val="bg1">
                    <a:lumMod val="50000"/>
                  </a:schemeClr>
                </a:solidFill>
              </a:rPr>
              <a:t>S. 19</a:t>
            </a:r>
          </a:p>
          <a:p>
            <a:r>
              <a:rPr lang="nb-NO" sz="1200" dirty="0"/>
              <a:t>8.6 Avslutning							</a:t>
            </a:r>
            <a:r>
              <a:rPr lang="nb-NO" sz="1200" i="1" dirty="0">
                <a:solidFill>
                  <a:schemeClr val="bg1">
                    <a:lumMod val="50000"/>
                  </a:schemeClr>
                </a:solidFill>
              </a:rPr>
              <a:t>S. 20</a:t>
            </a:r>
          </a:p>
          <a:p>
            <a:r>
              <a:rPr lang="nb-NO" sz="1200" dirty="0"/>
              <a:t>8.7 Heading 							</a:t>
            </a:r>
          </a:p>
          <a:p>
            <a:r>
              <a:rPr lang="nb-NO" sz="1200" dirty="0"/>
              <a:t>	</a:t>
            </a:r>
            <a:r>
              <a:rPr lang="nb-NO" sz="1200" i="1" dirty="0"/>
              <a:t>8.7.1 Heading på mål					</a:t>
            </a:r>
            <a:r>
              <a:rPr lang="nb-NO" sz="1200" i="1" dirty="0">
                <a:solidFill>
                  <a:schemeClr val="bg1">
                    <a:lumMod val="50000"/>
                  </a:schemeClr>
                </a:solidFill>
              </a:rPr>
              <a:t>S. 21</a:t>
            </a:r>
            <a:endParaRPr lang="nb-NO" sz="1200" i="1" dirty="0"/>
          </a:p>
          <a:p>
            <a:r>
              <a:rPr lang="nb-NO" sz="1200" i="1" dirty="0"/>
              <a:t>	8.7.2 Headespill					</a:t>
            </a:r>
            <a:r>
              <a:rPr lang="nb-NO" sz="1200" i="1" dirty="0">
                <a:solidFill>
                  <a:schemeClr val="bg1">
                    <a:lumMod val="50000"/>
                  </a:schemeClr>
                </a:solidFill>
              </a:rPr>
              <a:t>S. 22</a:t>
            </a:r>
          </a:p>
          <a:p>
            <a:r>
              <a:rPr lang="nb-NO" sz="1200" dirty="0"/>
              <a:t>8.8 2 mot 1 </a:t>
            </a:r>
          </a:p>
          <a:p>
            <a:r>
              <a:rPr lang="nb-NO" sz="1200" dirty="0"/>
              <a:t>	</a:t>
            </a:r>
            <a:r>
              <a:rPr lang="nb-NO" sz="1200" i="1" dirty="0"/>
              <a:t>8.8.1 – 2 mot 1 med mål 					</a:t>
            </a:r>
            <a:r>
              <a:rPr lang="nb-NO" sz="1200" i="1" dirty="0">
                <a:solidFill>
                  <a:schemeClr val="bg1">
                    <a:lumMod val="50000"/>
                  </a:schemeClr>
                </a:solidFill>
              </a:rPr>
              <a:t>S. 23</a:t>
            </a:r>
            <a:endParaRPr lang="nb-NO" sz="1200" i="1" dirty="0"/>
          </a:p>
          <a:p>
            <a:r>
              <a:rPr lang="nb-NO" sz="1200" i="1" dirty="0"/>
              <a:t>	8.8.2 – 2 mot 1 med fokus på overlapp				</a:t>
            </a:r>
            <a:r>
              <a:rPr lang="nb-NO" sz="1200" i="1" dirty="0">
                <a:solidFill>
                  <a:schemeClr val="bg1">
                    <a:lumMod val="50000"/>
                  </a:schemeClr>
                </a:solidFill>
              </a:rPr>
              <a:t>S. 24</a:t>
            </a:r>
          </a:p>
          <a:p>
            <a:r>
              <a:rPr lang="nb-NO" sz="1200" dirty="0"/>
              <a:t>8.9 3 mot 2 							</a:t>
            </a:r>
            <a:r>
              <a:rPr lang="nb-NO" sz="1200" i="1" dirty="0">
                <a:solidFill>
                  <a:schemeClr val="bg1">
                    <a:lumMod val="50000"/>
                  </a:schemeClr>
                </a:solidFill>
              </a:rPr>
              <a:t>S.25</a:t>
            </a:r>
            <a:endParaRPr lang="nb-NO" sz="1200" dirty="0"/>
          </a:p>
          <a:p>
            <a:r>
              <a:rPr lang="nb-NO" sz="1200" dirty="0"/>
              <a:t>8.10 Ballbesittelse </a:t>
            </a:r>
          </a:p>
          <a:p>
            <a:r>
              <a:rPr lang="nb-NO" sz="1200" dirty="0"/>
              <a:t>	</a:t>
            </a:r>
            <a:r>
              <a:rPr lang="nb-NO" sz="1200" i="1" dirty="0"/>
              <a:t>8.10.1 </a:t>
            </a:r>
            <a:r>
              <a:rPr lang="nb-NO" sz="1200" i="1" dirty="0" err="1"/>
              <a:t>Ballbestielseøvelse</a:t>
            </a:r>
            <a:r>
              <a:rPr lang="nb-NO" sz="1200" i="1" dirty="0"/>
              <a:t> med fokus på gjenvinning 			</a:t>
            </a:r>
            <a:r>
              <a:rPr lang="nb-NO" sz="1200" i="1" dirty="0">
                <a:solidFill>
                  <a:schemeClr val="bg1">
                    <a:lumMod val="50000"/>
                  </a:schemeClr>
                </a:solidFill>
              </a:rPr>
              <a:t>S. 26</a:t>
            </a:r>
            <a:endParaRPr lang="nb-NO" sz="1200" i="1" dirty="0"/>
          </a:p>
          <a:p>
            <a:r>
              <a:rPr lang="nb-NO" sz="1200" i="1" dirty="0"/>
              <a:t>	8.10.2 </a:t>
            </a:r>
            <a:r>
              <a:rPr lang="nb-NO" sz="1200" i="1" dirty="0" err="1"/>
              <a:t>Ballbestielseøvelse</a:t>
            </a:r>
            <a:r>
              <a:rPr lang="nb-NO" sz="1200" i="1" dirty="0"/>
              <a:t> med veger 				</a:t>
            </a:r>
            <a:r>
              <a:rPr lang="nb-NO" sz="1200" i="1" dirty="0">
                <a:solidFill>
                  <a:schemeClr val="bg1">
                    <a:lumMod val="50000"/>
                  </a:schemeClr>
                </a:solidFill>
              </a:rPr>
              <a:t>S. 27</a:t>
            </a:r>
          </a:p>
          <a:p>
            <a:r>
              <a:rPr lang="nb-NO" sz="1200" i="1" dirty="0"/>
              <a:t>	8.10.3 </a:t>
            </a:r>
            <a:r>
              <a:rPr lang="nb-NO" sz="1200" i="1" dirty="0" err="1"/>
              <a:t>Ballbestielseøvelse</a:t>
            </a:r>
            <a:r>
              <a:rPr lang="nb-NO" sz="1200" i="1" dirty="0"/>
              <a:t> med mål				</a:t>
            </a:r>
            <a:r>
              <a:rPr lang="nb-NO" sz="1200" i="1" dirty="0">
                <a:solidFill>
                  <a:schemeClr val="bg1">
                    <a:lumMod val="50000"/>
                  </a:schemeClr>
                </a:solidFill>
              </a:rPr>
              <a:t>S. 28</a:t>
            </a:r>
          </a:p>
          <a:p>
            <a:r>
              <a:rPr lang="nb-NO" sz="1200" dirty="0"/>
              <a:t>8.11 Omstilling </a:t>
            </a:r>
          </a:p>
          <a:p>
            <a:r>
              <a:rPr lang="nb-NO" sz="1200" dirty="0"/>
              <a:t>	</a:t>
            </a:r>
            <a:r>
              <a:rPr lang="nb-NO" sz="1200" i="1" dirty="0"/>
              <a:t>8.11.1 </a:t>
            </a:r>
            <a:r>
              <a:rPr lang="nb-NO" sz="1200" i="1" dirty="0" err="1"/>
              <a:t>Guardiola´s</a:t>
            </a:r>
            <a:r>
              <a:rPr lang="nb-NO" sz="1200" i="1" dirty="0"/>
              <a:t> 4 </a:t>
            </a:r>
            <a:r>
              <a:rPr lang="nb-NO" sz="1200" i="1" dirty="0" err="1"/>
              <a:t>vs</a:t>
            </a:r>
            <a:r>
              <a:rPr lang="nb-NO" sz="1200" i="1" dirty="0"/>
              <a:t> 4 + 3 				</a:t>
            </a:r>
            <a:r>
              <a:rPr lang="nb-NO" sz="1200" i="1" dirty="0">
                <a:solidFill>
                  <a:schemeClr val="bg1">
                    <a:lumMod val="50000"/>
                  </a:schemeClr>
                </a:solidFill>
              </a:rPr>
              <a:t>S. 29</a:t>
            </a:r>
            <a:endParaRPr lang="nb-NO" sz="1200" i="1" dirty="0"/>
          </a:p>
          <a:p>
            <a:r>
              <a:rPr lang="nb-NO" sz="1200" i="1" dirty="0"/>
              <a:t>	8.11.2 Omstilling 					</a:t>
            </a:r>
            <a:r>
              <a:rPr lang="nb-NO" sz="1200" i="1" dirty="0">
                <a:solidFill>
                  <a:schemeClr val="bg1">
                    <a:lumMod val="50000"/>
                  </a:schemeClr>
                </a:solidFill>
              </a:rPr>
              <a:t>S. 30</a:t>
            </a:r>
            <a:endParaRPr lang="nb-NO" sz="1200" i="1" dirty="0"/>
          </a:p>
          <a:p>
            <a:r>
              <a:rPr lang="nb-NO" sz="1200" dirty="0"/>
              <a:t>8.12 Defensiv samhandling  </a:t>
            </a:r>
          </a:p>
          <a:p>
            <a:r>
              <a:rPr lang="nb-NO" sz="1200" dirty="0"/>
              <a:t>	</a:t>
            </a:r>
            <a:r>
              <a:rPr lang="nb-NO" sz="1200" i="1" dirty="0"/>
              <a:t>8.12.1 Defensiv samhandling – høyt markeringspress			</a:t>
            </a:r>
            <a:r>
              <a:rPr lang="nb-NO" sz="1200" i="1" dirty="0">
                <a:solidFill>
                  <a:schemeClr val="bg1">
                    <a:lumMod val="50000"/>
                  </a:schemeClr>
                </a:solidFill>
              </a:rPr>
              <a:t>S. 31</a:t>
            </a:r>
            <a:endParaRPr lang="nb-NO" sz="1200" i="1" dirty="0"/>
          </a:p>
          <a:p>
            <a:r>
              <a:rPr lang="nb-NO" sz="1200" i="1" dirty="0"/>
              <a:t>	8.12.2 Defensiv samhandling – høyt press				</a:t>
            </a:r>
            <a:r>
              <a:rPr lang="nb-NO" sz="1200" i="1" dirty="0">
                <a:solidFill>
                  <a:schemeClr val="bg1">
                    <a:lumMod val="50000"/>
                  </a:schemeClr>
                </a:solidFill>
              </a:rPr>
              <a:t>S. 32</a:t>
            </a:r>
            <a:endParaRPr lang="nb-NO" sz="1200" i="1" dirty="0"/>
          </a:p>
          <a:p>
            <a:r>
              <a:rPr lang="nb-NO" sz="1200" i="1" dirty="0"/>
              <a:t>	8.12.3 Defensiv samhandling – blokk				</a:t>
            </a:r>
            <a:r>
              <a:rPr lang="nb-NO" sz="1200" i="1" dirty="0">
                <a:solidFill>
                  <a:schemeClr val="bg1">
                    <a:lumMod val="50000"/>
                  </a:schemeClr>
                </a:solidFill>
              </a:rPr>
              <a:t>S. 33</a:t>
            </a:r>
            <a:endParaRPr lang="nb-NO" sz="1200" i="1" dirty="0"/>
          </a:p>
          <a:p>
            <a:r>
              <a:rPr lang="nb-NO" sz="1200" i="1" dirty="0"/>
              <a:t>	8.12.4 Defensiv samhandling – lavt press				</a:t>
            </a:r>
            <a:r>
              <a:rPr lang="nb-NO" sz="1200" i="1" dirty="0">
                <a:solidFill>
                  <a:schemeClr val="bg1">
                    <a:lumMod val="50000"/>
                  </a:schemeClr>
                </a:solidFill>
              </a:rPr>
              <a:t>S. 34</a:t>
            </a:r>
            <a:endParaRPr lang="nb-NO" sz="1200" i="1" dirty="0"/>
          </a:p>
          <a:p>
            <a:r>
              <a:rPr lang="nb-NO" sz="1200" dirty="0"/>
              <a:t>8.13 </a:t>
            </a:r>
            <a:r>
              <a:rPr lang="nb-NO" sz="1200" dirty="0" err="1"/>
              <a:t>Skaddeforebyggendeøvelser</a:t>
            </a:r>
            <a:r>
              <a:rPr lang="nb-NO" sz="1200" dirty="0"/>
              <a:t>  					</a:t>
            </a:r>
            <a:r>
              <a:rPr lang="nb-NO" sz="1200" i="1" dirty="0">
                <a:solidFill>
                  <a:schemeClr val="bg1">
                    <a:lumMod val="50000"/>
                  </a:schemeClr>
                </a:solidFill>
              </a:rPr>
              <a:t>S. 35-36</a:t>
            </a:r>
            <a:endParaRPr lang="nb-NO" sz="1200" dirty="0"/>
          </a:p>
          <a:p>
            <a:r>
              <a:rPr lang="nb-NO" sz="1200" dirty="0"/>
              <a:t>8.14 Forslag til øvelser ved egentrening					</a:t>
            </a:r>
            <a:r>
              <a:rPr lang="nb-NO" sz="1200" i="1" dirty="0">
                <a:solidFill>
                  <a:schemeClr val="bg1">
                    <a:lumMod val="50000"/>
                  </a:schemeClr>
                </a:solidFill>
              </a:rPr>
              <a:t>S. 37-38</a:t>
            </a:r>
          </a:p>
        </p:txBody>
      </p:sp>
    </p:spTree>
    <p:extLst>
      <p:ext uri="{BB962C8B-B14F-4D97-AF65-F5344CB8AC3E}">
        <p14:creationId xmlns:p14="http://schemas.microsoft.com/office/powerpoint/2010/main" val="1952300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 1 Begreper og forklaringer knyttet til øvelsesbank</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13</a:t>
            </a:fld>
            <a:endParaRPr lang="nb-NO"/>
          </a:p>
        </p:txBody>
      </p:sp>
      <p:pic>
        <p:nvPicPr>
          <p:cNvPr id="5" name="Bilde 4">
            <a:extLst>
              <a:ext uri="{FF2B5EF4-FFF2-40B4-BE49-F238E27FC236}">
                <a16:creationId xmlns:a16="http://schemas.microsoft.com/office/drawing/2014/main" id="{5E84C075-611E-4F43-BCCC-1D5A517453FC}"/>
              </a:ext>
            </a:extLst>
          </p:cNvPr>
          <p:cNvPicPr>
            <a:picLocks noChangeAspect="1"/>
          </p:cNvPicPr>
          <p:nvPr/>
        </p:nvPicPr>
        <p:blipFill rotWithShape="1">
          <a:blip r:embed="rId2"/>
          <a:srcRect t="6414"/>
          <a:stretch/>
        </p:blipFill>
        <p:spPr>
          <a:xfrm>
            <a:off x="676745" y="692696"/>
            <a:ext cx="3483002" cy="4702667"/>
          </a:xfrm>
          <a:prstGeom prst="rect">
            <a:avLst/>
          </a:prstGeom>
        </p:spPr>
      </p:pic>
      <p:pic>
        <p:nvPicPr>
          <p:cNvPr id="7" name="Bilde 6">
            <a:extLst>
              <a:ext uri="{FF2B5EF4-FFF2-40B4-BE49-F238E27FC236}">
                <a16:creationId xmlns:a16="http://schemas.microsoft.com/office/drawing/2014/main" id="{2DAC4A1B-BA85-3B4E-AF34-43B83CC206D5}"/>
              </a:ext>
            </a:extLst>
          </p:cNvPr>
          <p:cNvPicPr>
            <a:picLocks noChangeAspect="1"/>
          </p:cNvPicPr>
          <p:nvPr/>
        </p:nvPicPr>
        <p:blipFill>
          <a:blip r:embed="rId3"/>
          <a:stretch>
            <a:fillRect/>
          </a:stretch>
        </p:blipFill>
        <p:spPr>
          <a:xfrm>
            <a:off x="4355976" y="714400"/>
            <a:ext cx="3738588" cy="4680963"/>
          </a:xfrm>
          <a:prstGeom prst="rect">
            <a:avLst/>
          </a:prstGeom>
        </p:spPr>
      </p:pic>
    </p:spTree>
    <p:extLst>
      <p:ext uri="{BB962C8B-B14F-4D97-AF65-F5344CB8AC3E}">
        <p14:creationId xmlns:p14="http://schemas.microsoft.com/office/powerpoint/2010/main" val="3950645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8.2 Oppvarmingsøvelser </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14</a:t>
            </a:fld>
            <a:endParaRPr lang="nb-NO"/>
          </a:p>
        </p:txBody>
      </p:sp>
      <p:pic>
        <p:nvPicPr>
          <p:cNvPr id="6" name="Bilde 5">
            <a:extLst>
              <a:ext uri="{FF2B5EF4-FFF2-40B4-BE49-F238E27FC236}">
                <a16:creationId xmlns:a16="http://schemas.microsoft.com/office/drawing/2014/main" id="{53B662BA-58B1-044E-86A9-14CFD1602C59}"/>
              </a:ext>
            </a:extLst>
          </p:cNvPr>
          <p:cNvPicPr>
            <a:picLocks noChangeAspect="1"/>
          </p:cNvPicPr>
          <p:nvPr/>
        </p:nvPicPr>
        <p:blipFill rotWithShape="1">
          <a:blip r:embed="rId2"/>
          <a:srcRect t="13967"/>
          <a:stretch/>
        </p:blipFill>
        <p:spPr>
          <a:xfrm>
            <a:off x="215516" y="836712"/>
            <a:ext cx="4381880" cy="4202604"/>
          </a:xfrm>
          <a:prstGeom prst="rect">
            <a:avLst/>
          </a:prstGeom>
        </p:spPr>
      </p:pic>
      <p:pic>
        <p:nvPicPr>
          <p:cNvPr id="8" name="Bilde 7">
            <a:extLst>
              <a:ext uri="{FF2B5EF4-FFF2-40B4-BE49-F238E27FC236}">
                <a16:creationId xmlns:a16="http://schemas.microsoft.com/office/drawing/2014/main" id="{6C181F39-EFDA-FB45-AB8F-F322CFE02D33}"/>
              </a:ext>
            </a:extLst>
          </p:cNvPr>
          <p:cNvPicPr>
            <a:picLocks noChangeAspect="1"/>
          </p:cNvPicPr>
          <p:nvPr/>
        </p:nvPicPr>
        <p:blipFill rotWithShape="1">
          <a:blip r:embed="rId3"/>
          <a:srcRect t="6237"/>
          <a:stretch/>
        </p:blipFill>
        <p:spPr>
          <a:xfrm>
            <a:off x="4535996" y="980728"/>
            <a:ext cx="4392488" cy="4058588"/>
          </a:xfrm>
          <a:prstGeom prst="rect">
            <a:avLst/>
          </a:prstGeom>
        </p:spPr>
      </p:pic>
    </p:spTree>
    <p:extLst>
      <p:ext uri="{BB962C8B-B14F-4D97-AF65-F5344CB8AC3E}">
        <p14:creationId xmlns:p14="http://schemas.microsoft.com/office/powerpoint/2010/main" val="752110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8.3 Smålagspill</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15</a:t>
            </a:fld>
            <a:endParaRPr lang="nb-NO"/>
          </a:p>
        </p:txBody>
      </p:sp>
      <p:sp>
        <p:nvSpPr>
          <p:cNvPr id="16" name="Rektangel 15">
            <a:extLst>
              <a:ext uri="{FF2B5EF4-FFF2-40B4-BE49-F238E27FC236}">
                <a16:creationId xmlns:a16="http://schemas.microsoft.com/office/drawing/2014/main" id="{4FC572EF-0CF9-4145-BF5B-5A65E8AF7495}"/>
              </a:ext>
            </a:extLst>
          </p:cNvPr>
          <p:cNvSpPr/>
          <p:nvPr/>
        </p:nvSpPr>
        <p:spPr>
          <a:xfrm>
            <a:off x="755576" y="898660"/>
            <a:ext cx="4572000" cy="2793072"/>
          </a:xfrm>
          <a:prstGeom prst="rect">
            <a:avLst/>
          </a:prstGeom>
        </p:spPr>
        <p:txBody>
          <a:bodyPr wrap="square">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1A og 1F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Dribling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Finting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Mansmarkering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Mottak og </a:t>
            </a:r>
            <a:r>
              <a:rPr lang="nb-NO" sz="1200" dirty="0" err="1">
                <a:latin typeface="Calibri" panose="020F0502020204030204" pitchFamily="34" charset="0"/>
                <a:ea typeface="Calibri" panose="020F0502020204030204" pitchFamily="34" charset="0"/>
                <a:cs typeface="Times New Roman" panose="02020603050405020304" pitchFamily="18" charset="0"/>
              </a:rPr>
              <a:t>medtak</a:t>
            </a:r>
            <a:r>
              <a:rPr lang="nb-NO" sz="1200"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Tett markering og press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Ut av pasningsskygge </a:t>
            </a:r>
          </a:p>
          <a:p>
            <a:pPr marL="342900" lvl="0" indent="-342900">
              <a:spcAft>
                <a:spcPts val="90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Intensitet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(30-60min)</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2vs2, 3vs3, 4vs4,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2 mot 2 = 10m – 12m x 10m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3 mot 3 = 20m x 10m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4 mot 4 = 22m – 25mx 10m – 13m </a:t>
            </a:r>
          </a:p>
        </p:txBody>
      </p:sp>
      <p:sp>
        <p:nvSpPr>
          <p:cNvPr id="17" name="TekstSylinder 16">
            <a:extLst>
              <a:ext uri="{FF2B5EF4-FFF2-40B4-BE49-F238E27FC236}">
                <a16:creationId xmlns:a16="http://schemas.microsoft.com/office/drawing/2014/main" id="{5D289D6B-497B-0D47-830D-B55001B719CB}"/>
              </a:ext>
            </a:extLst>
          </p:cNvPr>
          <p:cNvSpPr txBox="1"/>
          <p:nvPr/>
        </p:nvSpPr>
        <p:spPr>
          <a:xfrm>
            <a:off x="755576" y="3970454"/>
            <a:ext cx="7920880" cy="2031325"/>
          </a:xfrm>
          <a:prstGeom prst="rect">
            <a:avLst/>
          </a:prstGeom>
          <a:noFill/>
        </p:spPr>
        <p:txBody>
          <a:bodyPr wrap="square" rtlCol="0">
            <a:spAutoFit/>
          </a:bodyPr>
          <a:lstStyle/>
          <a:p>
            <a:r>
              <a:rPr lang="nb-NO" sz="1200" dirty="0"/>
              <a:t>Hvorfor prioritere </a:t>
            </a:r>
            <a:r>
              <a:rPr lang="nb-NO" sz="1200" dirty="0" err="1"/>
              <a:t>smålagspill</a:t>
            </a:r>
            <a:r>
              <a:rPr lang="nb-NO" sz="1200" dirty="0"/>
              <a:t>?</a:t>
            </a:r>
          </a:p>
          <a:p>
            <a:pPr marL="171450" indent="-171450">
              <a:buFont typeface="Arial" panose="020B0604020202020204" pitchFamily="34" charset="0"/>
              <a:buChar char="•"/>
            </a:pPr>
            <a:r>
              <a:rPr lang="nb-NO" sz="1200" dirty="0"/>
              <a:t>Det er gøy! </a:t>
            </a:r>
          </a:p>
          <a:p>
            <a:pPr marL="171450" indent="-171450">
              <a:buFont typeface="Arial" panose="020B0604020202020204" pitchFamily="34" charset="0"/>
              <a:buChar char="•"/>
            </a:pPr>
            <a:r>
              <a:rPr lang="nb-NO" sz="1200" dirty="0"/>
              <a:t>Spillerne får mye ballkontakt </a:t>
            </a:r>
          </a:p>
          <a:p>
            <a:pPr marL="171450" indent="-171450">
              <a:buFont typeface="Arial" panose="020B0604020202020204" pitchFamily="34" charset="0"/>
              <a:buChar char="•"/>
            </a:pPr>
            <a:r>
              <a:rPr lang="nb-NO" sz="1200" dirty="0"/>
              <a:t>Spillerne har mer ball, det fører til at de må̊ gjøre flere avgjørelser = lærer å gjøre flere</a:t>
            </a:r>
          </a:p>
          <a:p>
            <a:pPr marL="171450" indent="-171450">
              <a:buFont typeface="Arial" panose="020B0604020202020204" pitchFamily="34" charset="0"/>
              <a:buChar char="•"/>
            </a:pPr>
            <a:r>
              <a:rPr lang="nb-NO" sz="1200" dirty="0"/>
              <a:t>avgjørelser og blir mer komfortabel med ball </a:t>
            </a:r>
          </a:p>
          <a:p>
            <a:pPr marL="171450" indent="-171450">
              <a:buFont typeface="Arial" panose="020B0604020202020204" pitchFamily="34" charset="0"/>
              <a:buChar char="•"/>
            </a:pPr>
            <a:r>
              <a:rPr lang="nb-NO" sz="1200" dirty="0"/>
              <a:t>”Pass and </a:t>
            </a:r>
            <a:r>
              <a:rPr lang="nb-NO" sz="1200" dirty="0" err="1"/>
              <a:t>Move</a:t>
            </a:r>
            <a:r>
              <a:rPr lang="nb-NO" sz="1200" dirty="0"/>
              <a:t>” er kjernen i </a:t>
            </a:r>
            <a:r>
              <a:rPr lang="nb-NO" sz="1200" dirty="0" err="1"/>
              <a:t>smålagspill</a:t>
            </a:r>
            <a:r>
              <a:rPr lang="nb-NO" sz="1200" dirty="0"/>
              <a:t> </a:t>
            </a:r>
          </a:p>
          <a:p>
            <a:pPr marL="171450" indent="-171450">
              <a:buFont typeface="Arial" panose="020B0604020202020204" pitchFamily="34" charset="0"/>
              <a:buChar char="•"/>
            </a:pPr>
            <a:r>
              <a:rPr lang="nb-NO" sz="1200" dirty="0"/>
              <a:t>Lagspill er senteret i </a:t>
            </a:r>
            <a:r>
              <a:rPr lang="nb-NO" sz="1200" dirty="0" err="1"/>
              <a:t>smålagspill</a:t>
            </a:r>
            <a:r>
              <a:rPr lang="nb-NO" sz="1200" dirty="0"/>
              <a:t>, alle må̊ gjøre jobben i forsvar og angrep. Hvis ikke blir enn avslørt. Det er alltid laget som jobber best sammen som gjør det bra. </a:t>
            </a:r>
          </a:p>
          <a:p>
            <a:pPr marL="171450" indent="-171450">
              <a:buFont typeface="Arial" panose="020B0604020202020204" pitchFamily="34" charset="0"/>
              <a:buChar char="•"/>
            </a:pPr>
            <a:r>
              <a:rPr lang="nb-NO" sz="1200" dirty="0"/>
              <a:t> Gir gode muligheter for differensiering</a:t>
            </a:r>
          </a:p>
          <a:p>
            <a:endParaRPr lang="nb-NO" dirty="0"/>
          </a:p>
        </p:txBody>
      </p:sp>
      <p:pic>
        <p:nvPicPr>
          <p:cNvPr id="20" name="Bilde 19" descr="Formasjoner/Øvelser/smålagspill.jpg">
            <a:extLst>
              <a:ext uri="{FF2B5EF4-FFF2-40B4-BE49-F238E27FC236}">
                <a16:creationId xmlns:a16="http://schemas.microsoft.com/office/drawing/2014/main" id="{C6164EE9-289F-4D49-8900-130A404649E2}"/>
              </a:ext>
            </a:extLst>
          </p:cNvPr>
          <p:cNvPicPr/>
          <p:nvPr/>
        </p:nvPicPr>
        <p:blipFill rotWithShape="1">
          <a:blip r:embed="rId3">
            <a:extLst>
              <a:ext uri="{28A0092B-C50C-407E-A947-70E740481C1C}">
                <a14:useLocalDpi xmlns:a14="http://schemas.microsoft.com/office/drawing/2010/main" val="0"/>
              </a:ext>
            </a:extLst>
          </a:blip>
          <a:srcRect l="1208" t="22523" r="1593" b="10724"/>
          <a:stretch/>
        </p:blipFill>
        <p:spPr bwMode="auto">
          <a:xfrm>
            <a:off x="4139952" y="898660"/>
            <a:ext cx="4392488" cy="284571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5373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 4 1 mot 1 </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16</a:t>
            </a:fld>
            <a:endParaRPr lang="nb-NO"/>
          </a:p>
        </p:txBody>
      </p:sp>
      <p:sp>
        <p:nvSpPr>
          <p:cNvPr id="9" name="Rektangel 8">
            <a:extLst>
              <a:ext uri="{FF2B5EF4-FFF2-40B4-BE49-F238E27FC236}">
                <a16:creationId xmlns:a16="http://schemas.microsoft.com/office/drawing/2014/main" id="{88349EF9-B45E-C047-BBDF-A1C5C27B2EF8}"/>
              </a:ext>
            </a:extLst>
          </p:cNvPr>
          <p:cNvSpPr/>
          <p:nvPr/>
        </p:nvSpPr>
        <p:spPr>
          <a:xfrm>
            <a:off x="755576" y="510460"/>
            <a:ext cx="3672408" cy="326251"/>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8.4.1 - 1 mot 1 med føring over linje</a:t>
            </a:r>
          </a:p>
        </p:txBody>
      </p:sp>
      <p:sp>
        <p:nvSpPr>
          <p:cNvPr id="2" name="Rektangel 1">
            <a:extLst>
              <a:ext uri="{FF2B5EF4-FFF2-40B4-BE49-F238E27FC236}">
                <a16:creationId xmlns:a16="http://schemas.microsoft.com/office/drawing/2014/main" id="{2F72A330-73CE-494F-9BCE-152BDF188274}"/>
              </a:ext>
            </a:extLst>
          </p:cNvPr>
          <p:cNvSpPr/>
          <p:nvPr/>
        </p:nvSpPr>
        <p:spPr>
          <a:xfrm>
            <a:off x="755576" y="1114983"/>
            <a:ext cx="4207477" cy="4755148"/>
          </a:xfrm>
          <a:prstGeom prst="rect">
            <a:avLst/>
          </a:prstGeom>
        </p:spPr>
        <p:txBody>
          <a:bodyPr wrap="square">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- 1. angriper  (1A)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Komme seg kontrollert forbi 1F</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Angripe 1F med fart </a:t>
            </a:r>
          </a:p>
          <a:p>
            <a:pPr marL="342900" lvl="0" indent="-342900">
              <a:spcAft>
                <a:spcPts val="90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Finter og dribling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1. Forsvarer (1F)</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Ta ballen fra 1A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Rask oppi 1A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Sidestille seg og lede 1A </a:t>
            </a:r>
          </a:p>
          <a:p>
            <a:pPr marL="342900" lvl="0" indent="-342900">
              <a:spcAft>
                <a:spcPts val="90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Ha passelig avstand til 1A  (kort nok til at 1A ikke kan akselerere og lang nok til å ikke ”selge seg”)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8m -12m x 4 – 6m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3-4 minutters kamper. Bytter mostander etter en runde.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2-50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Forslag til progresjon</a:t>
            </a:r>
            <a:r>
              <a:rPr lang="nb-NO" sz="1200" dirty="0">
                <a:latin typeface="Calibri" panose="020F0502020204030204" pitchFamily="34" charset="0"/>
                <a:ea typeface="Calibri" panose="020F0502020204030204" pitchFamily="34" charset="0"/>
                <a:cs typeface="Times New Roman" panose="02020603050405020304" pitchFamily="18" charset="0"/>
              </a:rPr>
              <a:t>: 1 mot 1 med mål.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Øvelsen: </a:t>
            </a:r>
            <a:r>
              <a:rPr lang="nb-NO" sz="1200" dirty="0">
                <a:latin typeface="Calibri" panose="020F0502020204030204" pitchFamily="34" charset="0"/>
                <a:ea typeface="Calibri" panose="020F0502020204030204" pitchFamily="34" charset="0"/>
                <a:cs typeface="Times New Roman" panose="02020603050405020304" pitchFamily="18" charset="0"/>
              </a:rPr>
              <a:t>Rød (1F) sentrer ballen til gull (1A). Deretter skal Rød (1F) ta ballen fra gull (1A). Hvis 1A kommer forbi 1F og fører ballen kontrollert over linje gir det scoring. Rød og gull bytter annenhver gang på å være 1A og 1F.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Forslag til øvelsen: </a:t>
            </a:r>
            <a:r>
              <a:rPr lang="nb-NO" sz="1200" dirty="0">
                <a:latin typeface="Calibri" panose="020F0502020204030204" pitchFamily="34" charset="0"/>
                <a:ea typeface="Calibri" panose="020F0502020204030204" pitchFamily="34" charset="0"/>
                <a:cs typeface="Times New Roman" panose="02020603050405020304" pitchFamily="18" charset="0"/>
              </a:rPr>
              <a:t>Divisjonsspill. De spiller 3-4minutterskamper og rykker deretter ned eller opp basert på om de vant mot sinn mostander.  </a:t>
            </a: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NB</a:t>
            </a:r>
            <a:r>
              <a:rPr lang="nb-NO" sz="1200" dirty="0">
                <a:latin typeface="Calibri" panose="020F0502020204030204" pitchFamily="34" charset="0"/>
                <a:ea typeface="Calibri" panose="020F0502020204030204" pitchFamily="34" charset="0"/>
                <a:cs typeface="Times New Roman" panose="02020603050405020304" pitchFamily="18" charset="0"/>
              </a:rPr>
              <a:t>! Viktig å ha god nok avstand mellom startpunktene til 1F og 1A, slik at 1A har mulighet til å utfordre 1F i fart.  </a:t>
            </a:r>
          </a:p>
        </p:txBody>
      </p:sp>
      <p:pic>
        <p:nvPicPr>
          <p:cNvPr id="10" name="Bilde 9" descr="Formasjoner/Øvelser/basisteknikk.jpg">
            <a:extLst>
              <a:ext uri="{FF2B5EF4-FFF2-40B4-BE49-F238E27FC236}">
                <a16:creationId xmlns:a16="http://schemas.microsoft.com/office/drawing/2014/main" id="{92D3EC32-0916-E844-A915-0EA7A828637B}"/>
              </a:ext>
            </a:extLst>
          </p:cNvPr>
          <p:cNvPicPr/>
          <p:nvPr/>
        </p:nvPicPr>
        <p:blipFill rotWithShape="1">
          <a:blip r:embed="rId2">
            <a:extLst>
              <a:ext uri="{28A0092B-C50C-407E-A947-70E740481C1C}">
                <a14:useLocalDpi xmlns:a14="http://schemas.microsoft.com/office/drawing/2010/main" val="0"/>
              </a:ext>
            </a:extLst>
          </a:blip>
          <a:srcRect l="1095" t="21170" b="8762"/>
          <a:stretch/>
        </p:blipFill>
        <p:spPr bwMode="auto">
          <a:xfrm>
            <a:off x="4544580" y="1160160"/>
            <a:ext cx="4248472" cy="277998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93093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 4 1 mot 1 </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17</a:t>
            </a:fld>
            <a:endParaRPr lang="nb-NO"/>
          </a:p>
        </p:txBody>
      </p:sp>
      <p:sp>
        <p:nvSpPr>
          <p:cNvPr id="7" name="Rektangel 6">
            <a:extLst>
              <a:ext uri="{FF2B5EF4-FFF2-40B4-BE49-F238E27FC236}">
                <a16:creationId xmlns:a16="http://schemas.microsoft.com/office/drawing/2014/main" id="{8B58E953-767F-9C4D-A847-57D317F020A7}"/>
              </a:ext>
            </a:extLst>
          </p:cNvPr>
          <p:cNvSpPr/>
          <p:nvPr/>
        </p:nvSpPr>
        <p:spPr>
          <a:xfrm>
            <a:off x="755576" y="510460"/>
            <a:ext cx="3672408" cy="326251"/>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8.4.1 - 1 mot 1 med mål</a:t>
            </a:r>
          </a:p>
        </p:txBody>
      </p:sp>
      <p:sp>
        <p:nvSpPr>
          <p:cNvPr id="5" name="Rektangel 4">
            <a:extLst>
              <a:ext uri="{FF2B5EF4-FFF2-40B4-BE49-F238E27FC236}">
                <a16:creationId xmlns:a16="http://schemas.microsoft.com/office/drawing/2014/main" id="{DA611C5C-FD16-8941-B1DD-2590532C43DA}"/>
              </a:ext>
            </a:extLst>
          </p:cNvPr>
          <p:cNvSpPr/>
          <p:nvPr/>
        </p:nvSpPr>
        <p:spPr>
          <a:xfrm>
            <a:off x="755576" y="848325"/>
            <a:ext cx="4104456" cy="5124480"/>
          </a:xfrm>
          <a:prstGeom prst="rect">
            <a:avLst/>
          </a:prstGeom>
        </p:spPr>
        <p:txBody>
          <a:bodyPr wrap="square">
            <a:spAutoFit/>
          </a:bodyPr>
          <a:lstStyle/>
          <a:p>
            <a:pPr>
              <a:spcAft>
                <a:spcPts val="0"/>
              </a:spcAft>
            </a:pPr>
            <a:r>
              <a:rPr lang="nb-NO" sz="1300" b="1" dirty="0">
                <a:latin typeface="Calibri" panose="020F0502020204030204" pitchFamily="34" charset="0"/>
                <a:ea typeface="Calibri" panose="020F0502020204030204" pitchFamily="34" charset="0"/>
                <a:cs typeface="Times New Roman" panose="02020603050405020304" pitchFamily="18" charset="0"/>
              </a:rPr>
              <a:t>Læringsmomenter   - 1. Angriper (1A)</a:t>
            </a:r>
            <a:endParaRPr lang="nb-NO" sz="13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nb-NO" sz="1300" dirty="0">
                <a:latin typeface="Calibri" panose="020F0502020204030204" pitchFamily="34" charset="0"/>
                <a:ea typeface="Calibri" panose="020F0502020204030204" pitchFamily="34" charset="0"/>
                <a:cs typeface="Times New Roman" panose="02020603050405020304" pitchFamily="18" charset="0"/>
              </a:rPr>
              <a:t>Komme seg forbi kontrollert forbi 1F</a:t>
            </a:r>
          </a:p>
          <a:p>
            <a:pPr marL="342900" lvl="0" indent="-342900">
              <a:spcAft>
                <a:spcPts val="0"/>
              </a:spcAft>
              <a:buFont typeface="Symbol" pitchFamily="2" charset="2"/>
              <a:buChar char=""/>
            </a:pPr>
            <a:r>
              <a:rPr lang="nb-NO" sz="1300" dirty="0">
                <a:latin typeface="Calibri" panose="020F0502020204030204" pitchFamily="34" charset="0"/>
                <a:ea typeface="Calibri" panose="020F0502020204030204" pitchFamily="34" charset="0"/>
                <a:cs typeface="Times New Roman" panose="02020603050405020304" pitchFamily="18" charset="0"/>
              </a:rPr>
              <a:t>Angripe 1F med fart  </a:t>
            </a:r>
          </a:p>
          <a:p>
            <a:pPr marL="342900" lvl="0" indent="-342900">
              <a:spcAft>
                <a:spcPts val="0"/>
              </a:spcAft>
              <a:buFont typeface="Symbol" pitchFamily="2" charset="2"/>
              <a:buChar char=""/>
            </a:pPr>
            <a:r>
              <a:rPr lang="nb-NO" sz="1300" dirty="0">
                <a:latin typeface="Calibri" panose="020F0502020204030204" pitchFamily="34" charset="0"/>
                <a:ea typeface="Calibri" panose="020F0502020204030204" pitchFamily="34" charset="0"/>
                <a:cs typeface="Times New Roman" panose="02020603050405020304" pitchFamily="18" charset="0"/>
              </a:rPr>
              <a:t>Avslutning  </a:t>
            </a:r>
          </a:p>
          <a:p>
            <a:pPr marL="457200" indent="-182880">
              <a:spcAft>
                <a:spcPts val="900"/>
              </a:spcAft>
            </a:pPr>
            <a:r>
              <a:rPr lang="nb-NO" sz="13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300" b="1" dirty="0">
                <a:latin typeface="Calibri" panose="020F0502020204030204" pitchFamily="34" charset="0"/>
                <a:ea typeface="Calibri" panose="020F0502020204030204" pitchFamily="34" charset="0"/>
                <a:cs typeface="Times New Roman" panose="02020603050405020304" pitchFamily="18" charset="0"/>
              </a:rPr>
              <a:t>Læringsmomenter – 1. Forsvarer (1F)</a:t>
            </a:r>
            <a:endParaRPr lang="nb-NO" sz="13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nb-NO" sz="1300" dirty="0">
                <a:latin typeface="Calibri" panose="020F0502020204030204" pitchFamily="34" charset="0"/>
                <a:ea typeface="Calibri" panose="020F0502020204030204" pitchFamily="34" charset="0"/>
                <a:cs typeface="Times New Roman" panose="02020603050405020304" pitchFamily="18" charset="0"/>
              </a:rPr>
              <a:t>Ta ballen fra 1A  </a:t>
            </a:r>
          </a:p>
          <a:p>
            <a:pPr marL="342900" lvl="0" indent="-342900">
              <a:spcAft>
                <a:spcPts val="0"/>
              </a:spcAft>
              <a:buFont typeface="Symbol" pitchFamily="2" charset="2"/>
              <a:buChar char=""/>
            </a:pPr>
            <a:r>
              <a:rPr lang="nb-NO" sz="1300" dirty="0">
                <a:latin typeface="Calibri" panose="020F0502020204030204" pitchFamily="34" charset="0"/>
                <a:ea typeface="Calibri" panose="020F0502020204030204" pitchFamily="34" charset="0"/>
                <a:cs typeface="Times New Roman" panose="02020603050405020304" pitchFamily="18" charset="0"/>
              </a:rPr>
              <a:t>Rask oppi 1A   </a:t>
            </a:r>
          </a:p>
          <a:p>
            <a:pPr marL="342900" lvl="0" indent="-342900">
              <a:spcAft>
                <a:spcPts val="0"/>
              </a:spcAft>
              <a:buFont typeface="Symbol" pitchFamily="2" charset="2"/>
              <a:buChar char=""/>
            </a:pPr>
            <a:r>
              <a:rPr lang="nb-NO" sz="1300" dirty="0">
                <a:latin typeface="Calibri" panose="020F0502020204030204" pitchFamily="34" charset="0"/>
                <a:ea typeface="Calibri" panose="020F0502020204030204" pitchFamily="34" charset="0"/>
                <a:cs typeface="Times New Roman" panose="02020603050405020304" pitchFamily="18" charset="0"/>
              </a:rPr>
              <a:t>Sidestille seg og lede 1A  </a:t>
            </a:r>
          </a:p>
          <a:p>
            <a:pPr marL="342900" lvl="0" indent="-342900">
              <a:spcAft>
                <a:spcPts val="0"/>
              </a:spcAft>
              <a:buFont typeface="Symbol" pitchFamily="2" charset="2"/>
              <a:buChar char=""/>
            </a:pPr>
            <a:r>
              <a:rPr lang="nb-NO" sz="1300" dirty="0">
                <a:latin typeface="Calibri" panose="020F0502020204030204" pitchFamily="34" charset="0"/>
                <a:ea typeface="Calibri" panose="020F0502020204030204" pitchFamily="34" charset="0"/>
                <a:cs typeface="Times New Roman" panose="02020603050405020304" pitchFamily="18" charset="0"/>
              </a:rPr>
              <a:t>Hindre 1A og få avsluttet på mål </a:t>
            </a:r>
          </a:p>
          <a:p>
            <a:pPr marL="342900" lvl="0" indent="-342900">
              <a:spcAft>
                <a:spcPts val="900"/>
              </a:spcAft>
              <a:buFont typeface="Symbol" pitchFamily="2" charset="2"/>
              <a:buChar char=""/>
            </a:pPr>
            <a:r>
              <a:rPr lang="nb-NO" sz="1300" dirty="0">
                <a:latin typeface="Calibri" panose="020F0502020204030204" pitchFamily="34" charset="0"/>
                <a:ea typeface="Calibri" panose="020F0502020204030204" pitchFamily="34" charset="0"/>
                <a:cs typeface="Times New Roman" panose="02020603050405020304" pitchFamily="18" charset="0"/>
              </a:rPr>
              <a:t>Ha passelig avstand til 1A  (kort nok til at 1A ikke kan akselerer og lang nok til å ikke ”selge seg”)</a:t>
            </a:r>
          </a:p>
          <a:p>
            <a:pPr>
              <a:spcAft>
                <a:spcPts val="0"/>
              </a:spcAft>
            </a:pPr>
            <a:r>
              <a:rPr lang="nb-NO" sz="13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300" dirty="0">
                <a:latin typeface="Calibri" panose="020F0502020204030204" pitchFamily="34" charset="0"/>
                <a:ea typeface="Calibri" panose="020F0502020204030204" pitchFamily="34" charset="0"/>
                <a:cs typeface="Times New Roman" panose="02020603050405020304" pitchFamily="18" charset="0"/>
              </a:rPr>
              <a:t>14m – 25m x 10m – 12m</a:t>
            </a:r>
          </a:p>
          <a:p>
            <a:pPr>
              <a:spcAft>
                <a:spcPts val="0"/>
              </a:spcAft>
            </a:pPr>
            <a:r>
              <a:rPr lang="nb-NO" sz="1300" b="1" dirty="0">
                <a:latin typeface="Calibri" panose="020F0502020204030204" pitchFamily="34" charset="0"/>
                <a:ea typeface="Calibri" panose="020F0502020204030204" pitchFamily="34" charset="0"/>
                <a:cs typeface="Times New Roman" panose="02020603050405020304" pitchFamily="18" charset="0"/>
              </a:rPr>
              <a:t>Varighet:</a:t>
            </a:r>
            <a:r>
              <a:rPr lang="nb-NO" sz="1300" dirty="0">
                <a:latin typeface="Calibri" panose="020F0502020204030204" pitchFamily="34" charset="0"/>
                <a:ea typeface="Calibri" panose="020F0502020204030204" pitchFamily="34" charset="0"/>
                <a:cs typeface="Times New Roman" panose="02020603050405020304" pitchFamily="18" charset="0"/>
              </a:rPr>
              <a:t> (20min)  </a:t>
            </a:r>
          </a:p>
          <a:p>
            <a:pPr>
              <a:spcAft>
                <a:spcPts val="0"/>
              </a:spcAft>
            </a:pPr>
            <a:r>
              <a:rPr lang="nb-NO" sz="13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300" dirty="0">
                <a:latin typeface="Calibri" panose="020F0502020204030204" pitchFamily="34" charset="0"/>
                <a:ea typeface="Calibri" panose="020F0502020204030204" pitchFamily="34" charset="0"/>
                <a:cs typeface="Times New Roman" panose="02020603050405020304" pitchFamily="18" charset="0"/>
              </a:rPr>
              <a:t>: 4-8 </a:t>
            </a:r>
          </a:p>
          <a:p>
            <a:pPr>
              <a:spcAft>
                <a:spcPts val="0"/>
              </a:spcAft>
            </a:pPr>
            <a:r>
              <a:rPr lang="nb-NO" sz="1300" b="1" dirty="0">
                <a:latin typeface="Calibri" panose="020F0502020204030204" pitchFamily="34" charset="0"/>
                <a:ea typeface="Calibri" panose="020F0502020204030204" pitchFamily="34" charset="0"/>
                <a:cs typeface="Times New Roman" panose="02020603050405020304" pitchFamily="18" charset="0"/>
              </a:rPr>
              <a:t>Øvelsen:</a:t>
            </a:r>
            <a:r>
              <a:rPr lang="nb-NO" sz="1300" dirty="0">
                <a:latin typeface="Calibri" panose="020F0502020204030204" pitchFamily="34" charset="0"/>
                <a:ea typeface="Calibri" panose="020F0502020204030204" pitchFamily="34" charset="0"/>
                <a:cs typeface="Times New Roman" panose="02020603050405020304" pitchFamily="18" charset="0"/>
              </a:rPr>
              <a:t> Rød (1F) spiller ballen til motsatt blå (1A). En side om gangen, annenhver gang. 1A skal prøve å komme seg forbi 1F og scorer mål. 1F skal ta ballen fra 1A. Når ballen er ute eller 1F har kontroll p ballen er det neste par.  </a:t>
            </a:r>
          </a:p>
          <a:p>
            <a:pPr>
              <a:spcAft>
                <a:spcPts val="0"/>
              </a:spcAft>
            </a:pPr>
            <a:r>
              <a:rPr lang="nb-NO" sz="1300" b="1" dirty="0">
                <a:latin typeface="Calibri" panose="020F0502020204030204" pitchFamily="34" charset="0"/>
                <a:ea typeface="Calibri" panose="020F0502020204030204" pitchFamily="34" charset="0"/>
                <a:cs typeface="Times New Roman" panose="02020603050405020304" pitchFamily="18" charset="0"/>
              </a:rPr>
              <a:t>Forslag til øvelsen</a:t>
            </a:r>
            <a:r>
              <a:rPr lang="nb-NO" sz="1300" dirty="0">
                <a:latin typeface="Calibri" panose="020F0502020204030204" pitchFamily="34" charset="0"/>
                <a:ea typeface="Calibri" panose="020F0502020204030204" pitchFamily="34" charset="0"/>
                <a:cs typeface="Times New Roman" panose="02020603050405020304" pitchFamily="18" charset="0"/>
              </a:rPr>
              <a:t>: Det er mulig å ha lag slik bilde viser og bytte </a:t>
            </a:r>
            <a:r>
              <a:rPr lang="nb-NO" sz="1300" dirty="0" err="1">
                <a:latin typeface="Calibri" panose="020F0502020204030204" pitchFamily="34" charset="0"/>
                <a:ea typeface="Calibri" panose="020F0502020204030204" pitchFamily="34" charset="0"/>
                <a:cs typeface="Times New Roman" panose="02020603050405020304" pitchFamily="18" charset="0"/>
              </a:rPr>
              <a:t>f.eks</a:t>
            </a:r>
            <a:r>
              <a:rPr lang="nb-NO" sz="1300" dirty="0">
                <a:latin typeface="Calibri" panose="020F0502020204030204" pitchFamily="34" charset="0"/>
                <a:ea typeface="Calibri" panose="020F0502020204030204" pitchFamily="34" charset="0"/>
                <a:cs typeface="Times New Roman" panose="02020603050405020304" pitchFamily="18" charset="0"/>
              </a:rPr>
              <a:t> etter 5 min eller 5-20 ganger. Eller kan velge å ikke bruke lag og bare bytte mellom 1F og 1A hele tiden.  </a:t>
            </a:r>
          </a:p>
          <a:p>
            <a:pPr>
              <a:spcAft>
                <a:spcPts val="0"/>
              </a:spcAft>
            </a:pPr>
            <a:r>
              <a:rPr lang="nb-NO" sz="1300" b="1" dirty="0">
                <a:latin typeface="Calibri" panose="020F0502020204030204" pitchFamily="34" charset="0"/>
                <a:ea typeface="Calibri" panose="020F0502020204030204" pitchFamily="34" charset="0"/>
                <a:cs typeface="Times New Roman" panose="02020603050405020304" pitchFamily="18" charset="0"/>
              </a:rPr>
              <a:t>NB</a:t>
            </a:r>
            <a:r>
              <a:rPr lang="nb-NO" sz="1300" dirty="0">
                <a:latin typeface="Calibri" panose="020F0502020204030204" pitchFamily="34" charset="0"/>
                <a:ea typeface="Calibri" panose="020F0502020204030204" pitchFamily="34" charset="0"/>
                <a:cs typeface="Times New Roman" panose="02020603050405020304" pitchFamily="18" charset="0"/>
              </a:rPr>
              <a:t>! Viktig å ha god nok avstand mellom startpunktene til 1F og 1A, slik at 1A har mulighet til å utfordre 1F i fart.  </a:t>
            </a:r>
            <a:endParaRPr lang="nb-NO" sz="13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Bilde 10" descr="Formasjoner/Øvelser/1%20mot%201%20med%20mål.jpg">
            <a:extLst>
              <a:ext uri="{FF2B5EF4-FFF2-40B4-BE49-F238E27FC236}">
                <a16:creationId xmlns:a16="http://schemas.microsoft.com/office/drawing/2014/main" id="{313E7C65-4C6F-514D-95D1-7CD47FF8ED51}"/>
              </a:ext>
            </a:extLst>
          </p:cNvPr>
          <p:cNvPicPr/>
          <p:nvPr/>
        </p:nvPicPr>
        <p:blipFill rotWithShape="1">
          <a:blip r:embed="rId2">
            <a:extLst>
              <a:ext uri="{28A0092B-C50C-407E-A947-70E740481C1C}">
                <a14:useLocalDpi xmlns:a14="http://schemas.microsoft.com/office/drawing/2010/main" val="0"/>
              </a:ext>
            </a:extLst>
          </a:blip>
          <a:srcRect l="1004" t="9893" r="804" b="14708"/>
          <a:stretch/>
        </p:blipFill>
        <p:spPr bwMode="auto">
          <a:xfrm>
            <a:off x="3835739" y="928261"/>
            <a:ext cx="4808555" cy="204989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34309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8.5 Basisteknikk</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18</a:t>
            </a:fld>
            <a:endParaRPr lang="nb-NO"/>
          </a:p>
        </p:txBody>
      </p:sp>
      <p:sp>
        <p:nvSpPr>
          <p:cNvPr id="2" name="Rektangel 1">
            <a:extLst>
              <a:ext uri="{FF2B5EF4-FFF2-40B4-BE49-F238E27FC236}">
                <a16:creationId xmlns:a16="http://schemas.microsoft.com/office/drawing/2014/main" id="{9D0AB1A1-9F83-6343-A772-DB68B0FB0EE3}"/>
              </a:ext>
            </a:extLst>
          </p:cNvPr>
          <p:cNvSpPr/>
          <p:nvPr/>
        </p:nvSpPr>
        <p:spPr>
          <a:xfrm>
            <a:off x="755576" y="851707"/>
            <a:ext cx="3240360" cy="3153371"/>
          </a:xfrm>
          <a:prstGeom prst="rect">
            <a:avLst/>
          </a:prstGeom>
        </p:spPr>
        <p:txBody>
          <a:bodyPr wrap="square">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Vendinger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Mottak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Pasning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Finter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Heading </a:t>
            </a:r>
          </a:p>
          <a:p>
            <a:pPr marL="266700" indent="-182880">
              <a:spcAft>
                <a:spcPts val="900"/>
              </a:spcAft>
            </a:pPr>
            <a:r>
              <a:rPr lang="nb-NO" sz="1200" dirty="0">
                <a:solidFill>
                  <a:srgbClr val="44546A"/>
                </a:solidFill>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a:t>
            </a:r>
            <a:r>
              <a:rPr lang="nb-NO" sz="1200" dirty="0">
                <a:latin typeface="Calibri" panose="020F0502020204030204" pitchFamily="34" charset="0"/>
                <a:ea typeface="Calibri" panose="020F0502020204030204" pitchFamily="34" charset="0"/>
                <a:cs typeface="Times New Roman" panose="02020603050405020304" pitchFamily="18" charset="0"/>
              </a:rPr>
              <a:t>: 18 – 20m diameter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(15-20min)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2-20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Forslag til progresjon:</a:t>
            </a:r>
            <a:r>
              <a:rPr lang="nb-NO" sz="1200" dirty="0">
                <a:latin typeface="Calibri" panose="020F0502020204030204" pitchFamily="34" charset="0"/>
                <a:ea typeface="Calibri" panose="020F0502020204030204" pitchFamily="34" charset="0"/>
                <a:cs typeface="Times New Roman" panose="02020603050405020304" pitchFamily="18" charset="0"/>
              </a:rPr>
              <a:t> Øke tempo for de spillerne som mestrer øvelsen.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Øvelsen: Spillerne er to på hver kjegle. De bytter annen hver gang. De fører/øvelser inn mot midten før de snur på midten (gule kjegler). </a:t>
            </a:r>
          </a:p>
        </p:txBody>
      </p:sp>
      <p:pic>
        <p:nvPicPr>
          <p:cNvPr id="5" name="Bilde 4" descr="Formasjoner/Øvelser/basisteknikk%201.0.jpg">
            <a:extLst>
              <a:ext uri="{FF2B5EF4-FFF2-40B4-BE49-F238E27FC236}">
                <a16:creationId xmlns:a16="http://schemas.microsoft.com/office/drawing/2014/main" id="{16B54435-F9F0-3547-9620-360321385388}"/>
              </a:ext>
            </a:extLst>
          </p:cNvPr>
          <p:cNvPicPr/>
          <p:nvPr/>
        </p:nvPicPr>
        <p:blipFill rotWithShape="1">
          <a:blip r:embed="rId2">
            <a:extLst>
              <a:ext uri="{28A0092B-C50C-407E-A947-70E740481C1C}">
                <a14:useLocalDpi xmlns:a14="http://schemas.microsoft.com/office/drawing/2010/main" val="0"/>
              </a:ext>
            </a:extLst>
          </a:blip>
          <a:srcRect l="-496" t="17219" b="9271"/>
          <a:stretch/>
        </p:blipFill>
        <p:spPr bwMode="auto">
          <a:xfrm>
            <a:off x="3851920" y="1235691"/>
            <a:ext cx="4674096" cy="2740858"/>
          </a:xfrm>
          <a:prstGeom prst="rect">
            <a:avLst/>
          </a:prstGeom>
          <a:noFill/>
          <a:ln>
            <a:noFill/>
          </a:ln>
          <a:extLst>
            <a:ext uri="{53640926-AAD7-44D8-BBD7-CCE9431645EC}">
              <a14:shadowObscured xmlns:a14="http://schemas.microsoft.com/office/drawing/2010/main"/>
            </a:ext>
          </a:extLst>
        </p:spPr>
      </p:pic>
      <p:sp>
        <p:nvSpPr>
          <p:cNvPr id="6" name="Rektangel 5">
            <a:extLst>
              <a:ext uri="{FF2B5EF4-FFF2-40B4-BE49-F238E27FC236}">
                <a16:creationId xmlns:a16="http://schemas.microsoft.com/office/drawing/2014/main" id="{BD44FE42-B9DE-4241-904F-9EBBFF921A18}"/>
              </a:ext>
            </a:extLst>
          </p:cNvPr>
          <p:cNvSpPr/>
          <p:nvPr/>
        </p:nvSpPr>
        <p:spPr>
          <a:xfrm>
            <a:off x="759931" y="4092051"/>
            <a:ext cx="4572000" cy="1869743"/>
          </a:xfrm>
          <a:prstGeom prst="rect">
            <a:avLst/>
          </a:prstGeom>
        </p:spPr>
        <p:txBody>
          <a:bodyPr>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Forslag til øvelser: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Føring med mange touch vending ved gul kjegle. Vendinger: Cruyff-vending, såle-vending, utsidevending, innsidevending, kroppsfinte vending, </a:t>
            </a:r>
            <a:r>
              <a:rPr lang="nb-NO" sz="1200" dirty="0" err="1">
                <a:latin typeface="Calibri" panose="020F0502020204030204" pitchFamily="34" charset="0"/>
                <a:ea typeface="Calibri" panose="020F0502020204030204" pitchFamily="34" charset="0"/>
                <a:cs typeface="Times New Roman" panose="02020603050405020304" pitchFamily="18" charset="0"/>
              </a:rPr>
              <a:t>overstegsvending</a:t>
            </a:r>
            <a:r>
              <a:rPr lang="nb-NO" sz="1200"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0"/>
              </a:spcAft>
              <a:buFont typeface="Arial" panose="020B0604020202020204" pitchFamily="34" charset="0"/>
              <a:buChar char="•"/>
            </a:pPr>
            <a:r>
              <a:rPr lang="nb-NO" sz="1200" b="1" dirty="0">
                <a:latin typeface="Calibri" panose="020F0502020204030204" pitchFamily="34" charset="0"/>
                <a:ea typeface="Calibri" panose="020F0502020204030204" pitchFamily="34" charset="0"/>
                <a:cs typeface="Times New Roman" panose="02020603050405020304" pitchFamily="18" charset="0"/>
              </a:rPr>
              <a:t>Kurver-øvelser</a:t>
            </a:r>
            <a:r>
              <a:rPr lang="nb-NO" sz="1200" dirty="0">
                <a:latin typeface="Calibri" panose="020F0502020204030204" pitchFamily="34" charset="0"/>
                <a:ea typeface="Calibri" panose="020F0502020204030204" pitchFamily="34" charset="0"/>
                <a:cs typeface="Times New Roman" panose="02020603050405020304" pitchFamily="18" charset="0"/>
              </a:rPr>
              <a:t>: Oversteg høyre og venstre, innside-innside, utside-innside, utside-innside begge bein, såleføring, holde-ballen i lufta osv. Her kan enn gå ut i evigheten med øvelser. </a:t>
            </a:r>
          </a:p>
          <a:p>
            <a:pPr marL="342900" lvl="0" indent="-342900">
              <a:spcAft>
                <a:spcPts val="90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Veggspill med partner</a:t>
            </a:r>
          </a:p>
          <a:p>
            <a:pPr marL="38100">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ktangel 6">
            <a:extLst>
              <a:ext uri="{FF2B5EF4-FFF2-40B4-BE49-F238E27FC236}">
                <a16:creationId xmlns:a16="http://schemas.microsoft.com/office/drawing/2014/main" id="{B9B3B6E8-8054-5B4C-B565-9FF6B3EEB071}"/>
              </a:ext>
            </a:extLst>
          </p:cNvPr>
          <p:cNvSpPr/>
          <p:nvPr/>
        </p:nvSpPr>
        <p:spPr>
          <a:xfrm>
            <a:off x="776500" y="400110"/>
            <a:ext cx="3672408" cy="326251"/>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8.5.1 Sirkelen</a:t>
            </a:r>
          </a:p>
        </p:txBody>
      </p:sp>
    </p:spTree>
    <p:extLst>
      <p:ext uri="{BB962C8B-B14F-4D97-AF65-F5344CB8AC3E}">
        <p14:creationId xmlns:p14="http://schemas.microsoft.com/office/powerpoint/2010/main" val="2117750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8.5 Basisteknikk</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19</a:t>
            </a:fld>
            <a:endParaRPr lang="nb-NO"/>
          </a:p>
        </p:txBody>
      </p:sp>
      <p:sp>
        <p:nvSpPr>
          <p:cNvPr id="2" name="Rektangel 1">
            <a:extLst>
              <a:ext uri="{FF2B5EF4-FFF2-40B4-BE49-F238E27FC236}">
                <a16:creationId xmlns:a16="http://schemas.microsoft.com/office/drawing/2014/main" id="{8F6F6F4C-61D5-7F41-A498-5AB63C0A8AA1}"/>
              </a:ext>
            </a:extLst>
          </p:cNvPr>
          <p:cNvSpPr/>
          <p:nvPr/>
        </p:nvSpPr>
        <p:spPr>
          <a:xfrm>
            <a:off x="755576" y="1052736"/>
            <a:ext cx="4320480" cy="4824398"/>
          </a:xfrm>
          <a:prstGeom prst="rect">
            <a:avLst/>
          </a:prstGeom>
        </p:spPr>
        <p:txBody>
          <a:bodyPr wrap="square">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Pasning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Vending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Mottak og </a:t>
            </a:r>
            <a:r>
              <a:rPr lang="nb-NO" sz="1200" dirty="0" err="1">
                <a:latin typeface="Calibri" panose="020F0502020204030204" pitchFamily="34" charset="0"/>
                <a:ea typeface="Calibri" panose="020F0502020204030204" pitchFamily="34" charset="0"/>
                <a:cs typeface="Times New Roman" panose="02020603050405020304" pitchFamily="18" charset="0"/>
              </a:rPr>
              <a:t>medtak</a:t>
            </a:r>
            <a:r>
              <a:rPr lang="nb-NO" sz="1200"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Finter  </a:t>
            </a:r>
          </a:p>
          <a:p>
            <a:pPr marL="342900" lvl="0" indent="-342900">
              <a:spcAft>
                <a:spcPts val="90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Heading med og uten hop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18m – 25m diameter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(10-15min)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8-20</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Forslag til progresjon: </a:t>
            </a:r>
            <a:r>
              <a:rPr lang="nb-NO" sz="1200" dirty="0">
                <a:latin typeface="Calibri" panose="020F0502020204030204" pitchFamily="34" charset="0"/>
                <a:ea typeface="Calibri" panose="020F0502020204030204" pitchFamily="34" charset="0"/>
                <a:cs typeface="Times New Roman" panose="02020603050405020304" pitchFamily="18" charset="0"/>
              </a:rPr>
              <a:t>Øke vanskelighetsgrader på øvelsene.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Øvelsen:</a:t>
            </a:r>
            <a:r>
              <a:rPr lang="nb-NO" sz="1200" dirty="0">
                <a:latin typeface="Calibri" panose="020F0502020204030204" pitchFamily="34" charset="0"/>
                <a:ea typeface="Calibri" panose="020F0502020204030204" pitchFamily="34" charset="0"/>
                <a:cs typeface="Times New Roman" panose="02020603050405020304" pitchFamily="18" charset="0"/>
              </a:rPr>
              <a:t> Halvparten spillerne stiller seg i en ring ved hver sinn kjegle. Den andre halvparten er i midten.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Forslag  til øvelsen: </a:t>
            </a:r>
            <a:r>
              <a:rPr lang="nb-NO" sz="1200" dirty="0">
                <a:latin typeface="Calibri" panose="020F0502020204030204" pitchFamily="34" charset="0"/>
                <a:ea typeface="Calibri" panose="020F0502020204030204" pitchFamily="34" charset="0"/>
                <a:cs typeface="Times New Roman" panose="02020603050405020304" pitchFamily="18" charset="0"/>
              </a:rPr>
              <a:t>Veggspill mellom mannen i midten og siden. Etter gjennomført veggspill finner oransje spiller ny ledig  blå spiller å spille veggspill med. Kan ha 1 touch, 2 touch, ballen i luften, heading, osv. </a:t>
            </a:r>
          </a:p>
        </p:txBody>
      </p:sp>
      <p:pic>
        <p:nvPicPr>
          <p:cNvPr id="9" name="Bilde 8" descr="Formasjoner/Øvelser/baisteknikk%202.0.jpg">
            <a:extLst>
              <a:ext uri="{FF2B5EF4-FFF2-40B4-BE49-F238E27FC236}">
                <a16:creationId xmlns:a16="http://schemas.microsoft.com/office/drawing/2014/main" id="{FF6CF62A-D82A-E943-8968-27535A28D70B}"/>
              </a:ext>
            </a:extLst>
          </p:cNvPr>
          <p:cNvPicPr/>
          <p:nvPr/>
        </p:nvPicPr>
        <p:blipFill rotWithShape="1">
          <a:blip r:embed="rId2">
            <a:extLst>
              <a:ext uri="{28A0092B-C50C-407E-A947-70E740481C1C}">
                <a14:useLocalDpi xmlns:a14="http://schemas.microsoft.com/office/drawing/2010/main" val="0"/>
              </a:ext>
            </a:extLst>
          </a:blip>
          <a:srcRect l="5837" t="23058" r="6414" b="12046"/>
          <a:stretch/>
        </p:blipFill>
        <p:spPr bwMode="auto">
          <a:xfrm>
            <a:off x="3563888" y="1159779"/>
            <a:ext cx="5046345" cy="2800985"/>
          </a:xfrm>
          <a:prstGeom prst="rect">
            <a:avLst/>
          </a:prstGeom>
          <a:noFill/>
          <a:ln>
            <a:noFill/>
          </a:ln>
          <a:extLst>
            <a:ext uri="{53640926-AAD7-44D8-BBD7-CCE9431645EC}">
              <a14:shadowObscured xmlns:a14="http://schemas.microsoft.com/office/drawing/2010/main"/>
            </a:ext>
          </a:extLst>
        </p:spPr>
      </p:pic>
      <p:sp>
        <p:nvSpPr>
          <p:cNvPr id="10" name="Rektangel 9">
            <a:extLst>
              <a:ext uri="{FF2B5EF4-FFF2-40B4-BE49-F238E27FC236}">
                <a16:creationId xmlns:a16="http://schemas.microsoft.com/office/drawing/2014/main" id="{80C3FB5D-7C57-8140-A069-A89BE8FE7C55}"/>
              </a:ext>
            </a:extLst>
          </p:cNvPr>
          <p:cNvSpPr/>
          <p:nvPr/>
        </p:nvSpPr>
        <p:spPr>
          <a:xfrm>
            <a:off x="755576" y="453693"/>
            <a:ext cx="4752528" cy="326251"/>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8.5.2 Sirkelen med spiller innvending og utvendig</a:t>
            </a:r>
          </a:p>
        </p:txBody>
      </p:sp>
    </p:spTree>
    <p:extLst>
      <p:ext uri="{BB962C8B-B14F-4D97-AF65-F5344CB8AC3E}">
        <p14:creationId xmlns:p14="http://schemas.microsoft.com/office/powerpoint/2010/main" val="1514663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8.6 Avslutning </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20</a:t>
            </a:fld>
            <a:endParaRPr lang="nb-NO"/>
          </a:p>
        </p:txBody>
      </p:sp>
      <p:sp>
        <p:nvSpPr>
          <p:cNvPr id="5" name="Rektangel 4">
            <a:extLst>
              <a:ext uri="{FF2B5EF4-FFF2-40B4-BE49-F238E27FC236}">
                <a16:creationId xmlns:a16="http://schemas.microsoft.com/office/drawing/2014/main" id="{D48975C6-AFFA-2542-A4BD-F72F0695217F}"/>
              </a:ext>
            </a:extLst>
          </p:cNvPr>
          <p:cNvSpPr/>
          <p:nvPr/>
        </p:nvSpPr>
        <p:spPr>
          <a:xfrm>
            <a:off x="751711" y="563235"/>
            <a:ext cx="4248472" cy="5563061"/>
          </a:xfrm>
          <a:prstGeom prst="rect">
            <a:avLst/>
          </a:prstGeom>
        </p:spPr>
        <p:txBody>
          <a:bodyPr wrap="square">
            <a:spAutoFit/>
          </a:bodyPr>
          <a:lstStyle/>
          <a:p>
            <a:pPr>
              <a:spcAft>
                <a:spcPts val="0"/>
              </a:spcAft>
            </a:pPr>
            <a:endParaRPr lang="nb-NO" sz="1200" b="1"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Avslutning med Inside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Avslutning med vrist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Avslutning med ball i bevegelse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Avslutning med fokus keeper sitt bevegelsesmønster    </a:t>
            </a:r>
          </a:p>
          <a:p>
            <a:pPr marL="457200" indent="-182880">
              <a:spcAft>
                <a:spcPts val="90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10m – 22 meter lengde</a:t>
            </a: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9-18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r>
              <a:rPr lang="nb-NO" sz="1200" b="1" dirty="0">
                <a:latin typeface="Calibri" panose="020F0502020204030204" pitchFamily="34" charset="0"/>
                <a:ea typeface="Calibri" panose="020F0502020204030204" pitchFamily="34" charset="0"/>
                <a:cs typeface="Times New Roman" panose="02020603050405020304" pitchFamily="18" charset="0"/>
              </a:rPr>
              <a:t>Øvelsen:</a:t>
            </a:r>
            <a:r>
              <a:rPr lang="nb-NO" sz="1200" dirty="0">
                <a:latin typeface="Calibri" panose="020F0502020204030204" pitchFamily="34" charset="0"/>
                <a:ea typeface="Calibri" panose="020F0502020204030204" pitchFamily="34" charset="0"/>
                <a:cs typeface="Times New Roman" panose="02020603050405020304" pitchFamily="18" charset="0"/>
              </a:rPr>
              <a:t> Kan være en lagøvelse slik det er illustrert på bilde. Halvparten stiller seg på hver sinn side av stolpene bak målet (med ball) og halvparten på hver sin kjegle ute på banen (uten ball). De spiller ballen ut til motsatt spiller på banen som avslutter.  Bytter side annen hver gang. Bytter annen hver gang på å avslutte og sentre ballen til avslutter. </a:t>
            </a:r>
            <a:endParaRPr lang="nb-NO" sz="1200" dirty="0"/>
          </a:p>
        </p:txBody>
      </p:sp>
      <p:pic>
        <p:nvPicPr>
          <p:cNvPr id="8" name="Bilde 7" descr="Formasjoner/Øvelser/skuddøvelse.jpg">
            <a:extLst>
              <a:ext uri="{FF2B5EF4-FFF2-40B4-BE49-F238E27FC236}">
                <a16:creationId xmlns:a16="http://schemas.microsoft.com/office/drawing/2014/main" id="{91739B77-4224-D149-ABEB-026AD2870DCF}"/>
              </a:ext>
            </a:extLst>
          </p:cNvPr>
          <p:cNvPicPr/>
          <p:nvPr/>
        </p:nvPicPr>
        <p:blipFill rotWithShape="1">
          <a:blip r:embed="rId2">
            <a:extLst>
              <a:ext uri="{28A0092B-C50C-407E-A947-70E740481C1C}">
                <a14:useLocalDpi xmlns:a14="http://schemas.microsoft.com/office/drawing/2010/main" val="0"/>
              </a:ext>
            </a:extLst>
          </a:blip>
          <a:srcRect l="12959" t="16613" b="8466"/>
          <a:stretch/>
        </p:blipFill>
        <p:spPr bwMode="auto">
          <a:xfrm>
            <a:off x="3372960" y="1753610"/>
            <a:ext cx="4628040" cy="2695701"/>
          </a:xfrm>
          <a:prstGeom prst="rect">
            <a:avLst/>
          </a:prstGeom>
          <a:noFill/>
          <a:ln>
            <a:noFill/>
          </a:ln>
          <a:extLst>
            <a:ext uri="{53640926-AAD7-44D8-BBD7-CCE9431645EC}">
              <a14:shadowObscured xmlns:a14="http://schemas.microsoft.com/office/drawing/2010/main"/>
            </a:ext>
          </a:extLst>
        </p:spPr>
      </p:pic>
      <p:sp>
        <p:nvSpPr>
          <p:cNvPr id="10" name="Rektangel 9">
            <a:extLst>
              <a:ext uri="{FF2B5EF4-FFF2-40B4-BE49-F238E27FC236}">
                <a16:creationId xmlns:a16="http://schemas.microsoft.com/office/drawing/2014/main" id="{A9544B18-977C-E840-8F4B-532430CEC224}"/>
              </a:ext>
            </a:extLst>
          </p:cNvPr>
          <p:cNvSpPr/>
          <p:nvPr/>
        </p:nvSpPr>
        <p:spPr>
          <a:xfrm>
            <a:off x="776500" y="400110"/>
            <a:ext cx="4083532" cy="364594"/>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8.6 Skudd med pasning fra motsatt stople</a:t>
            </a:r>
          </a:p>
        </p:txBody>
      </p:sp>
    </p:spTree>
    <p:extLst>
      <p:ext uri="{BB962C8B-B14F-4D97-AF65-F5344CB8AC3E}">
        <p14:creationId xmlns:p14="http://schemas.microsoft.com/office/powerpoint/2010/main" val="837027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8.7 Heading</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21</a:t>
            </a:fld>
            <a:endParaRPr lang="nb-NO"/>
          </a:p>
        </p:txBody>
      </p:sp>
      <p:sp>
        <p:nvSpPr>
          <p:cNvPr id="2" name="Rektangel 1">
            <a:extLst>
              <a:ext uri="{FF2B5EF4-FFF2-40B4-BE49-F238E27FC236}">
                <a16:creationId xmlns:a16="http://schemas.microsoft.com/office/drawing/2014/main" id="{043D2E8B-5499-1049-9291-EE857BD19D1C}"/>
              </a:ext>
            </a:extLst>
          </p:cNvPr>
          <p:cNvSpPr/>
          <p:nvPr/>
        </p:nvSpPr>
        <p:spPr>
          <a:xfrm>
            <a:off x="755576" y="921840"/>
            <a:ext cx="3600400" cy="3531736"/>
          </a:xfrm>
          <a:prstGeom prst="rect">
            <a:avLst/>
          </a:prstGeom>
        </p:spPr>
        <p:txBody>
          <a:bodyPr wrap="square">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Avslutt i samme hjørnet som ballen kommer fra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Rett teknikk ved bruk av nakke og overkropp når header ballen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Treffpunkt på hode</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Angrip ballen med fart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Ikke lukk øynene  </a:t>
            </a:r>
          </a:p>
          <a:p>
            <a:pPr marL="266700" indent="-182880">
              <a:spcAft>
                <a:spcPts val="900"/>
              </a:spcAft>
            </a:pP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5m-11m lenge fra mål</a:t>
            </a: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(15-20min)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:4-8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Øvelsen: </a:t>
            </a:r>
            <a:r>
              <a:rPr lang="nb-NO" sz="1200" dirty="0">
                <a:latin typeface="Calibri" panose="020F0502020204030204" pitchFamily="34" charset="0"/>
                <a:ea typeface="Calibri" panose="020F0502020204030204" pitchFamily="34" charset="0"/>
                <a:cs typeface="Times New Roman" panose="02020603050405020304" pitchFamily="18" charset="0"/>
              </a:rPr>
              <a:t>Gruppen deler seg i to. En stille opp ved en av stolpene og den andre 5-11meter fra (alder bestemmer avstand). Gruppen ved stolpen kaster ballen ut mot de som står på 5-11meter, de avslutter i mål. Bytter mellom de to stasjonene hele tiden.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ktangel 8">
            <a:extLst>
              <a:ext uri="{FF2B5EF4-FFF2-40B4-BE49-F238E27FC236}">
                <a16:creationId xmlns:a16="http://schemas.microsoft.com/office/drawing/2014/main" id="{40FC0460-81A8-E940-BF95-E4412633487B}"/>
              </a:ext>
            </a:extLst>
          </p:cNvPr>
          <p:cNvSpPr/>
          <p:nvPr/>
        </p:nvSpPr>
        <p:spPr>
          <a:xfrm>
            <a:off x="755576" y="482325"/>
            <a:ext cx="3672408" cy="326251"/>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8.7.1 Heading på mål</a:t>
            </a:r>
          </a:p>
        </p:txBody>
      </p:sp>
      <p:pic>
        <p:nvPicPr>
          <p:cNvPr id="11" name="Bilde 10" descr="Formasjoner/Øvelser/Heading%20avsluttning.jpg">
            <a:extLst>
              <a:ext uri="{FF2B5EF4-FFF2-40B4-BE49-F238E27FC236}">
                <a16:creationId xmlns:a16="http://schemas.microsoft.com/office/drawing/2014/main" id="{4821B869-132B-0A47-BF0C-F666F34A9967}"/>
              </a:ext>
            </a:extLst>
          </p:cNvPr>
          <p:cNvPicPr/>
          <p:nvPr/>
        </p:nvPicPr>
        <p:blipFill rotWithShape="1">
          <a:blip r:embed="rId2">
            <a:extLst>
              <a:ext uri="{28A0092B-C50C-407E-A947-70E740481C1C}">
                <a14:useLocalDpi xmlns:a14="http://schemas.microsoft.com/office/drawing/2010/main" val="0"/>
              </a:ext>
            </a:extLst>
          </a:blip>
          <a:srcRect t="17592" b="10094"/>
          <a:stretch/>
        </p:blipFill>
        <p:spPr bwMode="auto">
          <a:xfrm>
            <a:off x="4427984" y="921840"/>
            <a:ext cx="4365018" cy="229107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98090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8.7 Heading</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22</a:t>
            </a:fld>
            <a:endParaRPr lang="nb-NO"/>
          </a:p>
        </p:txBody>
      </p:sp>
      <p:sp>
        <p:nvSpPr>
          <p:cNvPr id="9" name="Rektangel 8">
            <a:extLst>
              <a:ext uri="{FF2B5EF4-FFF2-40B4-BE49-F238E27FC236}">
                <a16:creationId xmlns:a16="http://schemas.microsoft.com/office/drawing/2014/main" id="{40FC0460-81A8-E940-BF95-E4412633487B}"/>
              </a:ext>
            </a:extLst>
          </p:cNvPr>
          <p:cNvSpPr/>
          <p:nvPr/>
        </p:nvSpPr>
        <p:spPr>
          <a:xfrm>
            <a:off x="755576" y="482325"/>
            <a:ext cx="3672408" cy="326251"/>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8.7.2 Headespill</a:t>
            </a:r>
          </a:p>
        </p:txBody>
      </p:sp>
      <p:sp>
        <p:nvSpPr>
          <p:cNvPr id="5" name="Rektangel 4">
            <a:extLst>
              <a:ext uri="{FF2B5EF4-FFF2-40B4-BE49-F238E27FC236}">
                <a16:creationId xmlns:a16="http://schemas.microsoft.com/office/drawing/2014/main" id="{85ACA082-6237-BA4C-8B3D-E0B9245FD9C1}"/>
              </a:ext>
            </a:extLst>
          </p:cNvPr>
          <p:cNvSpPr/>
          <p:nvPr/>
        </p:nvSpPr>
        <p:spPr>
          <a:xfrm>
            <a:off x="773832" y="1048201"/>
            <a:ext cx="3654152" cy="4916731"/>
          </a:xfrm>
          <a:prstGeom prst="rect">
            <a:avLst/>
          </a:prstGeom>
        </p:spPr>
        <p:txBody>
          <a:bodyPr wrap="square">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Heading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Orientere seg før heading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Kast </a:t>
            </a:r>
          </a:p>
          <a:p>
            <a:pPr marL="342900" lvl="0" indent="-342900">
              <a:spcAft>
                <a:spcPts val="90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Løp og bevegelse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16m-25m x 10m-15m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(30min)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6-18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Øvelsen: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To lag spiller mot hverandre. Det er kun lov å bruke hode og kaste. Spiller som har ballen i handen kan gå maks 3skritt. Etter det må han kaste til noen som header til en medspiller som igjen kan bruke hendene eller i mål. Kast-head-kast-head-kast-head-</a:t>
            </a:r>
            <a:r>
              <a:rPr lang="nb-NO" sz="1200" dirty="0" err="1">
                <a:latin typeface="Calibri" panose="020F0502020204030204" pitchFamily="34" charset="0"/>
                <a:ea typeface="Calibri" panose="020F0502020204030204" pitchFamily="34" charset="0"/>
                <a:cs typeface="Times New Roman" panose="02020603050405020304" pitchFamily="18" charset="0"/>
              </a:rPr>
              <a:t>osv</a:t>
            </a:r>
            <a:r>
              <a:rPr lang="nb-NO" sz="1200" dirty="0">
                <a:latin typeface="Calibri" panose="020F0502020204030204" pitchFamily="34" charset="0"/>
                <a:ea typeface="Calibri" panose="020F0502020204030204" pitchFamily="34" charset="0"/>
                <a:cs typeface="Times New Roman" panose="02020603050405020304" pitchFamily="18" charset="0"/>
              </a:rPr>
              <a:t> spill øvelse. Kast-kast er ikke lov. Head-head er lov. Scoring er å heade i mål. Ikke keeper på denne øvelsen fordi alle skal bruke hendene.  </a:t>
            </a:r>
          </a:p>
          <a:p>
            <a:pPr>
              <a:spcAft>
                <a:spcPts val="0"/>
              </a:spcAft>
            </a:pPr>
            <a:r>
              <a:rPr lang="nb-NO" dirty="0">
                <a:latin typeface="Calibri" panose="020F0502020204030204" pitchFamily="34" charset="0"/>
                <a:ea typeface="Calibri" panose="020F0502020204030204" pitchFamily="34" charset="0"/>
                <a:cs typeface="Times New Roman" panose="02020603050405020304" pitchFamily="18" charset="0"/>
              </a:rPr>
              <a:t> </a:t>
            </a:r>
          </a:p>
        </p:txBody>
      </p:sp>
      <p:pic>
        <p:nvPicPr>
          <p:cNvPr id="8" name="Bilde 7" descr="Formasjoner/Øvelser/headespill.jpg">
            <a:extLst>
              <a:ext uri="{FF2B5EF4-FFF2-40B4-BE49-F238E27FC236}">
                <a16:creationId xmlns:a16="http://schemas.microsoft.com/office/drawing/2014/main" id="{7CA97165-6791-704B-A0B9-A5827F87C6D5}"/>
              </a:ext>
            </a:extLst>
          </p:cNvPr>
          <p:cNvPicPr/>
          <p:nvPr/>
        </p:nvPicPr>
        <p:blipFill rotWithShape="1">
          <a:blip r:embed="rId2">
            <a:extLst>
              <a:ext uri="{28A0092B-C50C-407E-A947-70E740481C1C}">
                <a14:useLocalDpi xmlns:a14="http://schemas.microsoft.com/office/drawing/2010/main" val="0"/>
              </a:ext>
            </a:extLst>
          </a:blip>
          <a:srcRect l="-1" t="18244" r="722" b="9443"/>
          <a:stretch/>
        </p:blipFill>
        <p:spPr bwMode="auto">
          <a:xfrm>
            <a:off x="3551856" y="892969"/>
            <a:ext cx="4752528" cy="297025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32218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8.8 2 mot 1</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23</a:t>
            </a:fld>
            <a:endParaRPr lang="nb-NO"/>
          </a:p>
        </p:txBody>
      </p:sp>
      <p:sp>
        <p:nvSpPr>
          <p:cNvPr id="9" name="Rektangel 8">
            <a:extLst>
              <a:ext uri="{FF2B5EF4-FFF2-40B4-BE49-F238E27FC236}">
                <a16:creationId xmlns:a16="http://schemas.microsoft.com/office/drawing/2014/main" id="{40FC0460-81A8-E940-BF95-E4412633487B}"/>
              </a:ext>
            </a:extLst>
          </p:cNvPr>
          <p:cNvSpPr/>
          <p:nvPr/>
        </p:nvSpPr>
        <p:spPr>
          <a:xfrm>
            <a:off x="755576" y="482325"/>
            <a:ext cx="3672408" cy="326251"/>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8.8.1 - 2 mot 1 med mål</a:t>
            </a:r>
          </a:p>
        </p:txBody>
      </p:sp>
      <p:sp>
        <p:nvSpPr>
          <p:cNvPr id="2" name="Rektangel 1">
            <a:extLst>
              <a:ext uri="{FF2B5EF4-FFF2-40B4-BE49-F238E27FC236}">
                <a16:creationId xmlns:a16="http://schemas.microsoft.com/office/drawing/2014/main" id="{E430F3D7-C449-E145-BD2B-60097B0C3924}"/>
              </a:ext>
            </a:extLst>
          </p:cNvPr>
          <p:cNvSpPr/>
          <p:nvPr/>
        </p:nvSpPr>
        <p:spPr>
          <a:xfrm>
            <a:off x="749352" y="896598"/>
            <a:ext cx="3834499" cy="4985980"/>
          </a:xfrm>
          <a:prstGeom prst="rect">
            <a:avLst/>
          </a:prstGeom>
        </p:spPr>
        <p:txBody>
          <a:bodyPr wrap="square">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Angripere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Utfordre forsvarer med høy tempo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1. Angriper må utfordre med tempo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2. Angriper må ”Time” løpet for å unngå offside, men opprettholde farten når mottar ball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1. Angriper må ta avgjørelse ”sentre” til 2.   Angriper eller gå selv </a:t>
            </a:r>
          </a:p>
          <a:p>
            <a:pPr marL="457200" indent="-182880">
              <a:spcAft>
                <a:spcPts val="900"/>
              </a:spcAft>
            </a:pPr>
            <a:endParaRPr lang="nb-NO" sz="1200" dirty="0">
              <a:solidFill>
                <a:srgbClr val="44546A"/>
              </a:solidFill>
              <a:latin typeface="Calibri" panose="020F0502020204030204" pitchFamily="34" charset="0"/>
              <a:ea typeface="Calibri" panose="020F0502020204030204" pitchFamily="34" charset="0"/>
              <a:cs typeface="Times New Roman" panose="02020603050405020304" pitchFamily="18" charset="0"/>
            </a:endParaRPr>
          </a:p>
          <a:p>
            <a:pPr marL="457200" indent="-182880">
              <a:spcAft>
                <a:spcPts val="900"/>
              </a:spcAft>
            </a:pPr>
            <a:endParaRPr lang="nb-NO" sz="1200" dirty="0">
              <a:solidFill>
                <a:srgbClr val="44546A"/>
              </a:solidFill>
              <a:latin typeface="Calibri" panose="020F0502020204030204" pitchFamily="34" charset="0"/>
              <a:ea typeface="Calibri" panose="020F0502020204030204" pitchFamily="34" charset="0"/>
              <a:cs typeface="Times New Roman" panose="02020603050405020304" pitchFamily="18" charset="0"/>
            </a:endParaRPr>
          </a:p>
          <a:p>
            <a:pPr marL="457200" indent="-182880">
              <a:spcAft>
                <a:spcPts val="900"/>
              </a:spcAft>
            </a:pPr>
            <a:r>
              <a:rPr lang="nb-NO" sz="1200" dirty="0">
                <a:solidFill>
                  <a:srgbClr val="44546A"/>
                </a:solidFill>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Forsvarer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Ta ballen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Raskt oppi 1A   </a:t>
            </a:r>
          </a:p>
          <a:p>
            <a:pPr marL="342900" lvl="0" indent="-342900">
              <a:spcAft>
                <a:spcPts val="90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Lede og isolere 1A  </a:t>
            </a:r>
            <a:r>
              <a:rPr lang="nb-NO" sz="1200" b="1" dirty="0">
                <a:solidFill>
                  <a:srgbClr val="44546A"/>
                </a:solidFill>
                <a:latin typeface="Calibri" panose="020F0502020204030204" pitchFamily="34" charset="0"/>
                <a:ea typeface="Calibri" panose="020F0502020204030204" pitchFamily="34" charset="0"/>
                <a:cs typeface="Times New Roman" panose="02020603050405020304" pitchFamily="18" charset="0"/>
              </a:rPr>
              <a:t> </a:t>
            </a:r>
            <a:endParaRPr lang="nb-NO" sz="1200" dirty="0">
              <a:solidFill>
                <a:srgbClr val="44546A"/>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20 x 12m</a:t>
            </a: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(15-30min)</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6-9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Øvelsen: </a:t>
            </a:r>
            <a:r>
              <a:rPr lang="nb-NO" sz="1200" dirty="0">
                <a:latin typeface="Calibri" panose="020F0502020204030204" pitchFamily="34" charset="0"/>
                <a:ea typeface="Calibri" panose="020F0502020204030204" pitchFamily="34" charset="0"/>
                <a:cs typeface="Times New Roman" panose="02020603050405020304" pitchFamily="18" charset="0"/>
              </a:rPr>
              <a:t>Blå spiller til motsatt oransje (Annenhver side av mål). Blå prøve å hindre de 2 oransje å score mål med fokus på læringsmomenter. Del inn i 3 grupper som bytter på å være forsvarer og angriper.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r>
              <a:rPr lang="nb-NO" sz="1200" dirty="0">
                <a:latin typeface="Calibri" panose="020F0502020204030204" pitchFamily="34" charset="0"/>
                <a:ea typeface="Calibri" panose="020F0502020204030204" pitchFamily="34" charset="0"/>
                <a:cs typeface="Times New Roman" panose="02020603050405020304" pitchFamily="18" charset="0"/>
              </a:rPr>
              <a:t>Forslag til progresjon: Inkludere overlapp. </a:t>
            </a:r>
            <a:endParaRPr lang="nb-NO" sz="1200" dirty="0"/>
          </a:p>
        </p:txBody>
      </p:sp>
      <p:pic>
        <p:nvPicPr>
          <p:cNvPr id="10" name="Bilde 9" descr="Formasjoner/Øvelser/2%20mot%201%20med%20overlap.jpg">
            <a:extLst>
              <a:ext uri="{FF2B5EF4-FFF2-40B4-BE49-F238E27FC236}">
                <a16:creationId xmlns:a16="http://schemas.microsoft.com/office/drawing/2014/main" id="{38561CA1-F27F-FA40-A247-0938F534E545}"/>
              </a:ext>
            </a:extLst>
          </p:cNvPr>
          <p:cNvPicPr/>
          <p:nvPr/>
        </p:nvPicPr>
        <p:blipFill rotWithShape="1">
          <a:blip r:embed="rId2">
            <a:extLst>
              <a:ext uri="{28A0092B-C50C-407E-A947-70E740481C1C}">
                <a14:useLocalDpi xmlns:a14="http://schemas.microsoft.com/office/drawing/2010/main" val="0"/>
              </a:ext>
            </a:extLst>
          </a:blip>
          <a:srcRect l="14350" t="17941" r="2870" b="9706"/>
          <a:stretch/>
        </p:blipFill>
        <p:spPr bwMode="auto">
          <a:xfrm>
            <a:off x="4535996" y="896598"/>
            <a:ext cx="3960440" cy="305247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46704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8.8 2 mot 1</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24</a:t>
            </a:fld>
            <a:endParaRPr lang="nb-NO"/>
          </a:p>
        </p:txBody>
      </p:sp>
      <p:sp>
        <p:nvSpPr>
          <p:cNvPr id="9" name="Rektangel 8">
            <a:extLst>
              <a:ext uri="{FF2B5EF4-FFF2-40B4-BE49-F238E27FC236}">
                <a16:creationId xmlns:a16="http://schemas.microsoft.com/office/drawing/2014/main" id="{40FC0460-81A8-E940-BF95-E4412633487B}"/>
              </a:ext>
            </a:extLst>
          </p:cNvPr>
          <p:cNvSpPr/>
          <p:nvPr/>
        </p:nvSpPr>
        <p:spPr>
          <a:xfrm>
            <a:off x="755576" y="482325"/>
            <a:ext cx="3672408" cy="326251"/>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8.8.2 - 2 mot 1 med fokus på overlapp</a:t>
            </a:r>
          </a:p>
        </p:txBody>
      </p:sp>
      <p:sp>
        <p:nvSpPr>
          <p:cNvPr id="5" name="Rektangel 4">
            <a:extLst>
              <a:ext uri="{FF2B5EF4-FFF2-40B4-BE49-F238E27FC236}">
                <a16:creationId xmlns:a16="http://schemas.microsoft.com/office/drawing/2014/main" id="{08369EBC-1D0E-4846-AC42-46074CC4E462}"/>
              </a:ext>
            </a:extLst>
          </p:cNvPr>
          <p:cNvSpPr/>
          <p:nvPr/>
        </p:nvSpPr>
        <p:spPr>
          <a:xfrm>
            <a:off x="739498" y="981958"/>
            <a:ext cx="3384376" cy="4385816"/>
          </a:xfrm>
          <a:prstGeom prst="rect">
            <a:avLst/>
          </a:prstGeom>
        </p:spPr>
        <p:txBody>
          <a:bodyPr wrap="square">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Angriper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Overlapp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Buede overlapps løp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Ødelegge rom for så å skape nytt rom med overlapp </a:t>
            </a:r>
          </a:p>
          <a:p>
            <a:pPr marL="342900" lvl="0" indent="-342900">
              <a:spcAft>
                <a:spcPts val="90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Avgjøre å spille ball eller bruke det nye rommet skapt av overlappen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Forsvarer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Ta ballen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Raskt oppi 1A   </a:t>
            </a:r>
          </a:p>
          <a:p>
            <a:pPr marL="342900" lvl="0" indent="-342900">
              <a:spcAft>
                <a:spcPts val="0"/>
              </a:spcAft>
              <a:buFont typeface="Symbol"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Lede og isolere 1A  </a:t>
            </a: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457200" indent="-182880">
              <a:spcAft>
                <a:spcPts val="90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20-25m x 12-15m</a:t>
            </a: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(15-30min)</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6-9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Øvelsen: </a:t>
            </a:r>
            <a:r>
              <a:rPr lang="nb-NO" sz="1200" dirty="0">
                <a:latin typeface="Calibri" panose="020F0502020204030204" pitchFamily="34" charset="0"/>
                <a:ea typeface="Calibri" panose="020F0502020204030204" pitchFamily="34" charset="0"/>
                <a:cs typeface="Times New Roman" panose="02020603050405020304" pitchFamily="18" charset="0"/>
              </a:rPr>
              <a:t>Blå spiller til motsatt oransje (Annenhver side av mål). Blå prøver å hindre de 2 oransje å score mål med fokus på læringsmomenter. Del inn i 3 grupper som bytter på å være forsvarer og angriper. Fokus på overlapp!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Bilde 7" descr="Formasjoner/Øvelser/2%20mot%201%20.jpg">
            <a:extLst>
              <a:ext uri="{FF2B5EF4-FFF2-40B4-BE49-F238E27FC236}">
                <a16:creationId xmlns:a16="http://schemas.microsoft.com/office/drawing/2014/main" id="{5F4C729A-071C-C44E-8A3B-B66BFA43CFDB}"/>
              </a:ext>
            </a:extLst>
          </p:cNvPr>
          <p:cNvPicPr/>
          <p:nvPr/>
        </p:nvPicPr>
        <p:blipFill rotWithShape="1">
          <a:blip r:embed="rId2">
            <a:extLst>
              <a:ext uri="{28A0092B-C50C-407E-A947-70E740481C1C}">
                <a14:useLocalDpi xmlns:a14="http://schemas.microsoft.com/office/drawing/2010/main" val="0"/>
              </a:ext>
            </a:extLst>
          </a:blip>
          <a:srcRect l="1325" t="17353" b="10294"/>
          <a:stretch/>
        </p:blipFill>
        <p:spPr bwMode="auto">
          <a:xfrm>
            <a:off x="4123874" y="1390061"/>
            <a:ext cx="4488160" cy="233211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91746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8.9 - 3 mot 2</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25</a:t>
            </a:fld>
            <a:endParaRPr lang="nb-NO"/>
          </a:p>
        </p:txBody>
      </p:sp>
      <p:sp>
        <p:nvSpPr>
          <p:cNvPr id="5" name="Rektangel 4">
            <a:extLst>
              <a:ext uri="{FF2B5EF4-FFF2-40B4-BE49-F238E27FC236}">
                <a16:creationId xmlns:a16="http://schemas.microsoft.com/office/drawing/2014/main" id="{08369EBC-1D0E-4846-AC42-46074CC4E462}"/>
              </a:ext>
            </a:extLst>
          </p:cNvPr>
          <p:cNvSpPr/>
          <p:nvPr/>
        </p:nvSpPr>
        <p:spPr>
          <a:xfrm>
            <a:off x="755576" y="400110"/>
            <a:ext cx="3384376" cy="5816977"/>
          </a:xfrm>
          <a:prstGeom prst="rect">
            <a:avLst/>
          </a:prstGeom>
        </p:spPr>
        <p:txBody>
          <a:bodyPr wrap="square">
            <a:spAutoFit/>
          </a:bodyPr>
          <a:lstStyle/>
          <a:p>
            <a:r>
              <a:rPr lang="nb-NO" sz="1200" b="1" dirty="0">
                <a:latin typeface="Calibri" panose="020F0502020204030204" pitchFamily="34" charset="0"/>
                <a:cs typeface="Calibri" panose="020F0502020204030204" pitchFamily="34" charset="0"/>
              </a:rPr>
              <a:t>Læringsmomenter - rød  </a:t>
            </a:r>
            <a:endParaRPr lang="nb-NO" sz="1200" dirty="0">
              <a:latin typeface="Calibri" panose="020F0502020204030204" pitchFamily="34" charset="0"/>
              <a:cs typeface="Calibri" panose="020F0502020204030204" pitchFamily="34" charset="0"/>
            </a:endParaRP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Overlapp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Timing av løp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Beholde farten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Pasning og avslutning    </a:t>
            </a:r>
          </a:p>
          <a:p>
            <a:r>
              <a:rPr lang="nb-NO" sz="1200" dirty="0">
                <a:latin typeface="Calibri" panose="020F0502020204030204" pitchFamily="34" charset="0"/>
                <a:cs typeface="Calibri" panose="020F0502020204030204" pitchFamily="34" charset="0"/>
              </a:rPr>
              <a:t> </a:t>
            </a:r>
          </a:p>
          <a:p>
            <a:r>
              <a:rPr lang="nb-NO" sz="1200" b="1" dirty="0">
                <a:latin typeface="Calibri" panose="020F0502020204030204" pitchFamily="34" charset="0"/>
                <a:cs typeface="Calibri" panose="020F0502020204030204" pitchFamily="34" charset="0"/>
              </a:rPr>
              <a:t>Læringsmomenter – blå   </a:t>
            </a:r>
            <a:endParaRPr lang="nb-NO" sz="1200" dirty="0">
              <a:latin typeface="Calibri" panose="020F0502020204030204" pitchFamily="34" charset="0"/>
              <a:cs typeface="Calibri" panose="020F0502020204030204" pitchFamily="34" charset="0"/>
            </a:endParaRP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Vinne ballen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Rask oppi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Senke farten til angripende lag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1.forsvarer og 2. Forsvarer rollen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Isolere angripere for å ødelegge overtallet</a:t>
            </a:r>
            <a:r>
              <a:rPr lang="nb-NO" sz="1200" b="1" dirty="0">
                <a:latin typeface="Calibri" panose="020F0502020204030204" pitchFamily="34" charset="0"/>
                <a:cs typeface="Calibri" panose="020F0502020204030204" pitchFamily="34" charset="0"/>
              </a:rPr>
              <a:t> </a:t>
            </a:r>
            <a:endParaRPr lang="nb-NO" sz="1200" dirty="0">
              <a:latin typeface="Calibri" panose="020F0502020204030204" pitchFamily="34" charset="0"/>
              <a:cs typeface="Calibri" panose="020F0502020204030204" pitchFamily="34" charset="0"/>
            </a:endParaRPr>
          </a:p>
          <a:p>
            <a:r>
              <a:rPr lang="nb-NO" sz="1200" b="1" dirty="0">
                <a:latin typeface="Calibri" panose="020F0502020204030204" pitchFamily="34" charset="0"/>
                <a:cs typeface="Calibri" panose="020F0502020204030204" pitchFamily="34" charset="0"/>
              </a:rPr>
              <a:t> </a:t>
            </a:r>
            <a:endParaRPr lang="nb-NO" sz="1200" dirty="0">
              <a:latin typeface="Calibri" panose="020F0502020204030204" pitchFamily="34" charset="0"/>
              <a:cs typeface="Calibri" panose="020F0502020204030204" pitchFamily="34" charset="0"/>
            </a:endParaRPr>
          </a:p>
          <a:p>
            <a:r>
              <a:rPr lang="nb-NO" sz="1200" b="1" dirty="0">
                <a:latin typeface="Calibri" panose="020F0502020204030204" pitchFamily="34" charset="0"/>
                <a:cs typeface="Calibri" panose="020F0502020204030204" pitchFamily="34" charset="0"/>
              </a:rPr>
              <a:t>Banestørrelse: </a:t>
            </a:r>
            <a:r>
              <a:rPr lang="nb-NO" sz="1200" dirty="0">
                <a:latin typeface="Calibri" panose="020F0502020204030204" pitchFamily="34" charset="0"/>
                <a:cs typeface="Calibri" panose="020F0502020204030204" pitchFamily="34" charset="0"/>
              </a:rPr>
              <a:t>14år til A-lag: Halv 11er bane x 16meter bredde    </a:t>
            </a:r>
          </a:p>
          <a:p>
            <a:r>
              <a:rPr lang="nb-NO" sz="1200" b="1" dirty="0">
                <a:latin typeface="Calibri" panose="020F0502020204030204" pitchFamily="34" charset="0"/>
                <a:cs typeface="Calibri" panose="020F0502020204030204" pitchFamily="34" charset="0"/>
              </a:rPr>
              <a:t>Banestørrelse:</a:t>
            </a:r>
            <a:r>
              <a:rPr lang="nb-NO" sz="1200" dirty="0">
                <a:latin typeface="Calibri" panose="020F0502020204030204" pitchFamily="34" charset="0"/>
                <a:cs typeface="Calibri" panose="020F0502020204030204" pitchFamily="34" charset="0"/>
              </a:rPr>
              <a:t> 12år og 13år: halv 9ér bane x 3/4 9er bane </a:t>
            </a:r>
          </a:p>
          <a:p>
            <a:r>
              <a:rPr lang="nb-NO" sz="1200" b="1" dirty="0">
                <a:latin typeface="Calibri" panose="020F0502020204030204" pitchFamily="34" charset="0"/>
                <a:cs typeface="Calibri" panose="020F0502020204030204" pitchFamily="34" charset="0"/>
              </a:rPr>
              <a:t>Banestørrelse: </a:t>
            </a:r>
            <a:r>
              <a:rPr lang="nb-NO" sz="1200" dirty="0">
                <a:latin typeface="Calibri" panose="020F0502020204030204" pitchFamily="34" charset="0"/>
                <a:cs typeface="Calibri" panose="020F0502020204030204" pitchFamily="34" charset="0"/>
              </a:rPr>
              <a:t>10år og 11år: Halv 7ér bane 3/4 9er bane</a:t>
            </a:r>
          </a:p>
          <a:p>
            <a:r>
              <a:rPr lang="nb-NO" sz="1200" b="1" dirty="0">
                <a:latin typeface="Calibri" panose="020F0502020204030204" pitchFamily="34" charset="0"/>
                <a:cs typeface="Calibri" panose="020F0502020204030204" pitchFamily="34" charset="0"/>
              </a:rPr>
              <a:t>Varighet</a:t>
            </a:r>
            <a:r>
              <a:rPr lang="nb-NO" sz="1200" dirty="0">
                <a:latin typeface="Calibri" panose="020F0502020204030204" pitchFamily="34" charset="0"/>
                <a:cs typeface="Calibri" panose="020F0502020204030204" pitchFamily="34" charset="0"/>
              </a:rPr>
              <a:t> (15-30min)  </a:t>
            </a:r>
          </a:p>
          <a:p>
            <a:r>
              <a:rPr lang="nb-NO" sz="1200" b="1" dirty="0">
                <a:latin typeface="Calibri" panose="020F0502020204030204" pitchFamily="34" charset="0"/>
                <a:cs typeface="Calibri" panose="020F0502020204030204" pitchFamily="34" charset="0"/>
              </a:rPr>
              <a:t>Anbefalt antall spillere</a:t>
            </a:r>
            <a:r>
              <a:rPr lang="nb-NO" sz="1200" dirty="0">
                <a:latin typeface="Calibri" panose="020F0502020204030204" pitchFamily="34" charset="0"/>
                <a:cs typeface="Calibri" panose="020F0502020204030204" pitchFamily="34" charset="0"/>
              </a:rPr>
              <a:t>: 9-15 spillere  </a:t>
            </a:r>
          </a:p>
          <a:p>
            <a:r>
              <a:rPr lang="nb-NO" sz="1200" b="1" dirty="0">
                <a:latin typeface="Calibri" panose="020F0502020204030204" pitchFamily="34" charset="0"/>
                <a:cs typeface="Calibri" panose="020F0502020204030204" pitchFamily="34" charset="0"/>
              </a:rPr>
              <a:t>Øvelsen:</a:t>
            </a:r>
            <a:r>
              <a:rPr lang="nb-NO" sz="1200" dirty="0">
                <a:latin typeface="Calibri" panose="020F0502020204030204" pitchFamily="34" charset="0"/>
                <a:cs typeface="Calibri" panose="020F0502020204030204" pitchFamily="34" charset="0"/>
              </a:rPr>
              <a:t>  Keeper spiller ut til en av de 3 angriperne.  Da blir det 3 mot 2. Det forsvarende lag venter med å presse til rødt lag har mottatt ballen. Rødt lag skal prøve å score mål. Hvis blått får kontroll på ballen eller ballen går ut av spiller er øvelsen over. </a:t>
            </a:r>
          </a:p>
          <a:p>
            <a:r>
              <a:rPr lang="nb-NO" sz="1200" b="1" dirty="0">
                <a:latin typeface="Calibri" panose="020F0502020204030204" pitchFamily="34" charset="0"/>
                <a:cs typeface="Calibri" panose="020F0502020204030204" pitchFamily="34" charset="0"/>
              </a:rPr>
              <a:t>Forslag til progresjon</a:t>
            </a:r>
            <a:r>
              <a:rPr lang="nb-NO" sz="1200" dirty="0">
                <a:latin typeface="Calibri" panose="020F0502020204030204" pitchFamily="34" charset="0"/>
                <a:cs typeface="Calibri" panose="020F0502020204030204" pitchFamily="34" charset="0"/>
              </a:rPr>
              <a:t>: Legge til et mål til slik at det blå laget har mulighet til å score hvis de vinner ballen. </a:t>
            </a:r>
          </a:p>
          <a:p>
            <a:pPr>
              <a:spcAft>
                <a:spcPts val="0"/>
              </a:spcAft>
            </a:pP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Bilde 6" descr="Formasjoner/Øvelser/3%20mot%202.jpg">
            <a:extLst>
              <a:ext uri="{FF2B5EF4-FFF2-40B4-BE49-F238E27FC236}">
                <a16:creationId xmlns:a16="http://schemas.microsoft.com/office/drawing/2014/main" id="{DD90CFF7-A236-8F4D-9AAC-FFC8B9513854}"/>
              </a:ext>
            </a:extLst>
          </p:cNvPr>
          <p:cNvPicPr/>
          <p:nvPr/>
        </p:nvPicPr>
        <p:blipFill rotWithShape="1">
          <a:blip r:embed="rId2">
            <a:extLst>
              <a:ext uri="{28A0092B-C50C-407E-A947-70E740481C1C}">
                <a14:useLocalDpi xmlns:a14="http://schemas.microsoft.com/office/drawing/2010/main" val="0"/>
              </a:ext>
            </a:extLst>
          </a:blip>
          <a:srcRect l="3974" t="18529" b="17059"/>
          <a:stretch/>
        </p:blipFill>
        <p:spPr bwMode="auto">
          <a:xfrm>
            <a:off x="3851920" y="892969"/>
            <a:ext cx="4149080" cy="224799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49855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8.10 Ballbesittelse </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26</a:t>
            </a:fld>
            <a:endParaRPr lang="nb-NO"/>
          </a:p>
        </p:txBody>
      </p:sp>
      <p:sp>
        <p:nvSpPr>
          <p:cNvPr id="5" name="Rektangel 4">
            <a:extLst>
              <a:ext uri="{FF2B5EF4-FFF2-40B4-BE49-F238E27FC236}">
                <a16:creationId xmlns:a16="http://schemas.microsoft.com/office/drawing/2014/main" id="{08369EBC-1D0E-4846-AC42-46074CC4E462}"/>
              </a:ext>
            </a:extLst>
          </p:cNvPr>
          <p:cNvSpPr/>
          <p:nvPr/>
        </p:nvSpPr>
        <p:spPr>
          <a:xfrm>
            <a:off x="755576" y="750236"/>
            <a:ext cx="3384376" cy="2123658"/>
          </a:xfrm>
          <a:prstGeom prst="rect">
            <a:avLst/>
          </a:prstGeom>
        </p:spPr>
        <p:txBody>
          <a:bodyPr wrap="square">
            <a:spAutoFit/>
          </a:bodyPr>
          <a:lstStyle/>
          <a:p>
            <a:r>
              <a:rPr lang="nb-NO" sz="1200" b="1" dirty="0">
                <a:latin typeface="Calibri" panose="020F0502020204030204" pitchFamily="34" charset="0"/>
                <a:cs typeface="Calibri" panose="020F0502020204030204" pitchFamily="34" charset="0"/>
              </a:rPr>
              <a:t>Læringsmomenter lag med ball  </a:t>
            </a:r>
          </a:p>
          <a:p>
            <a:pPr marL="171450" lvl="0" indent="-171450">
              <a:buFont typeface="Arial" panose="020B0604020202020204" pitchFamily="34" charset="0"/>
              <a:buChar char="•"/>
            </a:pPr>
            <a:r>
              <a:rPr lang="nb-NO" sz="1200" dirty="0" err="1">
                <a:latin typeface="Calibri" panose="020F0502020204030204" pitchFamily="34" charset="0"/>
                <a:cs typeface="Calibri" panose="020F0502020204030204" pitchFamily="34" charset="0"/>
              </a:rPr>
              <a:t>Medtak</a:t>
            </a:r>
            <a:r>
              <a:rPr lang="nb-NO" sz="1200" dirty="0">
                <a:latin typeface="Calibri" panose="020F0502020204030204" pitchFamily="34" charset="0"/>
                <a:cs typeface="Calibri" panose="020F0502020204030204" pitchFamily="34" charset="0"/>
              </a:rPr>
              <a:t> og mottak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Pasning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Orientering  </a:t>
            </a:r>
          </a:p>
          <a:p>
            <a:r>
              <a:rPr lang="nb-NO" sz="1200" dirty="0">
                <a:latin typeface="Calibri" panose="020F0502020204030204" pitchFamily="34" charset="0"/>
                <a:cs typeface="Calibri" panose="020F0502020204030204" pitchFamily="34" charset="0"/>
              </a:rPr>
              <a:t> </a:t>
            </a:r>
          </a:p>
          <a:p>
            <a:r>
              <a:rPr lang="nb-NO" sz="1200" dirty="0">
                <a:latin typeface="Calibri" panose="020F0502020204030204" pitchFamily="34" charset="0"/>
                <a:cs typeface="Calibri" panose="020F0502020204030204" pitchFamily="34" charset="0"/>
              </a:rPr>
              <a:t>Læringsmomenter forsvarende lag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1 og 2 forsvarer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press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Intensitet</a:t>
            </a:r>
          </a:p>
          <a:p>
            <a:r>
              <a:rPr lang="nb-NO" sz="1200" b="1" dirty="0">
                <a:latin typeface="Calibri" panose="020F0502020204030204" pitchFamily="34" charset="0"/>
                <a:cs typeface="Calibri" panose="020F0502020204030204" pitchFamily="34" charset="0"/>
              </a:rPr>
              <a:t>Banestørrelse: </a:t>
            </a:r>
            <a:r>
              <a:rPr lang="nb-NO" sz="1200" dirty="0">
                <a:latin typeface="Calibri" panose="020F0502020204030204" pitchFamily="34" charset="0"/>
                <a:cs typeface="Calibri" panose="020F0502020204030204" pitchFamily="34" charset="0"/>
              </a:rPr>
              <a:t>16m – 20m x 10m – 12m</a:t>
            </a:r>
          </a:p>
          <a:p>
            <a:pPr>
              <a:spcAft>
                <a:spcPts val="0"/>
              </a:spcAft>
            </a:pP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Bilde 5" descr="Formasjoner/Øvelser/possesion%201.4.jpg">
            <a:extLst>
              <a:ext uri="{FF2B5EF4-FFF2-40B4-BE49-F238E27FC236}">
                <a16:creationId xmlns:a16="http://schemas.microsoft.com/office/drawing/2014/main" id="{AD220086-B1A8-8042-BC6C-C63B8FA739C1}"/>
              </a:ext>
            </a:extLst>
          </p:cNvPr>
          <p:cNvPicPr/>
          <p:nvPr/>
        </p:nvPicPr>
        <p:blipFill rotWithShape="1">
          <a:blip r:embed="rId2">
            <a:extLst>
              <a:ext uri="{28A0092B-C50C-407E-A947-70E740481C1C}">
                <a14:useLocalDpi xmlns:a14="http://schemas.microsoft.com/office/drawing/2010/main" val="0"/>
              </a:ext>
            </a:extLst>
          </a:blip>
          <a:srcRect l="5077" t="14706" r="6403" b="16470"/>
          <a:stretch/>
        </p:blipFill>
        <p:spPr bwMode="auto">
          <a:xfrm>
            <a:off x="4427984" y="750236"/>
            <a:ext cx="3888432" cy="1791508"/>
          </a:xfrm>
          <a:prstGeom prst="rect">
            <a:avLst/>
          </a:prstGeom>
          <a:noFill/>
          <a:ln>
            <a:noFill/>
          </a:ln>
          <a:extLst>
            <a:ext uri="{53640926-AAD7-44D8-BBD7-CCE9431645EC}">
              <a14:shadowObscured xmlns:a14="http://schemas.microsoft.com/office/drawing/2010/main"/>
            </a:ext>
          </a:extLst>
        </p:spPr>
      </p:pic>
      <p:sp>
        <p:nvSpPr>
          <p:cNvPr id="2" name="Rektangel 1">
            <a:extLst>
              <a:ext uri="{FF2B5EF4-FFF2-40B4-BE49-F238E27FC236}">
                <a16:creationId xmlns:a16="http://schemas.microsoft.com/office/drawing/2014/main" id="{6CD40762-01AE-C444-8D0A-A05E53D0A77B}"/>
              </a:ext>
            </a:extLst>
          </p:cNvPr>
          <p:cNvSpPr/>
          <p:nvPr/>
        </p:nvSpPr>
        <p:spPr>
          <a:xfrm>
            <a:off x="4151076" y="2594388"/>
            <a:ext cx="4572000" cy="461665"/>
          </a:xfrm>
          <a:prstGeom prst="rect">
            <a:avLst/>
          </a:prstGeom>
        </p:spPr>
        <p:txBody>
          <a:bodyPr>
            <a:spAutoFit/>
          </a:bodyPr>
          <a:lstStyle/>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Anbefaler at det brukes 2-3 touch begrensing på denne øvelse. </a:t>
            </a:r>
          </a:p>
          <a:p>
            <a:r>
              <a:rPr lang="nb-NO" sz="1200" dirty="0">
                <a:latin typeface="Calibri" panose="020F0502020204030204" pitchFamily="34" charset="0"/>
                <a:ea typeface="Calibri" panose="020F0502020204030204" pitchFamily="34" charset="0"/>
                <a:cs typeface="Times New Roman" panose="02020603050405020304" pitchFamily="18" charset="0"/>
              </a:rPr>
              <a:t>Som vi ser på figuren er det to lag på hver sinn side av</a:t>
            </a:r>
            <a:endParaRPr lang="nb-NO" sz="1200" dirty="0"/>
          </a:p>
        </p:txBody>
      </p:sp>
      <p:pic>
        <p:nvPicPr>
          <p:cNvPr id="8" name="Bilde 7" descr="Formasjoner/Øvelser/possesion%201.3.jpg">
            <a:extLst>
              <a:ext uri="{FF2B5EF4-FFF2-40B4-BE49-F238E27FC236}">
                <a16:creationId xmlns:a16="http://schemas.microsoft.com/office/drawing/2014/main" id="{40FA9F0C-4E07-0E4A-A45C-89AB52C5789F}"/>
              </a:ext>
            </a:extLst>
          </p:cNvPr>
          <p:cNvPicPr/>
          <p:nvPr/>
        </p:nvPicPr>
        <p:blipFill rotWithShape="1">
          <a:blip r:embed="rId3" cstate="print">
            <a:extLst>
              <a:ext uri="{28A0092B-C50C-407E-A947-70E740481C1C}">
                <a14:useLocalDpi xmlns:a14="http://schemas.microsoft.com/office/drawing/2010/main" val="0"/>
              </a:ext>
            </a:extLst>
          </a:blip>
          <a:srcRect l="7505" t="12353" r="6622" b="17058"/>
          <a:stretch/>
        </p:blipFill>
        <p:spPr bwMode="auto">
          <a:xfrm>
            <a:off x="760476" y="2606238"/>
            <a:ext cx="3240360" cy="2053709"/>
          </a:xfrm>
          <a:prstGeom prst="rect">
            <a:avLst/>
          </a:prstGeom>
          <a:noFill/>
          <a:ln>
            <a:noFill/>
          </a:ln>
          <a:extLst>
            <a:ext uri="{53640926-AAD7-44D8-BBD7-CCE9431645EC}">
              <a14:shadowObscured xmlns:a14="http://schemas.microsoft.com/office/drawing/2010/main"/>
            </a:ext>
          </a:extLst>
        </p:spPr>
      </p:pic>
      <p:sp>
        <p:nvSpPr>
          <p:cNvPr id="9" name="Rektangel 8">
            <a:extLst>
              <a:ext uri="{FF2B5EF4-FFF2-40B4-BE49-F238E27FC236}">
                <a16:creationId xmlns:a16="http://schemas.microsoft.com/office/drawing/2014/main" id="{F410F465-9BF2-9647-9BE3-2F1B891F97FB}"/>
              </a:ext>
            </a:extLst>
          </p:cNvPr>
          <p:cNvSpPr/>
          <p:nvPr/>
        </p:nvSpPr>
        <p:spPr>
          <a:xfrm>
            <a:off x="719572" y="4754954"/>
            <a:ext cx="3456384" cy="923330"/>
          </a:xfrm>
          <a:prstGeom prst="rect">
            <a:avLst/>
          </a:prstGeom>
        </p:spPr>
        <p:txBody>
          <a:bodyPr wrap="square">
            <a:spAutoFit/>
          </a:bodyPr>
          <a:lstStyle/>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Et lag begynner med ballen og to fra det blå laget presser det rød laget. Det handler om å holde ballen i laget lengst mulig uten brudd.</a:t>
            </a:r>
          </a:p>
          <a:p>
            <a:pPr>
              <a:spcAft>
                <a:spcPts val="0"/>
              </a:spcAft>
            </a:pPr>
            <a:r>
              <a:rPr lang="nb-NO" dirty="0">
                <a:latin typeface="Calibri" panose="020F0502020204030204" pitchFamily="34" charset="0"/>
                <a:ea typeface="Calibri" panose="020F0502020204030204" pitchFamily="34" charset="0"/>
                <a:cs typeface="Times New Roman" panose="02020603050405020304" pitchFamily="18" charset="0"/>
              </a:rPr>
              <a:t> </a:t>
            </a:r>
          </a:p>
        </p:txBody>
      </p:sp>
      <p:pic>
        <p:nvPicPr>
          <p:cNvPr id="10" name="Bilde 9" descr="Formasjoner/Øvelser/possession%201.2.jpg">
            <a:extLst>
              <a:ext uri="{FF2B5EF4-FFF2-40B4-BE49-F238E27FC236}">
                <a16:creationId xmlns:a16="http://schemas.microsoft.com/office/drawing/2014/main" id="{C5CF4992-B60E-514C-9608-2F8EAAFA078E}"/>
              </a:ext>
            </a:extLst>
          </p:cNvPr>
          <p:cNvPicPr/>
          <p:nvPr/>
        </p:nvPicPr>
        <p:blipFill rotWithShape="1">
          <a:blip r:embed="rId4">
            <a:extLst>
              <a:ext uri="{28A0092B-C50C-407E-A947-70E740481C1C}">
                <a14:useLocalDpi xmlns:a14="http://schemas.microsoft.com/office/drawing/2010/main" val="0"/>
              </a:ext>
            </a:extLst>
          </a:blip>
          <a:srcRect l="5960" t="13529" r="5960" b="16765"/>
          <a:stretch/>
        </p:blipFill>
        <p:spPr bwMode="auto">
          <a:xfrm>
            <a:off x="4146956" y="3056053"/>
            <a:ext cx="3918212" cy="2107923"/>
          </a:xfrm>
          <a:prstGeom prst="rect">
            <a:avLst/>
          </a:prstGeom>
          <a:noFill/>
          <a:ln>
            <a:noFill/>
          </a:ln>
          <a:extLst>
            <a:ext uri="{53640926-AAD7-44D8-BBD7-CCE9431645EC}">
              <a14:shadowObscured xmlns:a14="http://schemas.microsoft.com/office/drawing/2010/main"/>
            </a:ext>
          </a:extLst>
        </p:spPr>
      </p:pic>
      <p:sp>
        <p:nvSpPr>
          <p:cNvPr id="11" name="Rektangel 10">
            <a:extLst>
              <a:ext uri="{FF2B5EF4-FFF2-40B4-BE49-F238E27FC236}">
                <a16:creationId xmlns:a16="http://schemas.microsoft.com/office/drawing/2014/main" id="{0788205A-4ABC-8D48-A7C1-590ED7D8ADB3}"/>
              </a:ext>
            </a:extLst>
          </p:cNvPr>
          <p:cNvSpPr/>
          <p:nvPr/>
        </p:nvSpPr>
        <p:spPr>
          <a:xfrm>
            <a:off x="4142493" y="5216620"/>
            <a:ext cx="4239507" cy="646331"/>
          </a:xfrm>
          <a:prstGeom prst="rect">
            <a:avLst/>
          </a:prstGeom>
        </p:spPr>
        <p:txBody>
          <a:bodyPr wrap="square">
            <a:spAutoFit/>
          </a:bodyPr>
          <a:lstStyle/>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Som vis er på figuren vinner det blå laget ballen og spiller den tilbake i sinn korridor. Rød på da sende to spillere over til andre siden.  </a:t>
            </a:r>
          </a:p>
        </p:txBody>
      </p:sp>
      <p:cxnSp>
        <p:nvCxnSpPr>
          <p:cNvPr id="13" name="Rett pil 12">
            <a:extLst>
              <a:ext uri="{FF2B5EF4-FFF2-40B4-BE49-F238E27FC236}">
                <a16:creationId xmlns:a16="http://schemas.microsoft.com/office/drawing/2014/main" id="{D2166DFB-15AB-C141-9A4F-0E844218BF1D}"/>
              </a:ext>
            </a:extLst>
          </p:cNvPr>
          <p:cNvCxnSpPr>
            <a:cxnSpLocks/>
          </p:cNvCxnSpPr>
          <p:nvPr/>
        </p:nvCxnSpPr>
        <p:spPr>
          <a:xfrm flipH="1">
            <a:off x="3563888" y="1988840"/>
            <a:ext cx="720080" cy="605548"/>
          </a:xfrm>
          <a:prstGeom prst="straightConnector1">
            <a:avLst/>
          </a:prstGeom>
          <a:ln>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16" name="Rett pil 15">
            <a:extLst>
              <a:ext uri="{FF2B5EF4-FFF2-40B4-BE49-F238E27FC236}">
                <a16:creationId xmlns:a16="http://schemas.microsoft.com/office/drawing/2014/main" id="{440C623E-0FA3-2046-9034-2E00BC940921}"/>
              </a:ext>
            </a:extLst>
          </p:cNvPr>
          <p:cNvCxnSpPr/>
          <p:nvPr/>
        </p:nvCxnSpPr>
        <p:spPr>
          <a:xfrm>
            <a:off x="3563888" y="4659947"/>
            <a:ext cx="612068" cy="281221"/>
          </a:xfrm>
          <a:prstGeom prst="straightConnector1">
            <a:avLst/>
          </a:prstGeom>
          <a:ln>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18" name="Rektangel 17">
            <a:extLst>
              <a:ext uri="{FF2B5EF4-FFF2-40B4-BE49-F238E27FC236}">
                <a16:creationId xmlns:a16="http://schemas.microsoft.com/office/drawing/2014/main" id="{5722CCCF-362B-324D-8BD5-0153242C4771}"/>
              </a:ext>
            </a:extLst>
          </p:cNvPr>
          <p:cNvSpPr/>
          <p:nvPr/>
        </p:nvSpPr>
        <p:spPr>
          <a:xfrm>
            <a:off x="764105" y="449385"/>
            <a:ext cx="3879903" cy="300851"/>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8.10.1 Ballbesittelse øvelse med gjenvinning</a:t>
            </a:r>
          </a:p>
        </p:txBody>
      </p:sp>
    </p:spTree>
    <p:extLst>
      <p:ext uri="{BB962C8B-B14F-4D97-AF65-F5344CB8AC3E}">
        <p14:creationId xmlns:p14="http://schemas.microsoft.com/office/powerpoint/2010/main" val="606806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8.10 Ballbesittelse </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27</a:t>
            </a:fld>
            <a:endParaRPr lang="nb-NO"/>
          </a:p>
        </p:txBody>
      </p:sp>
      <p:sp>
        <p:nvSpPr>
          <p:cNvPr id="2" name="Rektangel 1">
            <a:extLst>
              <a:ext uri="{FF2B5EF4-FFF2-40B4-BE49-F238E27FC236}">
                <a16:creationId xmlns:a16="http://schemas.microsoft.com/office/drawing/2014/main" id="{E9A49B35-296C-434B-AE28-FBFDA0198E18}"/>
              </a:ext>
            </a:extLst>
          </p:cNvPr>
          <p:cNvSpPr/>
          <p:nvPr/>
        </p:nvSpPr>
        <p:spPr>
          <a:xfrm>
            <a:off x="752800" y="799252"/>
            <a:ext cx="4572000" cy="3277820"/>
          </a:xfrm>
          <a:prstGeom prst="rect">
            <a:avLst/>
          </a:prstGeom>
        </p:spPr>
        <p:txBody>
          <a:bodyPr>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offensivt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err="1">
                <a:latin typeface="Calibri" panose="020F0502020204030204" pitchFamily="34" charset="0"/>
                <a:ea typeface="Calibri" panose="020F0502020204030204" pitchFamily="34" charset="0"/>
                <a:cs typeface="Times New Roman" panose="02020603050405020304" pitchFamily="18" charset="0"/>
              </a:rPr>
              <a:t>Medtak</a:t>
            </a:r>
            <a:r>
              <a:rPr lang="nb-NO" sz="1200" dirty="0">
                <a:latin typeface="Calibri" panose="020F0502020204030204" pitchFamily="34" charset="0"/>
                <a:ea typeface="Calibri" panose="020F0502020204030204" pitchFamily="34" charset="0"/>
                <a:cs typeface="Times New Roman" panose="02020603050405020304" pitchFamily="18" charset="0"/>
              </a:rPr>
              <a:t> og mottak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Pasningskvalitet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Bevegelse (ut av pasningsskygge ) </a:t>
            </a:r>
          </a:p>
          <a:p>
            <a:pPr marL="342900" lvl="0" indent="-342900">
              <a:spcAft>
                <a:spcPts val="90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Utnyttet ledig rom (vri spillet)</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defensivt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Mansmarkering </a:t>
            </a:r>
          </a:p>
          <a:p>
            <a:pPr marL="342900" lvl="0" indent="-342900">
              <a:spcAft>
                <a:spcPts val="90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Press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25m – 30m x 10m- 12m</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Øvelsen: </a:t>
            </a:r>
            <a:r>
              <a:rPr lang="nb-NO" sz="1200" dirty="0">
                <a:latin typeface="Calibri" panose="020F0502020204030204" pitchFamily="34" charset="0"/>
                <a:ea typeface="Calibri" panose="020F0502020204030204" pitchFamily="34" charset="0"/>
                <a:cs typeface="Times New Roman" panose="02020603050405020304" pitchFamily="18" charset="0"/>
              </a:rPr>
              <a:t>Det er to lag (Rød og blå). Det er to spillere på hver sinn side (gule). De gule spillerne er med det laget som har ballen. Det handler om å holde ballen i laget og score. Scoring skjer ved å spille ballen til gul-spiller. Deretter til motsatt gul-spiller. Tips! En må over midten for å få godkjent scoring når spillerne begynner å mestre øvelsen. </a:t>
            </a:r>
          </a:p>
        </p:txBody>
      </p:sp>
      <p:pic>
        <p:nvPicPr>
          <p:cNvPr id="10" name="Bilde 9" descr="Formasjoner/Øvelser/Possesn%202.1.jpg">
            <a:extLst>
              <a:ext uri="{FF2B5EF4-FFF2-40B4-BE49-F238E27FC236}">
                <a16:creationId xmlns:a16="http://schemas.microsoft.com/office/drawing/2014/main" id="{52872A8E-AE74-0E40-82DA-B1F675B35E54}"/>
              </a:ext>
            </a:extLst>
          </p:cNvPr>
          <p:cNvPicPr/>
          <p:nvPr/>
        </p:nvPicPr>
        <p:blipFill rotWithShape="1">
          <a:blip r:embed="rId2">
            <a:extLst>
              <a:ext uri="{28A0092B-C50C-407E-A947-70E740481C1C}">
                <a14:useLocalDpi xmlns:a14="http://schemas.microsoft.com/office/drawing/2010/main" val="0"/>
              </a:ext>
            </a:extLst>
          </a:blip>
          <a:srcRect l="221" t="21471" r="-1" b="10294"/>
          <a:stretch/>
        </p:blipFill>
        <p:spPr bwMode="auto">
          <a:xfrm>
            <a:off x="4370615" y="824152"/>
            <a:ext cx="4022328" cy="2193280"/>
          </a:xfrm>
          <a:prstGeom prst="rect">
            <a:avLst/>
          </a:prstGeom>
          <a:noFill/>
          <a:ln>
            <a:noFill/>
          </a:ln>
          <a:extLst>
            <a:ext uri="{53640926-AAD7-44D8-BBD7-CCE9431645EC}">
              <a14:shadowObscured xmlns:a14="http://schemas.microsoft.com/office/drawing/2010/main"/>
            </a:ext>
          </a:extLst>
        </p:spPr>
      </p:pic>
      <p:pic>
        <p:nvPicPr>
          <p:cNvPr id="11" name="Bilde 10" descr="Formasjoner/Øvelser/possesion%202.2.jpg">
            <a:extLst>
              <a:ext uri="{FF2B5EF4-FFF2-40B4-BE49-F238E27FC236}">
                <a16:creationId xmlns:a16="http://schemas.microsoft.com/office/drawing/2014/main" id="{3708BA1D-3B1D-1446-8851-2EE354098648}"/>
              </a:ext>
            </a:extLst>
          </p:cNvPr>
          <p:cNvPicPr/>
          <p:nvPr/>
        </p:nvPicPr>
        <p:blipFill rotWithShape="1">
          <a:blip r:embed="rId3" cstate="print">
            <a:extLst>
              <a:ext uri="{28A0092B-C50C-407E-A947-70E740481C1C}">
                <a14:useLocalDpi xmlns:a14="http://schemas.microsoft.com/office/drawing/2010/main" val="0"/>
              </a:ext>
            </a:extLst>
          </a:blip>
          <a:srcRect l="2268" t="20937" r="1434" b="11024"/>
          <a:stretch/>
        </p:blipFill>
        <p:spPr bwMode="auto">
          <a:xfrm>
            <a:off x="758298" y="4077072"/>
            <a:ext cx="3741694" cy="1991772"/>
          </a:xfrm>
          <a:prstGeom prst="rect">
            <a:avLst/>
          </a:prstGeom>
          <a:noFill/>
          <a:ln>
            <a:noFill/>
          </a:ln>
          <a:extLst>
            <a:ext uri="{53640926-AAD7-44D8-BBD7-CCE9431645EC}">
              <a14:shadowObscured xmlns:a14="http://schemas.microsoft.com/office/drawing/2010/main"/>
            </a:ext>
          </a:extLst>
        </p:spPr>
      </p:pic>
      <p:sp>
        <p:nvSpPr>
          <p:cNvPr id="6" name="Rektangel 5">
            <a:extLst>
              <a:ext uri="{FF2B5EF4-FFF2-40B4-BE49-F238E27FC236}">
                <a16:creationId xmlns:a16="http://schemas.microsoft.com/office/drawing/2014/main" id="{3379D3D3-0045-3343-B8E0-ACB62F6CBD84}"/>
              </a:ext>
            </a:extLst>
          </p:cNvPr>
          <p:cNvSpPr/>
          <p:nvPr/>
        </p:nvSpPr>
        <p:spPr>
          <a:xfrm>
            <a:off x="4730588" y="3826500"/>
            <a:ext cx="3600400" cy="1754326"/>
          </a:xfrm>
          <a:prstGeom prst="rect">
            <a:avLst/>
          </a:prstGeom>
        </p:spPr>
        <p:txBody>
          <a:bodyPr wrap="square">
            <a:spAutoFit/>
          </a:bodyPr>
          <a:lstStyle/>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Her ser vi et eksempel på en godkjent scoring. En blå spiller ball til gul-spiller, deretter spiller gull spiller videre til en annen blå-spiller. For å få godkjent ny scoring må blå spille til motsatt gull-spiller. Rødt lag kan vinne ballen hele tiden og få godkjent scoring på samme måte.   </a:t>
            </a:r>
          </a:p>
          <a:p>
            <a:br>
              <a:rPr lang="nb-NO" dirty="0">
                <a:latin typeface="Calibri" panose="020F0502020204030204" pitchFamily="34" charset="0"/>
                <a:ea typeface="Calibri" panose="020F0502020204030204" pitchFamily="34" charset="0"/>
                <a:cs typeface="Times New Roman" panose="02020603050405020304" pitchFamily="18" charset="0"/>
              </a:rPr>
            </a:br>
            <a:endParaRPr lang="nb-NO" dirty="0"/>
          </a:p>
        </p:txBody>
      </p:sp>
      <p:sp>
        <p:nvSpPr>
          <p:cNvPr id="12" name="Rektangel 11">
            <a:extLst>
              <a:ext uri="{FF2B5EF4-FFF2-40B4-BE49-F238E27FC236}">
                <a16:creationId xmlns:a16="http://schemas.microsoft.com/office/drawing/2014/main" id="{71E63937-C2A7-C448-8C1F-2103DC7FDAED}"/>
              </a:ext>
            </a:extLst>
          </p:cNvPr>
          <p:cNvSpPr/>
          <p:nvPr/>
        </p:nvSpPr>
        <p:spPr>
          <a:xfrm>
            <a:off x="764105" y="422359"/>
            <a:ext cx="3735887" cy="327878"/>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8.10.2 Ballbesittelse øvelse med vegger</a:t>
            </a:r>
          </a:p>
        </p:txBody>
      </p:sp>
    </p:spTree>
    <p:extLst>
      <p:ext uri="{BB962C8B-B14F-4D97-AF65-F5344CB8AC3E}">
        <p14:creationId xmlns:p14="http://schemas.microsoft.com/office/powerpoint/2010/main" val="4043395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8.10 Ballbesittelse </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28</a:t>
            </a:fld>
            <a:endParaRPr lang="nb-NO"/>
          </a:p>
        </p:txBody>
      </p:sp>
      <p:sp>
        <p:nvSpPr>
          <p:cNvPr id="5" name="Rektangel 4">
            <a:extLst>
              <a:ext uri="{FF2B5EF4-FFF2-40B4-BE49-F238E27FC236}">
                <a16:creationId xmlns:a16="http://schemas.microsoft.com/office/drawing/2014/main" id="{705204F4-1E88-E24A-B93E-98DD7F1F439E}"/>
              </a:ext>
            </a:extLst>
          </p:cNvPr>
          <p:cNvSpPr/>
          <p:nvPr/>
        </p:nvSpPr>
        <p:spPr>
          <a:xfrm>
            <a:off x="755576" y="764704"/>
            <a:ext cx="4572000" cy="3554819"/>
          </a:xfrm>
          <a:prstGeom prst="rect">
            <a:avLst/>
          </a:prstGeom>
        </p:spPr>
        <p:txBody>
          <a:bodyPr>
            <a:spAutoFit/>
          </a:bodyPr>
          <a:lstStyle/>
          <a:p>
            <a:pPr>
              <a:spcAft>
                <a:spcPts val="0"/>
              </a:spcAft>
            </a:pPr>
            <a:r>
              <a:rPr lang="nb-NO" b="1" dirty="0">
                <a:latin typeface="Calibri" panose="020F0502020204030204" pitchFamily="34" charset="0"/>
                <a:ea typeface="Calibri" panose="020F0502020204030204" pitchFamily="34" charset="0"/>
                <a:cs typeface="Times New Roman" panose="02020603050405020304" pitchFamily="18" charset="0"/>
              </a:rPr>
              <a:t> </a:t>
            </a: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rødt lag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Bevegelse (ut av pasningsskygge)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Rask gjenvinning ved tap av ball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Pasningskvalitet </a:t>
            </a:r>
          </a:p>
          <a:p>
            <a:pPr marL="342900" lvl="0" indent="-342900">
              <a:spcAft>
                <a:spcPts val="900"/>
              </a:spcAft>
              <a:buFont typeface="Arial" panose="020B0604020202020204" pitchFamily="34" charset="0"/>
              <a:buChar char="•"/>
            </a:pPr>
            <a:r>
              <a:rPr lang="nb-NO" sz="1200" dirty="0" err="1">
                <a:latin typeface="Calibri" panose="020F0502020204030204" pitchFamily="34" charset="0"/>
                <a:ea typeface="Calibri" panose="020F0502020204030204" pitchFamily="34" charset="0"/>
                <a:cs typeface="Times New Roman" panose="02020603050405020304" pitchFamily="18" charset="0"/>
              </a:rPr>
              <a:t>Medtak</a:t>
            </a:r>
            <a:r>
              <a:rPr lang="nb-NO" sz="1200" dirty="0">
                <a:latin typeface="Calibri" panose="020F0502020204030204" pitchFamily="34" charset="0"/>
                <a:ea typeface="Calibri" panose="020F0502020204030204" pitchFamily="34" charset="0"/>
                <a:cs typeface="Times New Roman" panose="02020603050405020304" pitchFamily="18" charset="0"/>
              </a:rPr>
              <a:t>/mottak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blått lag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Samlet press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Rask omstilling ved gjenvinning </a:t>
            </a:r>
          </a:p>
          <a:p>
            <a:pPr marL="342900" lvl="0" indent="-342900">
              <a:spcAft>
                <a:spcPts val="90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Intensitet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16m – 20m x 10m – 12m</a:t>
            </a: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(20min) 3/1/3/1/3/1/3/1/3/1. 3min spill. 1 min pause intervall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8-9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Forslag til progresjon: Begrense touch for rødt lag etter hvert som de mestrer det.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endParaRPr lang="nb-NO" sz="1200" dirty="0"/>
          </a:p>
        </p:txBody>
      </p:sp>
      <p:sp>
        <p:nvSpPr>
          <p:cNvPr id="9" name="Rektangel 8">
            <a:extLst>
              <a:ext uri="{FF2B5EF4-FFF2-40B4-BE49-F238E27FC236}">
                <a16:creationId xmlns:a16="http://schemas.microsoft.com/office/drawing/2014/main" id="{AAF29540-F617-F844-A579-1CCC6EBCC901}"/>
              </a:ext>
            </a:extLst>
          </p:cNvPr>
          <p:cNvSpPr/>
          <p:nvPr/>
        </p:nvSpPr>
        <p:spPr>
          <a:xfrm>
            <a:off x="755576" y="436826"/>
            <a:ext cx="3735887" cy="327878"/>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8.10.3 Ballbesittelse øvelse med mål</a:t>
            </a:r>
          </a:p>
        </p:txBody>
      </p:sp>
      <p:pic>
        <p:nvPicPr>
          <p:cNvPr id="12" name="Bilde 11" descr="Formasjoner/Øvelser/possesion%203.1.jpg">
            <a:extLst>
              <a:ext uri="{FF2B5EF4-FFF2-40B4-BE49-F238E27FC236}">
                <a16:creationId xmlns:a16="http://schemas.microsoft.com/office/drawing/2014/main" id="{DFA53F45-9227-CF47-9154-5E029408DC70}"/>
              </a:ext>
            </a:extLst>
          </p:cNvPr>
          <p:cNvPicPr/>
          <p:nvPr/>
        </p:nvPicPr>
        <p:blipFill rotWithShape="1">
          <a:blip r:embed="rId2">
            <a:extLst>
              <a:ext uri="{28A0092B-C50C-407E-A947-70E740481C1C}">
                <a14:useLocalDpi xmlns:a14="http://schemas.microsoft.com/office/drawing/2010/main" val="0"/>
              </a:ext>
            </a:extLst>
          </a:blip>
          <a:srcRect l="3894" t="21876" r="3279" b="10516"/>
          <a:stretch/>
        </p:blipFill>
        <p:spPr bwMode="auto">
          <a:xfrm>
            <a:off x="4571183" y="764704"/>
            <a:ext cx="3745233" cy="2094736"/>
          </a:xfrm>
          <a:prstGeom prst="rect">
            <a:avLst/>
          </a:prstGeom>
          <a:noFill/>
          <a:ln>
            <a:noFill/>
          </a:ln>
          <a:extLst>
            <a:ext uri="{53640926-AAD7-44D8-BBD7-CCE9431645EC}">
              <a14:shadowObscured xmlns:a14="http://schemas.microsoft.com/office/drawing/2010/main"/>
            </a:ext>
          </a:extLst>
        </p:spPr>
      </p:pic>
      <p:sp>
        <p:nvSpPr>
          <p:cNvPr id="7" name="Rektangel 6">
            <a:extLst>
              <a:ext uri="{FF2B5EF4-FFF2-40B4-BE49-F238E27FC236}">
                <a16:creationId xmlns:a16="http://schemas.microsoft.com/office/drawing/2014/main" id="{86BBACF8-881B-1540-BAFE-5669E41F3755}"/>
              </a:ext>
            </a:extLst>
          </p:cNvPr>
          <p:cNvSpPr/>
          <p:nvPr/>
        </p:nvSpPr>
        <p:spPr>
          <a:xfrm>
            <a:off x="755576" y="4174580"/>
            <a:ext cx="4572000" cy="1015663"/>
          </a:xfrm>
          <a:prstGeom prst="rect">
            <a:avLst/>
          </a:prstGeom>
        </p:spPr>
        <p:txBody>
          <a:bodyPr>
            <a:spAutoFit/>
          </a:bodyPr>
          <a:lstStyle/>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Rødt lag scorer mål  ved å nå ti pasninger seg imellom. Blått lag scorer ved å vinne ball og scorer i en av de små målene. Etter 3min bytter dere slik at alle må være i midten (blått lag) og har 1 min pause. Dette gjør dere  4-5ganger.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8715375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8.11 Omstilling</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29</a:t>
            </a:fld>
            <a:endParaRPr lang="nb-NO"/>
          </a:p>
        </p:txBody>
      </p:sp>
      <p:sp>
        <p:nvSpPr>
          <p:cNvPr id="9" name="Rektangel 8">
            <a:extLst>
              <a:ext uri="{FF2B5EF4-FFF2-40B4-BE49-F238E27FC236}">
                <a16:creationId xmlns:a16="http://schemas.microsoft.com/office/drawing/2014/main" id="{AAF29540-F617-F844-A579-1CCC6EBCC901}"/>
              </a:ext>
            </a:extLst>
          </p:cNvPr>
          <p:cNvSpPr/>
          <p:nvPr/>
        </p:nvSpPr>
        <p:spPr>
          <a:xfrm>
            <a:off x="755576" y="436826"/>
            <a:ext cx="3735887" cy="327878"/>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8.11.1 </a:t>
            </a:r>
            <a:r>
              <a:rPr lang="nb-NO" sz="1600" dirty="0" err="1">
                <a:solidFill>
                  <a:schemeClr val="accent1"/>
                </a:solidFill>
              </a:rPr>
              <a:t>Guardiola´s</a:t>
            </a:r>
            <a:r>
              <a:rPr lang="nb-NO" sz="1600" dirty="0">
                <a:solidFill>
                  <a:schemeClr val="accent1"/>
                </a:solidFill>
              </a:rPr>
              <a:t> 4 </a:t>
            </a:r>
            <a:r>
              <a:rPr lang="nb-NO" sz="1600" dirty="0" err="1">
                <a:solidFill>
                  <a:schemeClr val="accent1"/>
                </a:solidFill>
              </a:rPr>
              <a:t>vs</a:t>
            </a:r>
            <a:r>
              <a:rPr lang="nb-NO" sz="1600" dirty="0">
                <a:solidFill>
                  <a:schemeClr val="accent1"/>
                </a:solidFill>
              </a:rPr>
              <a:t> 4 + 3 </a:t>
            </a:r>
          </a:p>
        </p:txBody>
      </p:sp>
      <p:sp>
        <p:nvSpPr>
          <p:cNvPr id="2" name="Rektangel 1">
            <a:extLst>
              <a:ext uri="{FF2B5EF4-FFF2-40B4-BE49-F238E27FC236}">
                <a16:creationId xmlns:a16="http://schemas.microsoft.com/office/drawing/2014/main" id="{8DC7B6BB-6D63-A642-A772-44D0D4DCFFA8}"/>
              </a:ext>
            </a:extLst>
          </p:cNvPr>
          <p:cNvSpPr/>
          <p:nvPr/>
        </p:nvSpPr>
        <p:spPr>
          <a:xfrm>
            <a:off x="755576" y="591801"/>
            <a:ext cx="4572000" cy="3000821"/>
          </a:xfrm>
          <a:prstGeom prst="rect">
            <a:avLst/>
          </a:prstGeom>
        </p:spPr>
        <p:txBody>
          <a:bodyPr>
            <a:spAutoFit/>
          </a:bodyPr>
          <a:lstStyle/>
          <a:p>
            <a:pPr>
              <a:spcAft>
                <a:spcPts val="0"/>
              </a:spcAft>
            </a:pPr>
            <a:r>
              <a:rPr lang="nb-NO"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offensivt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Ball kontroll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Pasning </a:t>
            </a:r>
          </a:p>
          <a:p>
            <a:pPr marL="342900" lvl="0" indent="-342900">
              <a:spcAft>
                <a:spcPts val="90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Bevegelse og finne ledige pasningsrom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blått lag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Press og kommunikasjon </a:t>
            </a:r>
          </a:p>
          <a:p>
            <a:pPr marL="342900" lvl="0" indent="-342900">
              <a:spcAft>
                <a:spcPts val="90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Omstilling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13m – 16m x 10m – 13m</a:t>
            </a: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(20min) 3/1/3/1/3/1/3/1/3/1. 3min spill. 1 min pause intervall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11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Vanskelighetsgrad:</a:t>
            </a:r>
            <a:r>
              <a:rPr lang="nb-NO" sz="1200" dirty="0">
                <a:latin typeface="Calibri" panose="020F0502020204030204" pitchFamily="34" charset="0"/>
                <a:ea typeface="Calibri" panose="020F0502020204030204" pitchFamily="34" charset="0"/>
                <a:cs typeface="Times New Roman" panose="02020603050405020304" pitchFamily="18" charset="0"/>
              </a:rPr>
              <a:t> Høy </a:t>
            </a:r>
          </a:p>
        </p:txBody>
      </p:sp>
      <p:pic>
        <p:nvPicPr>
          <p:cNvPr id="10" name="Bilde 9" descr="Formasjoner/Øvelser/omstilling%20-%20guardiola%201.0.jpg">
            <a:extLst>
              <a:ext uri="{FF2B5EF4-FFF2-40B4-BE49-F238E27FC236}">
                <a16:creationId xmlns:a16="http://schemas.microsoft.com/office/drawing/2014/main" id="{273FDA26-B704-A649-88C9-9CAF2B67E6ED}"/>
              </a:ext>
            </a:extLst>
          </p:cNvPr>
          <p:cNvPicPr/>
          <p:nvPr/>
        </p:nvPicPr>
        <p:blipFill rotWithShape="1">
          <a:blip r:embed="rId2" cstate="print">
            <a:extLst>
              <a:ext uri="{28A0092B-C50C-407E-A947-70E740481C1C}">
                <a14:useLocalDpi xmlns:a14="http://schemas.microsoft.com/office/drawing/2010/main" val="0"/>
              </a:ext>
            </a:extLst>
          </a:blip>
          <a:srcRect l="1956" t="17266" b="8140"/>
          <a:stretch/>
        </p:blipFill>
        <p:spPr bwMode="auto">
          <a:xfrm>
            <a:off x="4564560" y="442633"/>
            <a:ext cx="3751856" cy="2025675"/>
          </a:xfrm>
          <a:prstGeom prst="rect">
            <a:avLst/>
          </a:prstGeom>
          <a:noFill/>
          <a:ln>
            <a:noFill/>
          </a:ln>
          <a:extLst>
            <a:ext uri="{53640926-AAD7-44D8-BBD7-CCE9431645EC}">
              <a14:shadowObscured xmlns:a14="http://schemas.microsoft.com/office/drawing/2010/main"/>
            </a:ext>
          </a:extLst>
        </p:spPr>
      </p:pic>
      <p:sp>
        <p:nvSpPr>
          <p:cNvPr id="8" name="Rektangel 7">
            <a:extLst>
              <a:ext uri="{FF2B5EF4-FFF2-40B4-BE49-F238E27FC236}">
                <a16:creationId xmlns:a16="http://schemas.microsoft.com/office/drawing/2014/main" id="{FA5378F6-832F-5847-9C19-240D2E139CB5}"/>
              </a:ext>
            </a:extLst>
          </p:cNvPr>
          <p:cNvSpPr/>
          <p:nvPr/>
        </p:nvSpPr>
        <p:spPr>
          <a:xfrm>
            <a:off x="755576" y="3549777"/>
            <a:ext cx="4572000" cy="2123658"/>
          </a:xfrm>
          <a:prstGeom prst="rect">
            <a:avLst/>
          </a:prstGeom>
        </p:spPr>
        <p:txBody>
          <a:bodyPr>
            <a:spAutoFit/>
          </a:bodyPr>
          <a:lstStyle/>
          <a:p>
            <a:r>
              <a:rPr lang="nb-NO" sz="1200" dirty="0">
                <a:latin typeface="Calibri" panose="020F0502020204030204" pitchFamily="34" charset="0"/>
                <a:ea typeface="Calibri" panose="020F0502020204030204" pitchFamily="34" charset="0"/>
                <a:cs typeface="Times New Roman" panose="02020603050405020304" pitchFamily="18" charset="0"/>
              </a:rPr>
              <a:t>De tre gule spillerne er alltid med det laget som har ballen. Rødt og blått lag spiller ”mot” hverandre. Det laget som er i midten skal prøve å ta ballen fra de på sidene slik det er i en vanlig firkant.  I det laget i midten vinner ballen eller ballen blir spilt ut bytter de på å være i midten. Det samme gjelder hvis de gule mister ballen, da går fire som er på siden inn i midten. Nøkkelen her at det er mange baller tilgjengelig, slik at det blir en rask omstilling fra å vøre i midten til å være laget som har ballen. Det er fritt å spille ballen til de  spillerne som er på siden eller inn i midten. Det eneste som gjelder er å ikke miste ballen. Det er også  lov å gå </a:t>
            </a:r>
            <a:r>
              <a:rPr lang="nb-NO" sz="1200" u="sng" dirty="0">
                <a:latin typeface="Calibri" panose="020F0502020204030204" pitchFamily="34" charset="0"/>
                <a:ea typeface="Calibri" panose="020F0502020204030204" pitchFamily="34" charset="0"/>
                <a:cs typeface="Times New Roman" panose="02020603050405020304" pitchFamily="18" charset="0"/>
              </a:rPr>
              <a:t>litt</a:t>
            </a:r>
            <a:r>
              <a:rPr lang="nb-NO" sz="1200" dirty="0">
                <a:latin typeface="Calibri" panose="020F0502020204030204" pitchFamily="34" charset="0"/>
                <a:ea typeface="Calibri" panose="020F0502020204030204" pitchFamily="34" charset="0"/>
                <a:cs typeface="Times New Roman" panose="02020603050405020304" pitchFamily="18" charset="0"/>
              </a:rPr>
              <a:t> inn i firkanten for de rundt sidene. For forsvarende lag handler det om å vinne ballen. </a:t>
            </a:r>
            <a:endParaRPr lang="nb-NO" sz="1200" dirty="0"/>
          </a:p>
        </p:txBody>
      </p:sp>
      <p:pic>
        <p:nvPicPr>
          <p:cNvPr id="13" name="Bilde 12" descr="Formasjoner/Øvelser/omstilling%20-%20gurardiola%202.0.jpg">
            <a:extLst>
              <a:ext uri="{FF2B5EF4-FFF2-40B4-BE49-F238E27FC236}">
                <a16:creationId xmlns:a16="http://schemas.microsoft.com/office/drawing/2014/main" id="{D6A1A05B-509C-BE4D-805A-88B091E9299A}"/>
              </a:ext>
            </a:extLst>
          </p:cNvPr>
          <p:cNvPicPr/>
          <p:nvPr/>
        </p:nvPicPr>
        <p:blipFill rotWithShape="1">
          <a:blip r:embed="rId3" cstate="print">
            <a:extLst>
              <a:ext uri="{28A0092B-C50C-407E-A947-70E740481C1C}">
                <a14:useLocalDpi xmlns:a14="http://schemas.microsoft.com/office/drawing/2010/main" val="0"/>
              </a:ext>
            </a:extLst>
          </a:blip>
          <a:srcRect l="733" t="17593" b="9118"/>
          <a:stretch/>
        </p:blipFill>
        <p:spPr bwMode="auto">
          <a:xfrm>
            <a:off x="5268180" y="3549777"/>
            <a:ext cx="3096344" cy="177351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48065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8.11 Omstilling</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30</a:t>
            </a:fld>
            <a:endParaRPr lang="nb-NO"/>
          </a:p>
        </p:txBody>
      </p:sp>
      <p:sp>
        <p:nvSpPr>
          <p:cNvPr id="9" name="Rektangel 8">
            <a:extLst>
              <a:ext uri="{FF2B5EF4-FFF2-40B4-BE49-F238E27FC236}">
                <a16:creationId xmlns:a16="http://schemas.microsoft.com/office/drawing/2014/main" id="{AAF29540-F617-F844-A579-1CCC6EBCC901}"/>
              </a:ext>
            </a:extLst>
          </p:cNvPr>
          <p:cNvSpPr/>
          <p:nvPr/>
        </p:nvSpPr>
        <p:spPr>
          <a:xfrm>
            <a:off x="755576" y="436826"/>
            <a:ext cx="3735887" cy="327878"/>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8.11.2 Omstilling</a:t>
            </a:r>
          </a:p>
        </p:txBody>
      </p:sp>
      <p:sp>
        <p:nvSpPr>
          <p:cNvPr id="5" name="Rektangel 4">
            <a:extLst>
              <a:ext uri="{FF2B5EF4-FFF2-40B4-BE49-F238E27FC236}">
                <a16:creationId xmlns:a16="http://schemas.microsoft.com/office/drawing/2014/main" id="{5BF8A0BF-3C94-BE48-843A-7F4BD74FC2A2}"/>
              </a:ext>
            </a:extLst>
          </p:cNvPr>
          <p:cNvSpPr/>
          <p:nvPr/>
        </p:nvSpPr>
        <p:spPr>
          <a:xfrm>
            <a:off x="755576" y="801420"/>
            <a:ext cx="3600400" cy="3085038"/>
          </a:xfrm>
          <a:prstGeom prst="rect">
            <a:avLst/>
          </a:prstGeom>
        </p:spPr>
        <p:txBody>
          <a:bodyPr wrap="square">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Calibri" panose="020F050202020403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Omstilling </a:t>
            </a:r>
          </a:p>
          <a:p>
            <a:pPr marL="342900" lvl="0" indent="-342900">
              <a:spcAft>
                <a:spcPts val="0"/>
              </a:spcAft>
              <a:buFont typeface="Calibri" panose="020F050202020403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Pasningskvalitet </a:t>
            </a:r>
          </a:p>
          <a:p>
            <a:pPr marL="342900" lvl="0" indent="-342900">
              <a:spcAft>
                <a:spcPts val="0"/>
              </a:spcAft>
              <a:buFont typeface="Calibri" panose="020F050202020403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Orientering  </a:t>
            </a:r>
          </a:p>
          <a:p>
            <a:pPr marL="342900" lvl="0" indent="-342900">
              <a:spcAft>
                <a:spcPts val="0"/>
              </a:spcAft>
              <a:buFont typeface="Calibri" panose="020F050202020403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Bevegelse </a:t>
            </a:r>
          </a:p>
          <a:p>
            <a:pPr marL="342900" lvl="0" indent="-342900">
              <a:spcAft>
                <a:spcPts val="900"/>
              </a:spcAft>
              <a:buFont typeface="Calibri" panose="020F050202020403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Gjenvinning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16m x 10m-12m</a:t>
            </a: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(20min) 3/1/3/1/3/1/3/1/3/1. 3min spill. 1 min pause intervall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12-16</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Forslag til progresjon: begrense antall tillat touch.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Vanskelighetsgrad: Middels/høy </a:t>
            </a:r>
          </a:p>
        </p:txBody>
      </p:sp>
      <p:pic>
        <p:nvPicPr>
          <p:cNvPr id="11" name="Bilde 10" descr="Formasjoner/Øvelser/omstilling%201.0.jpg">
            <a:extLst>
              <a:ext uri="{FF2B5EF4-FFF2-40B4-BE49-F238E27FC236}">
                <a16:creationId xmlns:a16="http://schemas.microsoft.com/office/drawing/2014/main" id="{4D5D448D-F1E5-2F4C-93FB-8E007D2AC1C0}"/>
              </a:ext>
            </a:extLst>
          </p:cNvPr>
          <p:cNvPicPr/>
          <p:nvPr/>
        </p:nvPicPr>
        <p:blipFill rotWithShape="1">
          <a:blip r:embed="rId2">
            <a:extLst>
              <a:ext uri="{28A0092B-C50C-407E-A947-70E740481C1C}">
                <a14:useLocalDpi xmlns:a14="http://schemas.microsoft.com/office/drawing/2010/main" val="0"/>
              </a:ext>
            </a:extLst>
          </a:blip>
          <a:srcRect l="978" t="22154" b="9118"/>
          <a:stretch/>
        </p:blipFill>
        <p:spPr bwMode="auto">
          <a:xfrm>
            <a:off x="4591690" y="600765"/>
            <a:ext cx="3824953" cy="2687029"/>
          </a:xfrm>
          <a:prstGeom prst="rect">
            <a:avLst/>
          </a:prstGeom>
          <a:noFill/>
          <a:ln>
            <a:noFill/>
          </a:ln>
          <a:extLst>
            <a:ext uri="{53640926-AAD7-44D8-BBD7-CCE9431645EC}">
              <a14:shadowObscured xmlns:a14="http://schemas.microsoft.com/office/drawing/2010/main"/>
            </a:ext>
          </a:extLst>
        </p:spPr>
      </p:pic>
      <p:sp>
        <p:nvSpPr>
          <p:cNvPr id="6" name="Rektangel 5">
            <a:extLst>
              <a:ext uri="{FF2B5EF4-FFF2-40B4-BE49-F238E27FC236}">
                <a16:creationId xmlns:a16="http://schemas.microsoft.com/office/drawing/2014/main" id="{3D32CDB1-B7F4-5948-95EC-9666BCDEEE94}"/>
              </a:ext>
            </a:extLst>
          </p:cNvPr>
          <p:cNvSpPr/>
          <p:nvPr/>
        </p:nvSpPr>
        <p:spPr>
          <a:xfrm>
            <a:off x="755576" y="4046135"/>
            <a:ext cx="4572000" cy="1384995"/>
          </a:xfrm>
          <a:prstGeom prst="rect">
            <a:avLst/>
          </a:prstGeom>
        </p:spPr>
        <p:txBody>
          <a:bodyPr>
            <a:spAutoFit/>
          </a:bodyPr>
          <a:lstStyle/>
          <a:p>
            <a:r>
              <a:rPr lang="nb-NO" sz="1200" b="1" dirty="0">
                <a:latin typeface="Calibri" panose="020F0502020204030204" pitchFamily="34" charset="0"/>
                <a:ea typeface="Calibri" panose="020F0502020204030204" pitchFamily="34" charset="0"/>
                <a:cs typeface="Times New Roman" panose="02020603050405020304" pitchFamily="18" charset="0"/>
              </a:rPr>
              <a:t>Øvelsen:  </a:t>
            </a:r>
            <a:r>
              <a:rPr lang="nb-NO" sz="1200" dirty="0">
                <a:latin typeface="Calibri" panose="020F0502020204030204" pitchFamily="34" charset="0"/>
                <a:ea typeface="Calibri" panose="020F0502020204030204" pitchFamily="34" charset="0"/>
                <a:cs typeface="Times New Roman" panose="02020603050405020304" pitchFamily="18" charset="0"/>
              </a:rPr>
              <a:t>Gjennomført 10-15 pasninger i laget (blå). Etter det spill ballen over til gult lag enten langs bakken eller  i luften.  Det gir scoring.  Rødt lag presser hele tiden med to spiller i den korridoren hvor ballen er. Hvis gull eller blå mister ballen, går det laget som mistet ballen inn  i midten og må prøve å vinne den tilbake.  De rød som ikke presser, (de som står igjen i midten) kan ta ballen når den kommer inne i deres korridor. </a:t>
            </a:r>
            <a:endParaRPr lang="nb-NO" sz="1200" dirty="0"/>
          </a:p>
        </p:txBody>
      </p:sp>
    </p:spTree>
    <p:extLst>
      <p:ext uri="{BB962C8B-B14F-4D97-AF65-F5344CB8AC3E}">
        <p14:creationId xmlns:p14="http://schemas.microsoft.com/office/powerpoint/2010/main" val="25688431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8.12 Defensiv samhandling</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31</a:t>
            </a:fld>
            <a:endParaRPr lang="nb-NO"/>
          </a:p>
        </p:txBody>
      </p:sp>
      <p:sp>
        <p:nvSpPr>
          <p:cNvPr id="9" name="Rektangel 8">
            <a:extLst>
              <a:ext uri="{FF2B5EF4-FFF2-40B4-BE49-F238E27FC236}">
                <a16:creationId xmlns:a16="http://schemas.microsoft.com/office/drawing/2014/main" id="{AAF29540-F617-F844-A579-1CCC6EBCC901}"/>
              </a:ext>
            </a:extLst>
          </p:cNvPr>
          <p:cNvSpPr/>
          <p:nvPr/>
        </p:nvSpPr>
        <p:spPr>
          <a:xfrm>
            <a:off x="755576" y="436826"/>
            <a:ext cx="4561783" cy="327878"/>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8.12.1 Defensiv samhandling – høyt markeringspress</a:t>
            </a:r>
          </a:p>
        </p:txBody>
      </p:sp>
      <p:sp>
        <p:nvSpPr>
          <p:cNvPr id="2" name="Rektangel 1">
            <a:extLst>
              <a:ext uri="{FF2B5EF4-FFF2-40B4-BE49-F238E27FC236}">
                <a16:creationId xmlns:a16="http://schemas.microsoft.com/office/drawing/2014/main" id="{381DC53E-B5F6-3941-8DF2-4B9330855209}"/>
              </a:ext>
            </a:extLst>
          </p:cNvPr>
          <p:cNvSpPr/>
          <p:nvPr/>
        </p:nvSpPr>
        <p:spPr>
          <a:xfrm>
            <a:off x="745359" y="823796"/>
            <a:ext cx="4572000" cy="4755148"/>
          </a:xfrm>
          <a:prstGeom prst="rect">
            <a:avLst/>
          </a:prstGeom>
        </p:spPr>
        <p:txBody>
          <a:bodyPr>
            <a:spAutoFit/>
          </a:bodyPr>
          <a:lstStyle/>
          <a:p>
            <a:pPr>
              <a:spcBef>
                <a:spcPts val="600"/>
              </a:spcBef>
              <a:spcAft>
                <a:spcPts val="0"/>
              </a:spcAft>
            </a:pPr>
            <a:r>
              <a:rPr lang="nb-NO" sz="1200" b="1" dirty="0">
                <a:solidFill>
                  <a:srgbClr val="000000"/>
                </a:solidFill>
                <a:latin typeface="Calibri Light" panose="020F0502020204030204" pitchFamily="34" charset="0"/>
                <a:ea typeface="Times New Roman" panose="02020603050405020304" pitchFamily="18" charset="0"/>
                <a:cs typeface="Times New Roman" panose="02020603050405020304" pitchFamily="18" charset="0"/>
              </a:rPr>
              <a:t>11.1 Defensiv samhandling - høyt - markeringspress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rødt lag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Calibri" panose="020F050202020403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Holde ballen i laget under høyt press </a:t>
            </a:r>
          </a:p>
          <a:p>
            <a:pPr marL="342900" lvl="0" indent="-342900">
              <a:spcAft>
                <a:spcPts val="0"/>
              </a:spcAft>
              <a:buFont typeface="Calibri" panose="020F050202020403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Bevegelse </a:t>
            </a:r>
          </a:p>
          <a:p>
            <a:pPr marL="342900" lvl="0" indent="-342900">
              <a:spcAft>
                <a:spcPts val="0"/>
              </a:spcAft>
              <a:buFont typeface="Calibri" panose="020F050202020403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Ut av pasnings-skygge     </a:t>
            </a:r>
          </a:p>
          <a:p>
            <a:pPr marL="342900" lvl="0" indent="-342900">
              <a:spcAft>
                <a:spcPts val="900"/>
              </a:spcAft>
              <a:buFont typeface="Calibri" panose="020F050202020403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Pasningskvalitet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blått lag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Calibri" panose="020F050202020403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Høyt samlet press   </a:t>
            </a:r>
          </a:p>
          <a:p>
            <a:pPr marL="342900" lvl="0" indent="-342900">
              <a:spcAft>
                <a:spcPts val="0"/>
              </a:spcAft>
              <a:buFont typeface="Calibri" panose="020F050202020403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Markeringspress </a:t>
            </a:r>
          </a:p>
          <a:p>
            <a:pPr marL="266700" indent="-182880">
              <a:spcAft>
                <a:spcPts val="900"/>
              </a:spcAft>
            </a:pPr>
            <a:r>
              <a:rPr lang="nb-NO" sz="1200" dirty="0">
                <a:solidFill>
                  <a:srgbClr val="44546A"/>
                </a:solidFill>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14år til A-lag: Halv 11er bane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a:t>
            </a:r>
            <a:r>
              <a:rPr lang="nb-NO" sz="1200" dirty="0">
                <a:latin typeface="Calibri" panose="020F0502020204030204" pitchFamily="34" charset="0"/>
                <a:ea typeface="Calibri" panose="020F0502020204030204" pitchFamily="34" charset="0"/>
                <a:cs typeface="Times New Roman" panose="02020603050405020304" pitchFamily="18" charset="0"/>
              </a:rPr>
              <a:t> 12år og 13år: halv 9ér bane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10år og 11år: Halv 7ér bane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(20min) 3/1/3/1/3/1/3/1/3/1. 3min spill. 1 min pause intervall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10 – 15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Forslag til progresjon: Begrense antall tillate touch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Øvelsen: Keeper spiller ut til en av de to midtstopperne som har gått bredt. Rødt lag prøve å score i de 2 små målene som er satt opp på midten. Blått lag presser høyt og marker mann - mann slik bilde viser, de scorer ved å vinne ballen og score i målet som har keeper.  </a:t>
            </a:r>
          </a:p>
        </p:txBody>
      </p:sp>
      <p:pic>
        <p:nvPicPr>
          <p:cNvPr id="10" name="Bilde 9" descr="Formasjoner/Øvelser/høyt%20press.jpg">
            <a:extLst>
              <a:ext uri="{FF2B5EF4-FFF2-40B4-BE49-F238E27FC236}">
                <a16:creationId xmlns:a16="http://schemas.microsoft.com/office/drawing/2014/main" id="{66B86681-E044-4644-82E9-46D22411A85A}"/>
              </a:ext>
            </a:extLst>
          </p:cNvPr>
          <p:cNvPicPr/>
          <p:nvPr/>
        </p:nvPicPr>
        <p:blipFill rotWithShape="1">
          <a:blip r:embed="rId2">
            <a:extLst>
              <a:ext uri="{28A0092B-C50C-407E-A947-70E740481C1C}">
                <a14:useLocalDpi xmlns:a14="http://schemas.microsoft.com/office/drawing/2010/main" val="0"/>
              </a:ext>
            </a:extLst>
          </a:blip>
          <a:srcRect l="12699" t="16102" r="2216" b="7630"/>
          <a:stretch/>
        </p:blipFill>
        <p:spPr bwMode="auto">
          <a:xfrm>
            <a:off x="4283968" y="846269"/>
            <a:ext cx="4339674" cy="265473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14428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8.12 Defensiv samhandling</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32</a:t>
            </a:fld>
            <a:endParaRPr lang="nb-NO"/>
          </a:p>
        </p:txBody>
      </p:sp>
      <p:sp>
        <p:nvSpPr>
          <p:cNvPr id="9" name="Rektangel 8">
            <a:extLst>
              <a:ext uri="{FF2B5EF4-FFF2-40B4-BE49-F238E27FC236}">
                <a16:creationId xmlns:a16="http://schemas.microsoft.com/office/drawing/2014/main" id="{AAF29540-F617-F844-A579-1CCC6EBCC901}"/>
              </a:ext>
            </a:extLst>
          </p:cNvPr>
          <p:cNvSpPr/>
          <p:nvPr/>
        </p:nvSpPr>
        <p:spPr>
          <a:xfrm>
            <a:off x="755576" y="436826"/>
            <a:ext cx="4561783" cy="327878"/>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8.12.2 Defensiv samhandling – høyt press</a:t>
            </a:r>
          </a:p>
        </p:txBody>
      </p:sp>
      <p:sp>
        <p:nvSpPr>
          <p:cNvPr id="2" name="Rektangel 1">
            <a:extLst>
              <a:ext uri="{FF2B5EF4-FFF2-40B4-BE49-F238E27FC236}">
                <a16:creationId xmlns:a16="http://schemas.microsoft.com/office/drawing/2014/main" id="{381DC53E-B5F6-3941-8DF2-4B9330855209}"/>
              </a:ext>
            </a:extLst>
          </p:cNvPr>
          <p:cNvSpPr/>
          <p:nvPr/>
        </p:nvSpPr>
        <p:spPr>
          <a:xfrm>
            <a:off x="745359" y="823796"/>
            <a:ext cx="4572000" cy="5447645"/>
          </a:xfrm>
          <a:prstGeom prst="rect">
            <a:avLst/>
          </a:prstGeom>
        </p:spPr>
        <p:txBody>
          <a:bodyPr>
            <a:spAutoFit/>
          </a:bodyPr>
          <a:lstStyle/>
          <a:p>
            <a:pPr lvl="0"/>
            <a:r>
              <a:rPr lang="nb-NO" sz="1200" b="1" dirty="0">
                <a:latin typeface="Calibri" panose="020F0502020204030204" pitchFamily="34" charset="0"/>
                <a:cs typeface="Calibri" panose="020F0502020204030204" pitchFamily="34" charset="0"/>
              </a:rPr>
              <a:t>Læringsmomenter – Angripende lag</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Pasning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Mottak og </a:t>
            </a:r>
            <a:r>
              <a:rPr lang="nb-NO" sz="1200" dirty="0" err="1">
                <a:latin typeface="Calibri" panose="020F0502020204030204" pitchFamily="34" charset="0"/>
                <a:cs typeface="Calibri" panose="020F0502020204030204" pitchFamily="34" charset="0"/>
              </a:rPr>
              <a:t>medtak</a:t>
            </a:r>
            <a:r>
              <a:rPr lang="nb-NO" sz="1200" dirty="0">
                <a:latin typeface="Calibri" panose="020F0502020204030204" pitchFamily="34" charset="0"/>
                <a:cs typeface="Calibri" panose="020F0502020204030204" pitchFamily="34" charset="0"/>
              </a:rPr>
              <a:t>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Orientere seg </a:t>
            </a:r>
          </a:p>
          <a:p>
            <a:r>
              <a:rPr lang="nb-NO" sz="1200" b="1" dirty="0">
                <a:latin typeface="Calibri" panose="020F0502020204030204" pitchFamily="34" charset="0"/>
                <a:cs typeface="Calibri" panose="020F0502020204030204" pitchFamily="34" charset="0"/>
              </a:rPr>
              <a:t> </a:t>
            </a:r>
            <a:endParaRPr lang="nb-NO" sz="1200" dirty="0">
              <a:latin typeface="Calibri" panose="020F0502020204030204" pitchFamily="34" charset="0"/>
              <a:cs typeface="Calibri" panose="020F0502020204030204" pitchFamily="34" charset="0"/>
            </a:endParaRPr>
          </a:p>
          <a:p>
            <a:r>
              <a:rPr lang="nb-NO" sz="1200" b="1" dirty="0">
                <a:latin typeface="Calibri" panose="020F0502020204030204" pitchFamily="34" charset="0"/>
                <a:cs typeface="Calibri" panose="020F0502020204030204" pitchFamily="34" charset="0"/>
              </a:rPr>
              <a:t>Læringsmomenter – Forsvarende lag </a:t>
            </a:r>
            <a:endParaRPr lang="nb-NO" sz="1200" dirty="0">
              <a:latin typeface="Calibri" panose="020F0502020204030204" pitchFamily="34" charset="0"/>
              <a:cs typeface="Calibri" panose="020F0502020204030204" pitchFamily="34" charset="0"/>
            </a:endParaRP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Samlet press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Tett oppi angripende lag  </a:t>
            </a:r>
          </a:p>
          <a:p>
            <a:pPr marL="171450" lvl="0" indent="-171450">
              <a:buFont typeface="Arial" panose="020B0604020202020204" pitchFamily="34" charset="0"/>
              <a:buChar char="•"/>
            </a:pPr>
            <a:r>
              <a:rPr lang="nb-NO" sz="1200" dirty="0">
                <a:latin typeface="Calibri" panose="020F0502020204030204" pitchFamily="34" charset="0"/>
                <a:cs typeface="Calibri" panose="020F0502020204030204" pitchFamily="34" charset="0"/>
              </a:rPr>
              <a:t>Markeringspress    </a:t>
            </a:r>
          </a:p>
          <a:p>
            <a:endParaRPr lang="nb-NO" sz="1200" b="1" dirty="0">
              <a:latin typeface="Calibri" panose="020F0502020204030204" pitchFamily="34" charset="0"/>
              <a:cs typeface="Calibri" panose="020F0502020204030204" pitchFamily="34" charset="0"/>
            </a:endParaRPr>
          </a:p>
          <a:p>
            <a:endParaRPr lang="nb-NO" sz="1200" b="1" dirty="0">
              <a:latin typeface="Calibri" panose="020F0502020204030204" pitchFamily="34" charset="0"/>
              <a:cs typeface="Calibri" panose="020F0502020204030204" pitchFamily="34" charset="0"/>
            </a:endParaRPr>
          </a:p>
          <a:p>
            <a:endParaRPr lang="nb-NO" sz="1200" b="1" dirty="0">
              <a:latin typeface="Calibri" panose="020F0502020204030204" pitchFamily="34" charset="0"/>
              <a:cs typeface="Calibri" panose="020F0502020204030204" pitchFamily="34" charset="0"/>
            </a:endParaRPr>
          </a:p>
          <a:p>
            <a:endParaRPr lang="nb-NO" sz="1200" b="1" dirty="0">
              <a:latin typeface="Calibri" panose="020F0502020204030204" pitchFamily="34" charset="0"/>
              <a:cs typeface="Calibri" panose="020F0502020204030204" pitchFamily="34" charset="0"/>
            </a:endParaRPr>
          </a:p>
          <a:p>
            <a:endParaRPr lang="nb-NO" sz="1200" b="1" dirty="0">
              <a:latin typeface="Calibri" panose="020F0502020204030204" pitchFamily="34" charset="0"/>
              <a:cs typeface="Calibri" panose="020F0502020204030204" pitchFamily="34" charset="0"/>
            </a:endParaRPr>
          </a:p>
          <a:p>
            <a:endParaRPr lang="nb-NO" sz="1200" dirty="0">
              <a:latin typeface="Calibri" panose="020F0502020204030204" pitchFamily="34" charset="0"/>
              <a:cs typeface="Calibri" panose="020F0502020204030204" pitchFamily="34" charset="0"/>
            </a:endParaRPr>
          </a:p>
          <a:p>
            <a:r>
              <a:rPr lang="nb-NO" sz="1200" b="1" dirty="0">
                <a:latin typeface="Calibri" panose="020F0502020204030204" pitchFamily="34" charset="0"/>
                <a:cs typeface="Calibri" panose="020F0502020204030204" pitchFamily="34" charset="0"/>
              </a:rPr>
              <a:t>Banestørrelse: </a:t>
            </a:r>
            <a:r>
              <a:rPr lang="nb-NO" sz="1200" dirty="0">
                <a:latin typeface="Calibri" panose="020F0502020204030204" pitchFamily="34" charset="0"/>
                <a:cs typeface="Calibri" panose="020F0502020204030204" pitchFamily="34" charset="0"/>
              </a:rPr>
              <a:t>23m – 40m x 18m – 27m </a:t>
            </a:r>
          </a:p>
          <a:p>
            <a:r>
              <a:rPr lang="nb-NO" sz="1200" b="1" dirty="0">
                <a:latin typeface="Calibri" panose="020F0502020204030204" pitchFamily="34" charset="0"/>
                <a:cs typeface="Calibri" panose="020F0502020204030204" pitchFamily="34" charset="0"/>
              </a:rPr>
              <a:t>Banestørrelse:</a:t>
            </a:r>
            <a:r>
              <a:rPr lang="nb-NO" sz="1200" dirty="0">
                <a:latin typeface="Calibri" panose="020F0502020204030204" pitchFamily="34" charset="0"/>
                <a:cs typeface="Calibri" panose="020F0502020204030204" pitchFamily="34" charset="0"/>
              </a:rPr>
              <a:t> 23m – 40m x 18m – 27m </a:t>
            </a:r>
          </a:p>
          <a:p>
            <a:r>
              <a:rPr lang="nb-NO" sz="1200" b="1" dirty="0">
                <a:latin typeface="Calibri" panose="020F0502020204030204" pitchFamily="34" charset="0"/>
                <a:cs typeface="Calibri" panose="020F0502020204030204" pitchFamily="34" charset="0"/>
              </a:rPr>
              <a:t>Varighet</a:t>
            </a:r>
            <a:r>
              <a:rPr lang="nb-NO" sz="1200" dirty="0">
                <a:latin typeface="Calibri" panose="020F0502020204030204" pitchFamily="34" charset="0"/>
                <a:cs typeface="Calibri" panose="020F0502020204030204" pitchFamily="34" charset="0"/>
              </a:rPr>
              <a:t> (20min) 3/1/3/1/3/1/3/1/3/1. 3min spill. 1 min pause intervall </a:t>
            </a:r>
          </a:p>
          <a:p>
            <a:r>
              <a:rPr lang="nb-NO" sz="1200" b="1" dirty="0">
                <a:latin typeface="Calibri" panose="020F0502020204030204" pitchFamily="34" charset="0"/>
                <a:cs typeface="Calibri" panose="020F0502020204030204" pitchFamily="34" charset="0"/>
              </a:rPr>
              <a:t>Banestørrelse:  </a:t>
            </a:r>
            <a:endParaRPr lang="nb-NO" sz="1200" dirty="0">
              <a:latin typeface="Calibri" panose="020F0502020204030204" pitchFamily="34" charset="0"/>
              <a:cs typeface="Calibri" panose="020F0502020204030204" pitchFamily="34" charset="0"/>
            </a:endParaRPr>
          </a:p>
          <a:p>
            <a:r>
              <a:rPr lang="nb-NO" sz="1200" b="1" dirty="0">
                <a:latin typeface="Calibri" panose="020F0502020204030204" pitchFamily="34" charset="0"/>
                <a:cs typeface="Calibri" panose="020F0502020204030204" pitchFamily="34" charset="0"/>
              </a:rPr>
              <a:t>Anbefalt antall spillere</a:t>
            </a:r>
            <a:r>
              <a:rPr lang="nb-NO" sz="1200" dirty="0">
                <a:latin typeface="Calibri" panose="020F0502020204030204" pitchFamily="34" charset="0"/>
                <a:cs typeface="Calibri" panose="020F0502020204030204" pitchFamily="34" charset="0"/>
              </a:rPr>
              <a:t>: 12-18 </a:t>
            </a:r>
          </a:p>
          <a:p>
            <a:r>
              <a:rPr lang="nb-NO" sz="1200" dirty="0">
                <a:latin typeface="Calibri" panose="020F0502020204030204" pitchFamily="34" charset="0"/>
                <a:cs typeface="Calibri" panose="020F0502020204030204" pitchFamily="34" charset="0"/>
              </a:rPr>
              <a:t> </a:t>
            </a:r>
          </a:p>
          <a:p>
            <a:r>
              <a:rPr lang="nb-NO" sz="1200" b="1" dirty="0">
                <a:latin typeface="Calibri" panose="020F0502020204030204" pitchFamily="34" charset="0"/>
                <a:cs typeface="Calibri" panose="020F0502020204030204" pitchFamily="34" charset="0"/>
              </a:rPr>
              <a:t>Øvelsen</a:t>
            </a:r>
            <a:r>
              <a:rPr lang="nb-NO" sz="1200" dirty="0">
                <a:latin typeface="Calibri" panose="020F0502020204030204" pitchFamily="34" charset="0"/>
                <a:cs typeface="Calibri" panose="020F0502020204030204" pitchFamily="34" charset="0"/>
              </a:rPr>
              <a:t>: Det er 3 lag (rød, gull og blå). Et lag prøve å vinne ballen, mens de to andre lagene prøver å holde på ballen uten å få brudd. Brudd eller tap av ball gir scoring til forsvarende lag. Det gjelde å få mest mulig brudd i den perioden enn forsvarer seg. Alle lagene bytter på å være forsvarende lag. </a:t>
            </a:r>
          </a:p>
          <a:p>
            <a:r>
              <a:rPr lang="nb-NO" sz="1200" dirty="0">
                <a:latin typeface="Calibri" panose="020F0502020204030204" pitchFamily="34" charset="0"/>
                <a:cs typeface="Calibri" panose="020F0502020204030204" pitchFamily="34" charset="0"/>
              </a:rPr>
              <a:t> </a:t>
            </a:r>
          </a:p>
          <a:p>
            <a:r>
              <a:rPr lang="nb-NO" sz="1200" dirty="0">
                <a:latin typeface="Calibri" panose="020F0502020204030204" pitchFamily="34" charset="0"/>
                <a:cs typeface="Calibri" panose="020F0502020204030204" pitchFamily="34" charset="0"/>
              </a:rPr>
              <a:t>Forslag til progresjon: begrense antall touch </a:t>
            </a:r>
          </a:p>
        </p:txBody>
      </p:sp>
      <p:pic>
        <p:nvPicPr>
          <p:cNvPr id="7" name="Bilde 6" descr="Formasjoner/Øvelser/press%204.0.jpg">
            <a:extLst>
              <a:ext uri="{FF2B5EF4-FFF2-40B4-BE49-F238E27FC236}">
                <a16:creationId xmlns:a16="http://schemas.microsoft.com/office/drawing/2014/main" id="{B6572492-A167-934E-8271-59BBEB6A74ED}"/>
              </a:ext>
            </a:extLst>
          </p:cNvPr>
          <p:cNvPicPr/>
          <p:nvPr/>
        </p:nvPicPr>
        <p:blipFill rotWithShape="1">
          <a:blip r:embed="rId2">
            <a:extLst>
              <a:ext uri="{28A0092B-C50C-407E-A947-70E740481C1C}">
                <a14:useLocalDpi xmlns:a14="http://schemas.microsoft.com/office/drawing/2010/main" val="0"/>
              </a:ext>
            </a:extLst>
          </a:blip>
          <a:srcRect l="1224" t="17959" b="8985"/>
          <a:stretch/>
        </p:blipFill>
        <p:spPr bwMode="auto">
          <a:xfrm>
            <a:off x="3824536" y="1153747"/>
            <a:ext cx="4557464" cy="263148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74970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8.12 Defensiv samhandling</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33</a:t>
            </a:fld>
            <a:endParaRPr lang="nb-NO"/>
          </a:p>
        </p:txBody>
      </p:sp>
      <p:sp>
        <p:nvSpPr>
          <p:cNvPr id="9" name="Rektangel 8">
            <a:extLst>
              <a:ext uri="{FF2B5EF4-FFF2-40B4-BE49-F238E27FC236}">
                <a16:creationId xmlns:a16="http://schemas.microsoft.com/office/drawing/2014/main" id="{AAF29540-F617-F844-A579-1CCC6EBCC901}"/>
              </a:ext>
            </a:extLst>
          </p:cNvPr>
          <p:cNvSpPr/>
          <p:nvPr/>
        </p:nvSpPr>
        <p:spPr>
          <a:xfrm>
            <a:off x="755576" y="436826"/>
            <a:ext cx="4561783" cy="327878"/>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8.12.3 Defensiv samhandling – blokk</a:t>
            </a:r>
          </a:p>
        </p:txBody>
      </p:sp>
      <p:sp>
        <p:nvSpPr>
          <p:cNvPr id="5" name="Rektangel 4">
            <a:extLst>
              <a:ext uri="{FF2B5EF4-FFF2-40B4-BE49-F238E27FC236}">
                <a16:creationId xmlns:a16="http://schemas.microsoft.com/office/drawing/2014/main" id="{294E8299-184C-4145-B298-406490A83CA4}"/>
              </a:ext>
            </a:extLst>
          </p:cNvPr>
          <p:cNvSpPr/>
          <p:nvPr/>
        </p:nvSpPr>
        <p:spPr>
          <a:xfrm>
            <a:off x="712894" y="833831"/>
            <a:ext cx="4572000" cy="3277820"/>
          </a:xfrm>
          <a:prstGeom prst="rect">
            <a:avLst/>
          </a:prstGeom>
        </p:spPr>
        <p:txBody>
          <a:bodyPr>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angripende lag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Tempo i pasningsspill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Overblikk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Sentre ballen når motstanderen er ukonsentrert (åpne rom) </a:t>
            </a:r>
          </a:p>
          <a:p>
            <a:pPr marL="266700" indent="-182880">
              <a:spcAft>
                <a:spcPts val="90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Forsvarende lag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Ikke La de angripende lag spille gjennom korridoren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Vinkle press på linje med ball slik figuren viser.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1A tett opp i ballfører. De to som er 2F tar ut dybde.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Den som er nærmest ballfører er alltid 1A og skal tett opp i.   </a:t>
            </a:r>
          </a:p>
          <a:p>
            <a:pPr marL="266700" indent="-182880">
              <a:spcAft>
                <a:spcPts val="90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9m – 11m x 14m – 17m</a:t>
            </a: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(20min) 3/1/3/1/3/1/3/1/3/1. 3min spill. 1 min pause intervall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Bytt hvert 3min på hvilket lag som er i forsvarende sone.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9-15</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Bilde 7" descr="Formasjoner/Øvelser/lavt%20press%201.0.jpg">
            <a:extLst>
              <a:ext uri="{FF2B5EF4-FFF2-40B4-BE49-F238E27FC236}">
                <a16:creationId xmlns:a16="http://schemas.microsoft.com/office/drawing/2014/main" id="{3FD67483-96C9-224E-96C6-79B5E8BD292E}"/>
              </a:ext>
            </a:extLst>
          </p:cNvPr>
          <p:cNvPicPr/>
          <p:nvPr/>
        </p:nvPicPr>
        <p:blipFill rotWithShape="1">
          <a:blip r:embed="rId2">
            <a:extLst>
              <a:ext uri="{28A0092B-C50C-407E-A947-70E740481C1C}">
                <a14:useLocalDpi xmlns:a14="http://schemas.microsoft.com/office/drawing/2010/main" val="0"/>
              </a:ext>
            </a:extLst>
          </a:blip>
          <a:srcRect l="15091" t="21718" r="12061" b="9116"/>
          <a:stretch/>
        </p:blipFill>
        <p:spPr bwMode="auto">
          <a:xfrm>
            <a:off x="5004048" y="980728"/>
            <a:ext cx="3377952" cy="2517807"/>
          </a:xfrm>
          <a:prstGeom prst="rect">
            <a:avLst/>
          </a:prstGeom>
          <a:noFill/>
          <a:ln>
            <a:noFill/>
          </a:ln>
          <a:extLst>
            <a:ext uri="{53640926-AAD7-44D8-BBD7-CCE9431645EC}">
              <a14:shadowObscured xmlns:a14="http://schemas.microsoft.com/office/drawing/2010/main"/>
            </a:ext>
          </a:extLst>
        </p:spPr>
      </p:pic>
      <p:sp>
        <p:nvSpPr>
          <p:cNvPr id="6" name="Rektangel 5">
            <a:extLst>
              <a:ext uri="{FF2B5EF4-FFF2-40B4-BE49-F238E27FC236}">
                <a16:creationId xmlns:a16="http://schemas.microsoft.com/office/drawing/2014/main" id="{4C877741-67CC-9C44-A33C-493F9E9547F3}"/>
              </a:ext>
            </a:extLst>
          </p:cNvPr>
          <p:cNvSpPr/>
          <p:nvPr/>
        </p:nvSpPr>
        <p:spPr>
          <a:xfrm>
            <a:off x="712894" y="4305427"/>
            <a:ext cx="4572000" cy="964367"/>
          </a:xfrm>
          <a:prstGeom prst="rect">
            <a:avLst/>
          </a:prstGeom>
        </p:spPr>
        <p:txBody>
          <a:bodyPr>
            <a:spAutoFit/>
          </a:bodyPr>
          <a:lstStyle/>
          <a:p>
            <a:pPr>
              <a:lnSpc>
                <a:spcPts val="1700"/>
              </a:lnSpc>
              <a:spcAft>
                <a:spcPts val="1200"/>
              </a:spcAft>
            </a:pPr>
            <a:r>
              <a:rPr lang="nb-NO" sz="1200" dirty="0">
                <a:latin typeface="Calibri" panose="020F0502020204030204" pitchFamily="34" charset="0"/>
                <a:ea typeface="Calibri" panose="020F0502020204030204" pitchFamily="34" charset="0"/>
                <a:cs typeface="Times" pitchFamily="2" charset="0"/>
              </a:rPr>
              <a:t>Øvelsen: 2 lag i hver sin angrepssone (blå og gull) og et forsvar lag i midtsonen (rød). Spill 10v5 i starten. Alle lag blir i sin sone. Angripende lag scorer ved å passe til motsatt sone, forvarslaget scorer ved å avskjære pasningen gjennom sin sone. </a:t>
            </a:r>
            <a:endParaRPr lang="nb-NO"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00499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8.12 Defensiv samhandling</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34</a:t>
            </a:fld>
            <a:endParaRPr lang="nb-NO"/>
          </a:p>
        </p:txBody>
      </p:sp>
      <p:sp>
        <p:nvSpPr>
          <p:cNvPr id="9" name="Rektangel 8">
            <a:extLst>
              <a:ext uri="{FF2B5EF4-FFF2-40B4-BE49-F238E27FC236}">
                <a16:creationId xmlns:a16="http://schemas.microsoft.com/office/drawing/2014/main" id="{AAF29540-F617-F844-A579-1CCC6EBCC901}"/>
              </a:ext>
            </a:extLst>
          </p:cNvPr>
          <p:cNvSpPr/>
          <p:nvPr/>
        </p:nvSpPr>
        <p:spPr>
          <a:xfrm>
            <a:off x="755576" y="436826"/>
            <a:ext cx="4561783" cy="327878"/>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8.12.4 Defensiv samhandling – lavt press</a:t>
            </a:r>
          </a:p>
        </p:txBody>
      </p:sp>
      <p:sp>
        <p:nvSpPr>
          <p:cNvPr id="2" name="Rektangel 1">
            <a:extLst>
              <a:ext uri="{FF2B5EF4-FFF2-40B4-BE49-F238E27FC236}">
                <a16:creationId xmlns:a16="http://schemas.microsoft.com/office/drawing/2014/main" id="{D90E7B44-027C-5A43-931B-378D46BF3754}"/>
              </a:ext>
            </a:extLst>
          </p:cNvPr>
          <p:cNvSpPr/>
          <p:nvPr/>
        </p:nvSpPr>
        <p:spPr>
          <a:xfrm>
            <a:off x="736775" y="810312"/>
            <a:ext cx="4572000" cy="5032147"/>
          </a:xfrm>
          <a:prstGeom prst="rect">
            <a:avLst/>
          </a:prstGeom>
        </p:spPr>
        <p:txBody>
          <a:bodyPr>
            <a:spAutoFit/>
          </a:bodyPr>
          <a:lstStyle/>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Forsvarende lag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Sideforskyving </a:t>
            </a:r>
          </a:p>
          <a:p>
            <a:pPr marL="342900" lvl="0" indent="-342900">
              <a:spcAft>
                <a:spcPts val="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Forsvare seg samlet </a:t>
            </a:r>
          </a:p>
          <a:p>
            <a:pPr marL="342900" lvl="0" indent="-342900">
              <a:spcAft>
                <a:spcPts val="900"/>
              </a:spcAft>
              <a:buFont typeface="Arial" panose="020B0604020202020204" pitchFamily="34" charset="0"/>
              <a:buChar char="•"/>
            </a:pPr>
            <a:r>
              <a:rPr lang="nb-NO" sz="1200" dirty="0">
                <a:latin typeface="Calibri" panose="020F0502020204030204" pitchFamily="34" charset="0"/>
                <a:ea typeface="Calibri" panose="020F0502020204030204" pitchFamily="34" charset="0"/>
                <a:cs typeface="Times New Roman" panose="02020603050405020304" pitchFamily="18" charset="0"/>
              </a:rPr>
              <a:t>Tett opp i press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Læringsmomenter – Angripende lag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Wingdings"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Tempo i ballen </a:t>
            </a:r>
          </a:p>
          <a:p>
            <a:pPr marL="342900" lvl="0" indent="-342900">
              <a:spcAft>
                <a:spcPts val="900"/>
              </a:spcAft>
              <a:buFont typeface="Wingdings" pitchFamily="2" charset="2"/>
              <a:buChar char="§"/>
            </a:pPr>
            <a:r>
              <a:rPr lang="nb-NO" sz="1200" dirty="0">
                <a:latin typeface="Calibri" panose="020F0502020204030204" pitchFamily="34" charset="0"/>
                <a:ea typeface="Calibri" panose="020F0502020204030204" pitchFamily="34" charset="0"/>
                <a:cs typeface="Times New Roman" panose="02020603050405020304" pitchFamily="18" charset="0"/>
              </a:rPr>
              <a:t>Pasningskvalitet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Banestørrelse: </a:t>
            </a:r>
            <a:r>
              <a:rPr lang="nb-NO" sz="1200" dirty="0">
                <a:latin typeface="Calibri" panose="020F0502020204030204" pitchFamily="34" charset="0"/>
                <a:ea typeface="Calibri" panose="020F0502020204030204" pitchFamily="34" charset="0"/>
                <a:cs typeface="Times New Roman" panose="02020603050405020304" pitchFamily="18" charset="0"/>
              </a:rPr>
              <a:t>Halv 11ér bane</a:t>
            </a: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Bane størrelse: </a:t>
            </a:r>
            <a:r>
              <a:rPr lang="nb-NO" sz="1200" dirty="0">
                <a:latin typeface="Calibri" panose="020F0502020204030204" pitchFamily="34" charset="0"/>
                <a:ea typeface="Calibri" panose="020F0502020204030204" pitchFamily="34" charset="0"/>
                <a:cs typeface="Times New Roman" panose="02020603050405020304" pitchFamily="18" charset="0"/>
              </a:rPr>
              <a:t>Halv 9ér bane </a:t>
            </a:r>
            <a:r>
              <a:rPr lang="nb-NO" sz="1200" b="1" dirty="0">
                <a:latin typeface="Calibri" panose="020F0502020204030204" pitchFamily="34" charset="0"/>
                <a:ea typeface="Calibri" panose="020F0502020204030204" pitchFamily="34" charset="0"/>
                <a:cs typeface="Times New Roman" panose="02020603050405020304" pitchFamily="18" charset="0"/>
              </a:rPr>
              <a:t>   </a:t>
            </a: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Varighet</a:t>
            </a:r>
            <a:r>
              <a:rPr lang="nb-NO" sz="1200" dirty="0">
                <a:latin typeface="Calibri" panose="020F0502020204030204" pitchFamily="34" charset="0"/>
                <a:ea typeface="Calibri" panose="020F0502020204030204" pitchFamily="34" charset="0"/>
                <a:cs typeface="Times New Roman" panose="02020603050405020304" pitchFamily="18" charset="0"/>
              </a:rPr>
              <a:t> (10-15min)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Anbefalt antall spillere</a:t>
            </a:r>
            <a:r>
              <a:rPr lang="nb-NO" sz="1200" dirty="0">
                <a:latin typeface="Calibri" panose="020F0502020204030204" pitchFamily="34" charset="0"/>
                <a:ea typeface="Calibri" panose="020F0502020204030204" pitchFamily="34" charset="0"/>
                <a:cs typeface="Times New Roman" panose="02020603050405020304" pitchFamily="18" charset="0"/>
              </a:rPr>
              <a:t>: 9-15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nb-NO"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b-NO" sz="1200" b="1" dirty="0">
                <a:latin typeface="Calibri" panose="020F0502020204030204" pitchFamily="34" charset="0"/>
                <a:ea typeface="Calibri" panose="020F0502020204030204" pitchFamily="34" charset="0"/>
                <a:cs typeface="Times New Roman" panose="02020603050405020304" pitchFamily="18" charset="0"/>
              </a:rPr>
              <a:t>Øvelsen:</a:t>
            </a:r>
            <a:r>
              <a:rPr lang="nb-NO" sz="1200" dirty="0">
                <a:latin typeface="Calibri" panose="020F0502020204030204" pitchFamily="34" charset="0"/>
                <a:ea typeface="Calibri" panose="020F0502020204030204" pitchFamily="34" charset="0"/>
                <a:cs typeface="Times New Roman" panose="02020603050405020304" pitchFamily="18" charset="0"/>
              </a:rPr>
              <a:t> Blått lag holde ballen i laget. De røde laget skal tvinge Rødt lag til å spille sideveis og være tett opp i ballfører (ikke ta ballen i føreste omgang).  De skal side forskyve slik bilde viser. Anbefaler og bruke få touch oss angripende lag for å unngå føring.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b-NO" sz="1200" dirty="0">
                <a:latin typeface="Calibri" panose="020F0502020204030204" pitchFamily="34" charset="0"/>
                <a:ea typeface="Calibri" panose="020F0502020204030204" pitchFamily="34" charset="0"/>
                <a:cs typeface="Times New Roman" panose="02020603050405020304" pitchFamily="18" charset="0"/>
              </a:rPr>
              <a:t>Forslag til progresjon: Etter hvert som rødt lag mestre øvelsen kan blå prøve å score mål. Begrense antall touch kan også være løsning til progresjon. </a:t>
            </a:r>
          </a:p>
          <a:p>
            <a:pPr>
              <a:spcAft>
                <a:spcPts val="0"/>
              </a:spcAft>
            </a:pPr>
            <a:r>
              <a:rPr lang="nb-NO" dirty="0">
                <a:latin typeface="Calibri" panose="020F0502020204030204" pitchFamily="34" charset="0"/>
                <a:ea typeface="Calibri" panose="020F0502020204030204" pitchFamily="34" charset="0"/>
                <a:cs typeface="Times New Roman" panose="02020603050405020304" pitchFamily="18" charset="0"/>
              </a:rPr>
              <a:t> </a:t>
            </a:r>
          </a:p>
        </p:txBody>
      </p:sp>
      <p:pic>
        <p:nvPicPr>
          <p:cNvPr id="10" name="Bilde 9" descr="Formasjoner/Øvelser/sideforsykving.jpg">
            <a:extLst>
              <a:ext uri="{FF2B5EF4-FFF2-40B4-BE49-F238E27FC236}">
                <a16:creationId xmlns:a16="http://schemas.microsoft.com/office/drawing/2014/main" id="{0BAE2DA0-5C25-544F-B6B4-A83345FFC4CC}"/>
              </a:ext>
            </a:extLst>
          </p:cNvPr>
          <p:cNvPicPr/>
          <p:nvPr/>
        </p:nvPicPr>
        <p:blipFill rotWithShape="1">
          <a:blip r:embed="rId2">
            <a:extLst>
              <a:ext uri="{28A0092B-C50C-407E-A947-70E740481C1C}">
                <a14:useLocalDpi xmlns:a14="http://schemas.microsoft.com/office/drawing/2010/main" val="0"/>
              </a:ext>
            </a:extLst>
          </a:blip>
          <a:srcRect l="12075" t="17963" r="-11673" b="13138"/>
          <a:stretch/>
        </p:blipFill>
        <p:spPr bwMode="auto">
          <a:xfrm>
            <a:off x="3779912" y="908720"/>
            <a:ext cx="5024408" cy="273630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754643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8.13 Skadeforebyggende</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35</a:t>
            </a:fld>
            <a:endParaRPr lang="nb-NO"/>
          </a:p>
        </p:txBody>
      </p:sp>
      <p:pic>
        <p:nvPicPr>
          <p:cNvPr id="6" name="Bilde 5">
            <a:extLst>
              <a:ext uri="{FF2B5EF4-FFF2-40B4-BE49-F238E27FC236}">
                <a16:creationId xmlns:a16="http://schemas.microsoft.com/office/drawing/2014/main" id="{7D8F0D07-56E4-9F41-89D8-3B9EAED0A7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1700" y="751072"/>
            <a:ext cx="5328592" cy="4960560"/>
          </a:xfrm>
          <a:prstGeom prst="rect">
            <a:avLst/>
          </a:prstGeom>
        </p:spPr>
      </p:pic>
    </p:spTree>
    <p:extLst>
      <p:ext uri="{BB962C8B-B14F-4D97-AF65-F5344CB8AC3E}">
        <p14:creationId xmlns:p14="http://schemas.microsoft.com/office/powerpoint/2010/main" val="1337734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8.13 Skadeforebyggende</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36</a:t>
            </a:fld>
            <a:endParaRPr lang="nb-NO"/>
          </a:p>
        </p:txBody>
      </p:sp>
      <p:pic>
        <p:nvPicPr>
          <p:cNvPr id="5" name="Bilde 4">
            <a:extLst>
              <a:ext uri="{FF2B5EF4-FFF2-40B4-BE49-F238E27FC236}">
                <a16:creationId xmlns:a16="http://schemas.microsoft.com/office/drawing/2014/main" id="{590DD3A0-6173-A84D-8A7E-194A98A040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38" y="620688"/>
            <a:ext cx="6595774" cy="3033130"/>
          </a:xfrm>
          <a:prstGeom prst="rect">
            <a:avLst/>
          </a:prstGeom>
        </p:spPr>
      </p:pic>
      <p:pic>
        <p:nvPicPr>
          <p:cNvPr id="8" name="Bilde 7">
            <a:extLst>
              <a:ext uri="{FF2B5EF4-FFF2-40B4-BE49-F238E27FC236}">
                <a16:creationId xmlns:a16="http://schemas.microsoft.com/office/drawing/2014/main" id="{D9C02C12-CF25-0948-ADC9-F143ECB20C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4077072"/>
            <a:ext cx="6480720" cy="1722150"/>
          </a:xfrm>
          <a:prstGeom prst="rect">
            <a:avLst/>
          </a:prstGeom>
        </p:spPr>
      </p:pic>
    </p:spTree>
    <p:extLst>
      <p:ext uri="{BB962C8B-B14F-4D97-AF65-F5344CB8AC3E}">
        <p14:creationId xmlns:p14="http://schemas.microsoft.com/office/powerpoint/2010/main" val="636974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8.14 Forslag til øvelser ved egentrening (1-3 spillere)  </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37</a:t>
            </a:fld>
            <a:endParaRPr lang="nb-NO"/>
          </a:p>
        </p:txBody>
      </p:sp>
      <p:sp>
        <p:nvSpPr>
          <p:cNvPr id="2" name="TekstSylinder 1">
            <a:extLst>
              <a:ext uri="{FF2B5EF4-FFF2-40B4-BE49-F238E27FC236}">
                <a16:creationId xmlns:a16="http://schemas.microsoft.com/office/drawing/2014/main" id="{1D9B1DC7-49D4-5B41-8AFE-BD4E9B58D535}"/>
              </a:ext>
            </a:extLst>
          </p:cNvPr>
          <p:cNvSpPr txBox="1"/>
          <p:nvPr/>
        </p:nvSpPr>
        <p:spPr>
          <a:xfrm>
            <a:off x="755576" y="980728"/>
            <a:ext cx="7056784" cy="5632311"/>
          </a:xfrm>
          <a:prstGeom prst="rect">
            <a:avLst/>
          </a:prstGeom>
          <a:noFill/>
        </p:spPr>
        <p:txBody>
          <a:bodyPr wrap="square" rtlCol="0">
            <a:spAutoFit/>
          </a:bodyPr>
          <a:lstStyle/>
          <a:p>
            <a:pPr marL="285750" indent="-285750">
              <a:buFont typeface="Arial" panose="020B0604020202020204" pitchFamily="34" charset="0"/>
              <a:buChar char="•"/>
            </a:pPr>
            <a:r>
              <a:rPr lang="nb-NO" dirty="0"/>
              <a:t>Sett opp 4-5 kjegler. Føre sikk - sakk gjennom disse. Varier mellom utside føring, innside føring, innside-utside føring, utside-innside-utside-innside. Øke tempoet når en mestere dette.  </a:t>
            </a:r>
          </a:p>
          <a:p>
            <a:pPr marL="285750" indent="-285750">
              <a:buFont typeface="Arial" panose="020B0604020202020204" pitchFamily="34" charset="0"/>
              <a:buChar char="•"/>
            </a:pPr>
            <a:r>
              <a:rPr lang="nb-NO" dirty="0"/>
              <a:t>Triksing (holde ballen i luften) er god øvelse for å øke ballkontroll ballfølelse og koordinasjon  </a:t>
            </a:r>
          </a:p>
          <a:p>
            <a:pPr marL="285750" indent="-285750">
              <a:buFont typeface="Arial" panose="020B0604020202020204" pitchFamily="34" charset="0"/>
              <a:buChar char="•"/>
            </a:pPr>
            <a:r>
              <a:rPr lang="nb-NO" dirty="0"/>
              <a:t>Sette opp en 20-30 meters korridor. Før ballen kontrollert med maks hastighet gjennom denne. Dette bidrar til økt ballkontroll under høy fart. Varier mellom venstre- og høyreben. Gjerne innside og utside føring  </a:t>
            </a:r>
          </a:p>
          <a:p>
            <a:pPr marL="285750" indent="-285750">
              <a:buFont typeface="Arial" panose="020B0604020202020204" pitchFamily="34" charset="0"/>
              <a:buChar char="•"/>
            </a:pPr>
            <a:r>
              <a:rPr lang="nb-NO" dirty="0" err="1"/>
              <a:t>Passning</a:t>
            </a:r>
            <a:r>
              <a:rPr lang="nb-NO" dirty="0"/>
              <a:t> – </a:t>
            </a:r>
            <a:r>
              <a:rPr lang="nb-NO" dirty="0" err="1"/>
              <a:t>medtak</a:t>
            </a:r>
            <a:r>
              <a:rPr lang="nb-NO" dirty="0"/>
              <a:t> - mottak mot en vegg. Venstre- og høyrefot. I alle retninger. </a:t>
            </a:r>
          </a:p>
          <a:p>
            <a:pPr marL="285750" indent="-285750">
              <a:buFont typeface="Arial" panose="020B0604020202020204" pitchFamily="34" charset="0"/>
              <a:buChar char="•"/>
            </a:pPr>
            <a:r>
              <a:rPr lang="nb-NO" dirty="0"/>
              <a:t>Skudd på mål. 10-30 meter. Både i bevegelse og dødball. Varier teknikk: innside-, vrist- og utsideskudd.  </a:t>
            </a:r>
          </a:p>
          <a:p>
            <a:pPr marL="285750" indent="-285750">
              <a:buFont typeface="Arial" panose="020B0604020202020204" pitchFamily="34" charset="0"/>
              <a:buChar char="•"/>
            </a:pPr>
            <a:r>
              <a:rPr lang="nb-NO" dirty="0"/>
              <a:t>Stå på siden av målet 10-30 meter. Enten på linje eller bak, øv på å skru ballen inn i målet med enten innside eller utside.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p:txBody>
      </p:sp>
      <p:sp>
        <p:nvSpPr>
          <p:cNvPr id="7" name="Rektangel 6">
            <a:extLst>
              <a:ext uri="{FF2B5EF4-FFF2-40B4-BE49-F238E27FC236}">
                <a16:creationId xmlns:a16="http://schemas.microsoft.com/office/drawing/2014/main" id="{F2CF76E5-2261-B342-8A9C-7265F70F25A6}"/>
              </a:ext>
            </a:extLst>
          </p:cNvPr>
          <p:cNvSpPr/>
          <p:nvPr/>
        </p:nvSpPr>
        <p:spPr>
          <a:xfrm>
            <a:off x="755576" y="436826"/>
            <a:ext cx="4561783" cy="327878"/>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8.14.1 – 1 Spiller</a:t>
            </a:r>
          </a:p>
        </p:txBody>
      </p:sp>
    </p:spTree>
    <p:extLst>
      <p:ext uri="{BB962C8B-B14F-4D97-AF65-F5344CB8AC3E}">
        <p14:creationId xmlns:p14="http://schemas.microsoft.com/office/powerpoint/2010/main" val="24952747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8.14 Forslag til øvelser ved egentrening (1-3 spillere)  </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38</a:t>
            </a:fld>
            <a:endParaRPr lang="nb-NO"/>
          </a:p>
        </p:txBody>
      </p:sp>
      <p:sp>
        <p:nvSpPr>
          <p:cNvPr id="2" name="TekstSylinder 1">
            <a:extLst>
              <a:ext uri="{FF2B5EF4-FFF2-40B4-BE49-F238E27FC236}">
                <a16:creationId xmlns:a16="http://schemas.microsoft.com/office/drawing/2014/main" id="{1D9B1DC7-49D4-5B41-8AFE-BD4E9B58D535}"/>
              </a:ext>
            </a:extLst>
          </p:cNvPr>
          <p:cNvSpPr txBox="1"/>
          <p:nvPr/>
        </p:nvSpPr>
        <p:spPr>
          <a:xfrm>
            <a:off x="755576" y="980728"/>
            <a:ext cx="7056784" cy="4801314"/>
          </a:xfrm>
          <a:prstGeom prst="rect">
            <a:avLst/>
          </a:prstGeom>
          <a:noFill/>
        </p:spPr>
        <p:txBody>
          <a:bodyPr wrap="square" rtlCol="0">
            <a:spAutoFit/>
          </a:bodyPr>
          <a:lstStyle/>
          <a:p>
            <a:pPr marL="285750" indent="-285750">
              <a:buFont typeface="Arial" panose="020B0604020202020204" pitchFamily="34" charset="0"/>
              <a:buChar char="•"/>
            </a:pPr>
            <a:r>
              <a:rPr lang="nb-NO" dirty="0"/>
              <a:t>1 mot 1. Se øvelse 8.4.1 (1 mot 1 med føring over line).</a:t>
            </a:r>
          </a:p>
          <a:p>
            <a:pPr marL="285750" indent="-285750">
              <a:buFont typeface="Arial" panose="020B0604020202020204" pitchFamily="34" charset="0"/>
              <a:buChar char="•"/>
            </a:pPr>
            <a:r>
              <a:rPr lang="nb-NO" dirty="0"/>
              <a:t>Langpasning. 30-40 meter avstand. Øve på langpasningsteknikk, </a:t>
            </a:r>
            <a:r>
              <a:rPr lang="nb-NO" dirty="0" err="1"/>
              <a:t>medtak</a:t>
            </a:r>
            <a:r>
              <a:rPr lang="nb-NO" dirty="0"/>
              <a:t> og mottak.   </a:t>
            </a:r>
          </a:p>
          <a:p>
            <a:pPr marL="285750" indent="-285750">
              <a:buFont typeface="Arial" panose="020B0604020202020204" pitchFamily="34" charset="0"/>
              <a:buChar char="•"/>
            </a:pPr>
            <a:r>
              <a:rPr lang="nb-NO" dirty="0"/>
              <a:t>Skudd: 20-30 meter fra mål. Sentre ballen til medspiller som legger igjen. Skudd på direkten eller 2 touch. Fokus på å legge ballen til rette  som gir et bra utgangspunkt for skudd.   </a:t>
            </a:r>
          </a:p>
          <a:p>
            <a:pPr marL="285750" indent="-285750">
              <a:buFont typeface="Arial" panose="020B0604020202020204" pitchFamily="34" charset="0"/>
              <a:buChar char="•"/>
            </a:pPr>
            <a:r>
              <a:rPr lang="nb-NO" dirty="0"/>
              <a:t>Basisteknikk: Se øvelse 8.5.1 og 8.5.2. Disse øvelsene er mulighet for å praktisere alene og sammen med venner.    </a:t>
            </a:r>
          </a:p>
          <a:p>
            <a:pPr marL="285750" indent="-285750">
              <a:buFont typeface="Arial" panose="020B0604020202020204" pitchFamily="34" charset="0"/>
              <a:buChar char="•"/>
            </a:pPr>
            <a:r>
              <a:rPr lang="nb-NO" dirty="0"/>
              <a:t>2 mot 1 med fokus på overlapp. Se øvelse: 8.8.1 og 8.8.2. For 3 spillere eller mer.  </a:t>
            </a:r>
          </a:p>
          <a:p>
            <a:pPr marL="285750" indent="-285750">
              <a:buFont typeface="Arial" panose="020B0604020202020204" pitchFamily="34" charset="0"/>
              <a:buChar char="•"/>
            </a:pPr>
            <a:r>
              <a:rPr lang="nb-NO" dirty="0"/>
              <a:t>Heading med mål. Se øvelse 8.7.1. 2 spillere eller mer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p:txBody>
      </p:sp>
      <p:sp>
        <p:nvSpPr>
          <p:cNvPr id="7" name="Rektangel 6">
            <a:extLst>
              <a:ext uri="{FF2B5EF4-FFF2-40B4-BE49-F238E27FC236}">
                <a16:creationId xmlns:a16="http://schemas.microsoft.com/office/drawing/2014/main" id="{F2CF76E5-2261-B342-8A9C-7265F70F25A6}"/>
              </a:ext>
            </a:extLst>
          </p:cNvPr>
          <p:cNvSpPr/>
          <p:nvPr/>
        </p:nvSpPr>
        <p:spPr>
          <a:xfrm>
            <a:off x="755576" y="436826"/>
            <a:ext cx="4561783" cy="327878"/>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8.14.1 – 2 - 3  Spillere</a:t>
            </a:r>
          </a:p>
        </p:txBody>
      </p:sp>
    </p:spTree>
    <p:extLst>
      <p:ext uri="{BB962C8B-B14F-4D97-AF65-F5344CB8AC3E}">
        <p14:creationId xmlns:p14="http://schemas.microsoft.com/office/powerpoint/2010/main" val="2447129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02142"/>
            <a:ext cx="8568952" cy="6336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9. KAMP PLANLEGGING (Planleggingshjelper)</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39</a:t>
            </a:fld>
            <a:endParaRPr lang="nb-NO"/>
          </a:p>
        </p:txBody>
      </p:sp>
    </p:spTree>
    <p:extLst>
      <p:ext uri="{BB962C8B-B14F-4D97-AF65-F5344CB8AC3E}">
        <p14:creationId xmlns:p14="http://schemas.microsoft.com/office/powerpoint/2010/main" val="22430484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10. ROLLER I KAMP (Spillerinformasjon i kamp)</a:t>
            </a:r>
          </a:p>
        </p:txBody>
      </p:sp>
      <p:pic>
        <p:nvPicPr>
          <p:cNvPr id="8" name="Bilde 7">
            <a:extLst>
              <a:ext uri="{FF2B5EF4-FFF2-40B4-BE49-F238E27FC236}">
                <a16:creationId xmlns:a16="http://schemas.microsoft.com/office/drawing/2014/main" id="{F4BEAB56-C0DF-9D43-9E2A-DBEE48EB37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400110"/>
            <a:ext cx="7560840" cy="5693186"/>
          </a:xfrm>
          <a:prstGeom prst="rect">
            <a:avLst/>
          </a:prstGeom>
        </p:spPr>
      </p:pic>
      <p:sp>
        <p:nvSpPr>
          <p:cNvPr id="2" name="TekstSylinder 1"/>
          <p:cNvSpPr txBox="1"/>
          <p:nvPr/>
        </p:nvSpPr>
        <p:spPr>
          <a:xfrm>
            <a:off x="4035182" y="620688"/>
            <a:ext cx="248786" cy="246221"/>
          </a:xfrm>
          <a:prstGeom prst="rect">
            <a:avLst/>
          </a:prstGeom>
          <a:noFill/>
        </p:spPr>
        <p:txBody>
          <a:bodyPr wrap="none" rtlCol="0">
            <a:spAutoFit/>
          </a:bodyPr>
          <a:lstStyle/>
          <a:p>
            <a:r>
              <a:rPr lang="nb-NO" sz="1000" dirty="0">
                <a:solidFill>
                  <a:schemeClr val="bg1"/>
                </a:solidFill>
              </a:rPr>
              <a:t>9</a:t>
            </a:r>
          </a:p>
        </p:txBody>
      </p:sp>
      <p:sp>
        <p:nvSpPr>
          <p:cNvPr id="5" name="TekstSylinder 4"/>
          <p:cNvSpPr txBox="1"/>
          <p:nvPr/>
        </p:nvSpPr>
        <p:spPr>
          <a:xfrm>
            <a:off x="6588224" y="620688"/>
            <a:ext cx="248786" cy="246221"/>
          </a:xfrm>
          <a:prstGeom prst="rect">
            <a:avLst/>
          </a:prstGeom>
          <a:noFill/>
        </p:spPr>
        <p:txBody>
          <a:bodyPr wrap="none" rtlCol="0">
            <a:spAutoFit/>
          </a:bodyPr>
          <a:lstStyle/>
          <a:p>
            <a:r>
              <a:rPr lang="nb-NO" sz="1000" b="1" dirty="0">
                <a:solidFill>
                  <a:schemeClr val="bg1"/>
                </a:solidFill>
              </a:rPr>
              <a:t>7</a:t>
            </a:r>
          </a:p>
        </p:txBody>
      </p:sp>
    </p:spTree>
    <p:extLst>
      <p:ext uri="{BB962C8B-B14F-4D97-AF65-F5344CB8AC3E}">
        <p14:creationId xmlns:p14="http://schemas.microsoft.com/office/powerpoint/2010/main" val="35921192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10. ROLLER I KAMP (Spillerinformasjon i kamp)</a:t>
            </a:r>
          </a:p>
        </p:txBody>
      </p:sp>
      <p:pic>
        <p:nvPicPr>
          <p:cNvPr id="3" name="Bilde 2">
            <a:extLst>
              <a:ext uri="{FF2B5EF4-FFF2-40B4-BE49-F238E27FC236}">
                <a16:creationId xmlns:a16="http://schemas.microsoft.com/office/drawing/2014/main" id="{E70CCA07-847D-B94D-A3E4-3627CA90E4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816" y="400110"/>
            <a:ext cx="7632849" cy="5693186"/>
          </a:xfrm>
          <a:prstGeom prst="rect">
            <a:avLst/>
          </a:prstGeom>
        </p:spPr>
      </p:pic>
      <p:sp>
        <p:nvSpPr>
          <p:cNvPr id="5" name="TekstSylinder 4"/>
          <p:cNvSpPr txBox="1"/>
          <p:nvPr/>
        </p:nvSpPr>
        <p:spPr>
          <a:xfrm>
            <a:off x="3923928" y="588518"/>
            <a:ext cx="248786" cy="246221"/>
          </a:xfrm>
          <a:prstGeom prst="rect">
            <a:avLst/>
          </a:prstGeom>
          <a:noFill/>
        </p:spPr>
        <p:txBody>
          <a:bodyPr wrap="none" rtlCol="0">
            <a:spAutoFit/>
          </a:bodyPr>
          <a:lstStyle/>
          <a:p>
            <a:r>
              <a:rPr lang="nb-NO" sz="1000" dirty="0">
                <a:solidFill>
                  <a:schemeClr val="bg1"/>
                </a:solidFill>
              </a:rPr>
              <a:t>9</a:t>
            </a:r>
          </a:p>
        </p:txBody>
      </p:sp>
      <p:sp>
        <p:nvSpPr>
          <p:cNvPr id="6" name="TekstSylinder 5"/>
          <p:cNvSpPr txBox="1"/>
          <p:nvPr/>
        </p:nvSpPr>
        <p:spPr>
          <a:xfrm>
            <a:off x="6588224" y="588518"/>
            <a:ext cx="248786" cy="246221"/>
          </a:xfrm>
          <a:prstGeom prst="rect">
            <a:avLst/>
          </a:prstGeom>
          <a:noFill/>
        </p:spPr>
        <p:txBody>
          <a:bodyPr wrap="none" rtlCol="0">
            <a:spAutoFit/>
          </a:bodyPr>
          <a:lstStyle/>
          <a:p>
            <a:r>
              <a:rPr lang="nb-NO" sz="1000" b="1" dirty="0">
                <a:solidFill>
                  <a:schemeClr val="bg1"/>
                </a:solidFill>
              </a:rPr>
              <a:t>7</a:t>
            </a:r>
          </a:p>
        </p:txBody>
      </p:sp>
    </p:spTree>
    <p:extLst>
      <p:ext uri="{BB962C8B-B14F-4D97-AF65-F5344CB8AC3E}">
        <p14:creationId xmlns:p14="http://schemas.microsoft.com/office/powerpoint/2010/main" val="42302744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10. ROLLER I KAMP (Spillerinformasjon i kamp)</a:t>
            </a:r>
          </a:p>
        </p:txBody>
      </p:sp>
      <p:pic>
        <p:nvPicPr>
          <p:cNvPr id="5" name="Bilde 4">
            <a:extLst>
              <a:ext uri="{FF2B5EF4-FFF2-40B4-BE49-F238E27FC236}">
                <a16:creationId xmlns:a16="http://schemas.microsoft.com/office/drawing/2014/main" id="{475F4EE1-AAAF-114B-86C0-D96C762894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568" y="400110"/>
            <a:ext cx="7611848" cy="5693186"/>
          </a:xfrm>
          <a:prstGeom prst="rect">
            <a:avLst/>
          </a:prstGeom>
        </p:spPr>
      </p:pic>
      <p:sp>
        <p:nvSpPr>
          <p:cNvPr id="6" name="TekstSylinder 5"/>
          <p:cNvSpPr txBox="1"/>
          <p:nvPr/>
        </p:nvSpPr>
        <p:spPr>
          <a:xfrm>
            <a:off x="4107190" y="590491"/>
            <a:ext cx="248786" cy="246221"/>
          </a:xfrm>
          <a:prstGeom prst="rect">
            <a:avLst/>
          </a:prstGeom>
          <a:noFill/>
        </p:spPr>
        <p:txBody>
          <a:bodyPr wrap="none" rtlCol="0">
            <a:spAutoFit/>
          </a:bodyPr>
          <a:lstStyle/>
          <a:p>
            <a:r>
              <a:rPr lang="nb-NO" sz="1000" b="1" dirty="0">
                <a:solidFill>
                  <a:schemeClr val="bg1"/>
                </a:solidFill>
              </a:rPr>
              <a:t>9</a:t>
            </a:r>
          </a:p>
        </p:txBody>
      </p:sp>
      <p:sp>
        <p:nvSpPr>
          <p:cNvPr id="7" name="TekstSylinder 6"/>
          <p:cNvSpPr txBox="1"/>
          <p:nvPr/>
        </p:nvSpPr>
        <p:spPr>
          <a:xfrm>
            <a:off x="6588224" y="590491"/>
            <a:ext cx="248786" cy="246221"/>
          </a:xfrm>
          <a:prstGeom prst="rect">
            <a:avLst/>
          </a:prstGeom>
          <a:noFill/>
        </p:spPr>
        <p:txBody>
          <a:bodyPr wrap="none" rtlCol="0">
            <a:spAutoFit/>
          </a:bodyPr>
          <a:lstStyle/>
          <a:p>
            <a:r>
              <a:rPr lang="nb-NO" sz="1000" b="1" dirty="0">
                <a:solidFill>
                  <a:schemeClr val="bg1"/>
                </a:solidFill>
              </a:rPr>
              <a:t>7</a:t>
            </a:r>
          </a:p>
        </p:txBody>
      </p:sp>
    </p:spTree>
    <p:extLst>
      <p:ext uri="{BB962C8B-B14F-4D97-AF65-F5344CB8AC3E}">
        <p14:creationId xmlns:p14="http://schemas.microsoft.com/office/powerpoint/2010/main" val="3333845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10. ROLLER I KAMP (Spillerinformasjon i kamp)</a:t>
            </a:r>
          </a:p>
        </p:txBody>
      </p:sp>
      <p:pic>
        <p:nvPicPr>
          <p:cNvPr id="3" name="Bilde 2">
            <a:extLst>
              <a:ext uri="{FF2B5EF4-FFF2-40B4-BE49-F238E27FC236}">
                <a16:creationId xmlns:a16="http://schemas.microsoft.com/office/drawing/2014/main" id="{B3DD9388-7315-5F4A-BA9D-2EC2D06AB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476672"/>
            <a:ext cx="7344816" cy="5544616"/>
          </a:xfrm>
          <a:prstGeom prst="rect">
            <a:avLst/>
          </a:prstGeom>
        </p:spPr>
      </p:pic>
      <p:sp>
        <p:nvSpPr>
          <p:cNvPr id="5" name="TekstSylinder 4"/>
          <p:cNvSpPr txBox="1"/>
          <p:nvPr/>
        </p:nvSpPr>
        <p:spPr>
          <a:xfrm>
            <a:off x="4290452" y="620688"/>
            <a:ext cx="248786" cy="246221"/>
          </a:xfrm>
          <a:prstGeom prst="rect">
            <a:avLst/>
          </a:prstGeom>
          <a:noFill/>
        </p:spPr>
        <p:txBody>
          <a:bodyPr wrap="none" rtlCol="0">
            <a:spAutoFit/>
          </a:bodyPr>
          <a:lstStyle/>
          <a:p>
            <a:r>
              <a:rPr lang="nb-NO" sz="1000" b="1" dirty="0">
                <a:solidFill>
                  <a:schemeClr val="bg1"/>
                </a:solidFill>
              </a:rPr>
              <a:t>9</a:t>
            </a:r>
          </a:p>
        </p:txBody>
      </p:sp>
      <p:sp>
        <p:nvSpPr>
          <p:cNvPr id="6" name="TekstSylinder 5"/>
          <p:cNvSpPr txBox="1"/>
          <p:nvPr/>
        </p:nvSpPr>
        <p:spPr>
          <a:xfrm>
            <a:off x="6660232" y="620688"/>
            <a:ext cx="248786" cy="246221"/>
          </a:xfrm>
          <a:prstGeom prst="rect">
            <a:avLst/>
          </a:prstGeom>
          <a:noFill/>
        </p:spPr>
        <p:txBody>
          <a:bodyPr wrap="none" rtlCol="0">
            <a:spAutoFit/>
          </a:bodyPr>
          <a:lstStyle/>
          <a:p>
            <a:r>
              <a:rPr lang="nb-NO" sz="1000" b="1" dirty="0">
                <a:solidFill>
                  <a:schemeClr val="bg1"/>
                </a:solidFill>
              </a:rPr>
              <a:t>7</a:t>
            </a:r>
          </a:p>
        </p:txBody>
      </p:sp>
    </p:spTree>
    <p:extLst>
      <p:ext uri="{BB962C8B-B14F-4D97-AF65-F5344CB8AC3E}">
        <p14:creationId xmlns:p14="http://schemas.microsoft.com/office/powerpoint/2010/main" val="2335772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10. ROLLER I KAMP (Spillerinformasjon i kamp)</a:t>
            </a:r>
          </a:p>
        </p:txBody>
      </p:sp>
      <p:pic>
        <p:nvPicPr>
          <p:cNvPr id="5" name="Bilde 4">
            <a:extLst>
              <a:ext uri="{FF2B5EF4-FFF2-40B4-BE49-F238E27FC236}">
                <a16:creationId xmlns:a16="http://schemas.microsoft.com/office/drawing/2014/main" id="{E2BB1E2E-1868-2B45-ABA8-7E6505173A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5" y="476672"/>
            <a:ext cx="7560841" cy="5544616"/>
          </a:xfrm>
          <a:prstGeom prst="rect">
            <a:avLst/>
          </a:prstGeom>
        </p:spPr>
      </p:pic>
    </p:spTree>
    <p:extLst>
      <p:ext uri="{BB962C8B-B14F-4D97-AF65-F5344CB8AC3E}">
        <p14:creationId xmlns:p14="http://schemas.microsoft.com/office/powerpoint/2010/main" val="42007821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10. ROLLER I KAMP (Spillerinformasjon i kamp)</a:t>
            </a:r>
          </a:p>
        </p:txBody>
      </p:sp>
      <p:pic>
        <p:nvPicPr>
          <p:cNvPr id="3" name="Bilde 2">
            <a:extLst>
              <a:ext uri="{FF2B5EF4-FFF2-40B4-BE49-F238E27FC236}">
                <a16:creationId xmlns:a16="http://schemas.microsoft.com/office/drawing/2014/main" id="{BD44C25C-07AD-8C49-91F0-AB423B249B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400110"/>
            <a:ext cx="7632848" cy="5549170"/>
          </a:xfrm>
          <a:prstGeom prst="rect">
            <a:avLst/>
          </a:prstGeom>
        </p:spPr>
      </p:pic>
    </p:spTree>
    <p:extLst>
      <p:ext uri="{BB962C8B-B14F-4D97-AF65-F5344CB8AC3E}">
        <p14:creationId xmlns:p14="http://schemas.microsoft.com/office/powerpoint/2010/main" val="5844789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8-9 ÅR</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23900"/>
            <a:ext cx="1744464" cy="5153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Tabell 5"/>
          <p:cNvGraphicFramePr>
            <a:graphicFrameLocks noGrp="1"/>
          </p:cNvGraphicFramePr>
          <p:nvPr>
            <p:extLst>
              <p:ext uri="{D42A27DB-BD31-4B8C-83A1-F6EECF244321}">
                <p14:modId xmlns:p14="http://schemas.microsoft.com/office/powerpoint/2010/main" val="1586669301"/>
              </p:ext>
            </p:extLst>
          </p:nvPr>
        </p:nvGraphicFramePr>
        <p:xfrm>
          <a:off x="2051720" y="430482"/>
          <a:ext cx="6264696" cy="3657600"/>
        </p:xfrm>
        <a:graphic>
          <a:graphicData uri="http://schemas.openxmlformats.org/drawingml/2006/table">
            <a:tbl>
              <a:tblPr firstRow="1" bandRow="1">
                <a:tableStyleId>{5C22544A-7EE6-4342-B048-85BDC9FD1C3A}</a:tableStyleId>
              </a:tblPr>
              <a:tblGrid>
                <a:gridCol w="3086952">
                  <a:extLst>
                    <a:ext uri="{9D8B030D-6E8A-4147-A177-3AD203B41FA5}">
                      <a16:colId xmlns:a16="http://schemas.microsoft.com/office/drawing/2014/main" val="20000"/>
                    </a:ext>
                  </a:extLst>
                </a:gridCol>
                <a:gridCol w="3177744">
                  <a:extLst>
                    <a:ext uri="{9D8B030D-6E8A-4147-A177-3AD203B41FA5}">
                      <a16:colId xmlns:a16="http://schemas.microsoft.com/office/drawing/2014/main" val="20001"/>
                    </a:ext>
                  </a:extLst>
                </a:gridCol>
              </a:tblGrid>
              <a:tr h="139713">
                <a:tc>
                  <a:txBody>
                    <a:bodyPr/>
                    <a:lstStyle/>
                    <a:p>
                      <a:r>
                        <a:rPr lang="nb-NO" sz="1000" dirty="0"/>
                        <a:t>OFFENSIV</a:t>
                      </a:r>
                      <a:r>
                        <a:rPr lang="nb-NO" sz="1000" baseline="0" dirty="0"/>
                        <a:t>T (Når vi har ball)</a:t>
                      </a:r>
                      <a:endParaRPr lang="nb-NO" sz="1000" dirty="0"/>
                    </a:p>
                  </a:txBody>
                  <a:tcPr/>
                </a:tc>
                <a:tc>
                  <a:txBody>
                    <a:bodyPr/>
                    <a:lstStyle/>
                    <a:p>
                      <a:r>
                        <a:rPr lang="nb-NO" sz="1000" dirty="0"/>
                        <a:t>DEFFENSIVT (Når motstander har ball</a:t>
                      </a:r>
                    </a:p>
                  </a:txBody>
                  <a:tcPr/>
                </a:tc>
                <a:extLst>
                  <a:ext uri="{0D108BD9-81ED-4DB2-BD59-A6C34878D82A}">
                    <a16:rowId xmlns:a16="http://schemas.microsoft.com/office/drawing/2014/main" val="10000"/>
                  </a:ext>
                </a:extLst>
              </a:tr>
              <a:tr h="139713">
                <a:tc>
                  <a:txBody>
                    <a:bodyPr/>
                    <a:lstStyle/>
                    <a:p>
                      <a:r>
                        <a:rPr lang="nb-NO" sz="1000" dirty="0"/>
                        <a:t>1-2-2 Formasjon</a:t>
                      </a:r>
                    </a:p>
                  </a:txBody>
                  <a:tcPr/>
                </a:tc>
                <a:tc>
                  <a:txBody>
                    <a:bodyPr/>
                    <a:lstStyle/>
                    <a:p>
                      <a:r>
                        <a:rPr lang="nb-NO" sz="1000" dirty="0"/>
                        <a:t>1-2-2 Formasjon</a:t>
                      </a:r>
                    </a:p>
                  </a:txBody>
                  <a:tcPr/>
                </a:tc>
                <a:extLst>
                  <a:ext uri="{0D108BD9-81ED-4DB2-BD59-A6C34878D82A}">
                    <a16:rowId xmlns:a16="http://schemas.microsoft.com/office/drawing/2014/main" val="10001"/>
                  </a:ext>
                </a:extLst>
              </a:tr>
              <a:tr h="139713">
                <a:tc>
                  <a:txBody>
                    <a:bodyPr/>
                    <a:lstStyle/>
                    <a:p>
                      <a:r>
                        <a:rPr lang="nb-NO" sz="1000" dirty="0"/>
                        <a:t>Ballbesittelse</a:t>
                      </a:r>
                      <a:r>
                        <a:rPr lang="nb-NO" sz="1000" baseline="0" dirty="0"/>
                        <a:t> (Våge/ville bruke ball)</a:t>
                      </a:r>
                      <a:endParaRPr lang="nb-NO" sz="1000" dirty="0"/>
                    </a:p>
                  </a:txBody>
                  <a:tcPr/>
                </a:tc>
                <a:tc>
                  <a:txBody>
                    <a:bodyPr/>
                    <a:lstStyle/>
                    <a:p>
                      <a:r>
                        <a:rPr lang="nb-NO" sz="1000" dirty="0"/>
                        <a:t>Samlede</a:t>
                      </a:r>
                      <a:r>
                        <a:rPr lang="nb-NO" sz="1000" baseline="0" dirty="0"/>
                        <a:t> lagdeler (En enhet)</a:t>
                      </a:r>
                      <a:endParaRPr lang="nb-NO" sz="1000" dirty="0"/>
                    </a:p>
                  </a:txBody>
                  <a:tcPr/>
                </a:tc>
                <a:extLst>
                  <a:ext uri="{0D108BD9-81ED-4DB2-BD59-A6C34878D82A}">
                    <a16:rowId xmlns:a16="http://schemas.microsoft.com/office/drawing/2014/main" val="10002"/>
                  </a:ext>
                </a:extLst>
              </a:tr>
              <a:tr h="139713">
                <a:tc>
                  <a:txBody>
                    <a:bodyPr/>
                    <a:lstStyle/>
                    <a:p>
                      <a:r>
                        <a:rPr lang="nb-NO" sz="1000" dirty="0"/>
                        <a:t>Tålmodighet</a:t>
                      </a:r>
                      <a:r>
                        <a:rPr lang="nb-NO" sz="1000" baseline="0" dirty="0"/>
                        <a:t> i søk etter rom/spill-punkter</a:t>
                      </a:r>
                      <a:endParaRPr lang="nb-NO" sz="1000" dirty="0"/>
                    </a:p>
                  </a:txBody>
                  <a:tcPr/>
                </a:tc>
                <a:tc>
                  <a:txBody>
                    <a:bodyPr/>
                    <a:lstStyle/>
                    <a:p>
                      <a:r>
                        <a:rPr lang="nb-NO" sz="1000" dirty="0"/>
                        <a:t>Aggressivitet</a:t>
                      </a:r>
                    </a:p>
                  </a:txBody>
                  <a:tcPr/>
                </a:tc>
                <a:extLst>
                  <a:ext uri="{0D108BD9-81ED-4DB2-BD59-A6C34878D82A}">
                    <a16:rowId xmlns:a16="http://schemas.microsoft.com/office/drawing/2014/main" val="10003"/>
                  </a:ext>
                </a:extLst>
              </a:tr>
              <a:tr h="139713">
                <a:tc>
                  <a:txBody>
                    <a:bodyPr/>
                    <a:lstStyle/>
                    <a:p>
                      <a:r>
                        <a:rPr lang="nb-NO" sz="1000" dirty="0"/>
                        <a:t>Trygghet med ball på egen banehalvdel</a:t>
                      </a:r>
                    </a:p>
                  </a:txBody>
                  <a:tcPr/>
                </a:tc>
                <a:tc>
                  <a:txBody>
                    <a:bodyPr/>
                    <a:lstStyle/>
                    <a:p>
                      <a:r>
                        <a:rPr lang="nb-NO" sz="1000" dirty="0"/>
                        <a:t>Hurtig omstilling når</a:t>
                      </a:r>
                      <a:r>
                        <a:rPr lang="nb-NO" sz="1000" baseline="0" dirty="0"/>
                        <a:t> vi vinner ball</a:t>
                      </a:r>
                      <a:endParaRPr lang="nb-NO" sz="1000" dirty="0"/>
                    </a:p>
                  </a:txBody>
                  <a:tcPr/>
                </a:tc>
                <a:extLst>
                  <a:ext uri="{0D108BD9-81ED-4DB2-BD59-A6C34878D82A}">
                    <a16:rowId xmlns:a16="http://schemas.microsoft.com/office/drawing/2014/main" val="10004"/>
                  </a:ext>
                </a:extLst>
              </a:tr>
              <a:tr h="139713">
                <a:tc>
                  <a:txBody>
                    <a:bodyPr/>
                    <a:lstStyle/>
                    <a:p>
                      <a:r>
                        <a:rPr lang="nb-NO" sz="1000" dirty="0"/>
                        <a:t>Aktivt</a:t>
                      </a:r>
                      <a:r>
                        <a:rPr lang="nb-NO" sz="1000" baseline="0" dirty="0"/>
                        <a:t> finne rom for å gjøre seg spillbar</a:t>
                      </a:r>
                      <a:endParaRPr lang="nb-NO" sz="1000" dirty="0"/>
                    </a:p>
                  </a:txBody>
                  <a:tcPr/>
                </a:tc>
                <a:tc>
                  <a:txBody>
                    <a:bodyPr/>
                    <a:lstStyle/>
                    <a:p>
                      <a:r>
                        <a:rPr lang="nb-NO" sz="1000" dirty="0"/>
                        <a:t>Sideforskyvning og samhandling</a:t>
                      </a:r>
                    </a:p>
                  </a:txBody>
                  <a:tcPr/>
                </a:tc>
                <a:extLst>
                  <a:ext uri="{0D108BD9-81ED-4DB2-BD59-A6C34878D82A}">
                    <a16:rowId xmlns:a16="http://schemas.microsoft.com/office/drawing/2014/main" val="10005"/>
                  </a:ext>
                </a:extLst>
              </a:tr>
              <a:tr h="139713">
                <a:tc>
                  <a:txBody>
                    <a:bodyPr/>
                    <a:lstStyle/>
                    <a:p>
                      <a:r>
                        <a:rPr lang="nb-NO" sz="1000" dirty="0"/>
                        <a:t>Oppnå 2-4 pasnings alternativer</a:t>
                      </a:r>
                    </a:p>
                  </a:txBody>
                  <a:tcPr/>
                </a:tc>
                <a:tc>
                  <a:txBody>
                    <a:bodyPr/>
                    <a:lstStyle/>
                    <a:p>
                      <a:endParaRPr lang="nb-NO" sz="1000" dirty="0"/>
                    </a:p>
                  </a:txBody>
                  <a:tcPr/>
                </a:tc>
                <a:extLst>
                  <a:ext uri="{0D108BD9-81ED-4DB2-BD59-A6C34878D82A}">
                    <a16:rowId xmlns:a16="http://schemas.microsoft.com/office/drawing/2014/main" val="10006"/>
                  </a:ext>
                </a:extLst>
              </a:tr>
              <a:tr h="1397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000" dirty="0"/>
                        <a:t>Hurtig omstilling ved balltap (Alle ledd)</a:t>
                      </a:r>
                    </a:p>
                  </a:txBody>
                  <a:tcPr/>
                </a:tc>
                <a:tc>
                  <a:txBody>
                    <a:bodyPr/>
                    <a:lstStyle/>
                    <a:p>
                      <a:endParaRPr lang="nb-NO" sz="1000" dirty="0"/>
                    </a:p>
                  </a:txBody>
                  <a:tcPr/>
                </a:tc>
                <a:extLst>
                  <a:ext uri="{0D108BD9-81ED-4DB2-BD59-A6C34878D82A}">
                    <a16:rowId xmlns:a16="http://schemas.microsoft.com/office/drawing/2014/main" val="10007"/>
                  </a:ext>
                </a:extLst>
              </a:tr>
              <a:tr h="139713">
                <a:tc>
                  <a:txBody>
                    <a:bodyPr/>
                    <a:lstStyle/>
                    <a:p>
                      <a:endParaRPr lang="nb-NO" sz="1000" dirty="0"/>
                    </a:p>
                  </a:txBody>
                  <a:tcPr/>
                </a:tc>
                <a:tc>
                  <a:txBody>
                    <a:bodyPr/>
                    <a:lstStyle/>
                    <a:p>
                      <a:endParaRPr lang="nb-NO" sz="1000" dirty="0"/>
                    </a:p>
                  </a:txBody>
                  <a:tcPr/>
                </a:tc>
                <a:extLst>
                  <a:ext uri="{0D108BD9-81ED-4DB2-BD59-A6C34878D82A}">
                    <a16:rowId xmlns:a16="http://schemas.microsoft.com/office/drawing/2014/main" val="10008"/>
                  </a:ext>
                </a:extLst>
              </a:tr>
              <a:tr h="139713">
                <a:tc>
                  <a:txBody>
                    <a:bodyPr/>
                    <a:lstStyle/>
                    <a:p>
                      <a:endParaRPr lang="nb-NO" sz="1000" dirty="0"/>
                    </a:p>
                  </a:txBody>
                  <a:tcPr/>
                </a:tc>
                <a:tc>
                  <a:txBody>
                    <a:bodyPr/>
                    <a:lstStyle/>
                    <a:p>
                      <a:endParaRPr lang="nb-NO" sz="1000" dirty="0"/>
                    </a:p>
                  </a:txBody>
                  <a:tcPr/>
                </a:tc>
                <a:extLst>
                  <a:ext uri="{0D108BD9-81ED-4DB2-BD59-A6C34878D82A}">
                    <a16:rowId xmlns:a16="http://schemas.microsoft.com/office/drawing/2014/main" val="10009"/>
                  </a:ext>
                </a:extLst>
              </a:tr>
              <a:tr h="139713">
                <a:tc>
                  <a:txBody>
                    <a:bodyPr/>
                    <a:lstStyle/>
                    <a:p>
                      <a:endParaRPr lang="nb-NO" sz="1000" dirty="0"/>
                    </a:p>
                  </a:txBody>
                  <a:tcPr/>
                </a:tc>
                <a:tc>
                  <a:txBody>
                    <a:bodyPr/>
                    <a:lstStyle/>
                    <a:p>
                      <a:endParaRPr lang="nb-NO" sz="1000" dirty="0"/>
                    </a:p>
                  </a:txBody>
                  <a:tcPr/>
                </a:tc>
                <a:extLst>
                  <a:ext uri="{0D108BD9-81ED-4DB2-BD59-A6C34878D82A}">
                    <a16:rowId xmlns:a16="http://schemas.microsoft.com/office/drawing/2014/main" val="10010"/>
                  </a:ext>
                </a:extLst>
              </a:tr>
              <a:tr h="139713">
                <a:tc>
                  <a:txBody>
                    <a:bodyPr/>
                    <a:lstStyle/>
                    <a:p>
                      <a:endParaRPr lang="nb-NO" sz="1000" dirty="0"/>
                    </a:p>
                  </a:txBody>
                  <a:tcPr/>
                </a:tc>
                <a:tc>
                  <a:txBody>
                    <a:bodyPr/>
                    <a:lstStyle/>
                    <a:p>
                      <a:endParaRPr lang="nb-NO" sz="1000" dirty="0"/>
                    </a:p>
                  </a:txBody>
                  <a:tcPr/>
                </a:tc>
                <a:extLst>
                  <a:ext uri="{0D108BD9-81ED-4DB2-BD59-A6C34878D82A}">
                    <a16:rowId xmlns:a16="http://schemas.microsoft.com/office/drawing/2014/main" val="10011"/>
                  </a:ext>
                </a:extLst>
              </a:tr>
              <a:tr h="1397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000" dirty="0"/>
                    </a:p>
                  </a:txBody>
                  <a:tcPr/>
                </a:tc>
                <a:tc>
                  <a:txBody>
                    <a:bodyPr/>
                    <a:lstStyle/>
                    <a:p>
                      <a:endParaRPr lang="nb-NO" sz="1000" dirty="0"/>
                    </a:p>
                  </a:txBody>
                  <a:tcPr/>
                </a:tc>
                <a:extLst>
                  <a:ext uri="{0D108BD9-81ED-4DB2-BD59-A6C34878D82A}">
                    <a16:rowId xmlns:a16="http://schemas.microsoft.com/office/drawing/2014/main" val="10012"/>
                  </a:ext>
                </a:extLst>
              </a:tr>
              <a:tr h="139713">
                <a:tc>
                  <a:txBody>
                    <a:bodyPr/>
                    <a:lstStyle/>
                    <a:p>
                      <a:endParaRPr lang="nb-NO" sz="1000" dirty="0"/>
                    </a:p>
                  </a:txBody>
                  <a:tcPr/>
                </a:tc>
                <a:tc>
                  <a:txBody>
                    <a:bodyPr/>
                    <a:lstStyle/>
                    <a:p>
                      <a:endParaRPr lang="nb-NO" sz="1000" dirty="0"/>
                    </a:p>
                  </a:txBody>
                  <a:tcPr/>
                </a:tc>
                <a:extLst>
                  <a:ext uri="{0D108BD9-81ED-4DB2-BD59-A6C34878D82A}">
                    <a16:rowId xmlns:a16="http://schemas.microsoft.com/office/drawing/2014/main" val="10013"/>
                  </a:ext>
                </a:extLst>
              </a:tr>
              <a:tr h="139713">
                <a:tc>
                  <a:txBody>
                    <a:bodyPr/>
                    <a:lstStyle/>
                    <a:p>
                      <a:endParaRPr lang="nb-NO" sz="1000" dirty="0"/>
                    </a:p>
                  </a:txBody>
                  <a:tcPr/>
                </a:tc>
                <a:tc>
                  <a:txBody>
                    <a:bodyPr/>
                    <a:lstStyle/>
                    <a:p>
                      <a:endParaRPr lang="nb-NO" sz="1000" dirty="0"/>
                    </a:p>
                  </a:txBody>
                  <a:tcPr/>
                </a:tc>
                <a:extLst>
                  <a:ext uri="{0D108BD9-81ED-4DB2-BD59-A6C34878D82A}">
                    <a16:rowId xmlns:a16="http://schemas.microsoft.com/office/drawing/2014/main" val="10014"/>
                  </a:ext>
                </a:extLst>
              </a:tr>
            </a:tbl>
          </a:graphicData>
        </a:graphic>
      </p:graphicFrame>
      <p:sp>
        <p:nvSpPr>
          <p:cNvPr id="7" name="TekstSylinder 6"/>
          <p:cNvSpPr txBox="1"/>
          <p:nvPr/>
        </p:nvSpPr>
        <p:spPr>
          <a:xfrm>
            <a:off x="2123728" y="4365104"/>
            <a:ext cx="5929828" cy="646331"/>
          </a:xfrm>
          <a:prstGeom prst="rect">
            <a:avLst/>
          </a:prstGeom>
          <a:noFill/>
        </p:spPr>
        <p:txBody>
          <a:bodyPr wrap="none" rtlCol="0">
            <a:spAutoFit/>
          </a:bodyPr>
          <a:lstStyle/>
          <a:p>
            <a:r>
              <a:rPr lang="nb-NO" dirty="0"/>
              <a:t>Detaljert kamp plan for G/J 8-9 år finner du i eget hefte og på </a:t>
            </a:r>
          </a:p>
          <a:p>
            <a:r>
              <a:rPr lang="nb-NO" dirty="0"/>
              <a:t>etterfølgende sider.  </a:t>
            </a:r>
          </a:p>
        </p:txBody>
      </p:sp>
      <p:sp>
        <p:nvSpPr>
          <p:cNvPr id="2" name="Plassholder for lysbildenummer 1"/>
          <p:cNvSpPr>
            <a:spLocks noGrp="1"/>
          </p:cNvSpPr>
          <p:nvPr>
            <p:ph type="sldNum" sz="quarter" idx="12"/>
          </p:nvPr>
        </p:nvSpPr>
        <p:spPr/>
        <p:txBody>
          <a:bodyPr/>
          <a:lstStyle/>
          <a:p>
            <a:fld id="{45C7B357-7243-4B0A-A642-6CD8379419DD}" type="slidenum">
              <a:rPr lang="nb-NO" smtClean="0"/>
              <a:t>46</a:t>
            </a:fld>
            <a:endParaRPr lang="nb-NO"/>
          </a:p>
        </p:txBody>
      </p:sp>
    </p:spTree>
    <p:extLst>
      <p:ext uri="{BB962C8B-B14F-4D97-AF65-F5344CB8AC3E}">
        <p14:creationId xmlns:p14="http://schemas.microsoft.com/office/powerpoint/2010/main" val="42091422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8-9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47</a:t>
            </a:fld>
            <a:endParaRPr lang="nb-NO"/>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908720"/>
            <a:ext cx="7799387" cy="539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64216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8-9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48</a:t>
            </a:fld>
            <a:endParaRPr lang="nb-NO"/>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55065"/>
            <a:ext cx="8466137" cy="606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29195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8-9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49</a:t>
            </a:fld>
            <a:endParaRPr lang="nb-NO"/>
          </a:p>
        </p:txBody>
      </p:sp>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40625"/>
            <a:ext cx="8428037" cy="602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05052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8-9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50</a:t>
            </a:fld>
            <a:endParaRPr lang="nb-NO"/>
          </a:p>
        </p:txBody>
      </p:sp>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47833"/>
            <a:ext cx="8389937" cy="598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85991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8-9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51</a:t>
            </a:fld>
            <a:endParaRPr lang="nb-NO"/>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399463" cy="599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77292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8-9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52</a:t>
            </a:fld>
            <a:endParaRPr lang="nb-NO"/>
          </a:p>
        </p:txBody>
      </p:sp>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485187" cy="595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90249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8-9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53</a:t>
            </a:fld>
            <a:endParaRPr lang="nb-NO"/>
          </a:p>
        </p:txBody>
      </p:sp>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551863" cy="602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41824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8-9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54</a:t>
            </a:fld>
            <a:endParaRPr lang="nb-NO"/>
          </a:p>
        </p:txBody>
      </p:sp>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836712"/>
            <a:ext cx="8389937" cy="593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38898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8-9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55</a:t>
            </a:fld>
            <a:endParaRPr lang="nb-NO"/>
          </a:p>
        </p:txBody>
      </p:sp>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063" y="738841"/>
            <a:ext cx="8447087" cy="6010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49356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8-9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56</a:t>
            </a:fld>
            <a:endParaRPr lang="nb-NO"/>
          </a:p>
        </p:txBody>
      </p:sp>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47705"/>
            <a:ext cx="8418513" cy="596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23529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8-9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57</a:t>
            </a:fld>
            <a:endParaRPr lang="nb-NO"/>
          </a:p>
        </p:txBody>
      </p:sp>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428037" cy="591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47462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8-9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58</a:t>
            </a:fld>
            <a:endParaRPr lang="nb-NO"/>
          </a:p>
        </p:txBody>
      </p:sp>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389937" cy="595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97967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0" y="764704"/>
            <a:ext cx="1735809" cy="5287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Tabell 5"/>
          <p:cNvGraphicFramePr>
            <a:graphicFrameLocks noGrp="1"/>
          </p:cNvGraphicFramePr>
          <p:nvPr>
            <p:extLst>
              <p:ext uri="{D42A27DB-BD31-4B8C-83A1-F6EECF244321}">
                <p14:modId xmlns:p14="http://schemas.microsoft.com/office/powerpoint/2010/main" val="2493281745"/>
              </p:ext>
            </p:extLst>
          </p:nvPr>
        </p:nvGraphicFramePr>
        <p:xfrm>
          <a:off x="2051720" y="430482"/>
          <a:ext cx="6264696" cy="3657600"/>
        </p:xfrm>
        <a:graphic>
          <a:graphicData uri="http://schemas.openxmlformats.org/drawingml/2006/table">
            <a:tbl>
              <a:tblPr firstRow="1" bandRow="1">
                <a:tableStyleId>{5C22544A-7EE6-4342-B048-85BDC9FD1C3A}</a:tableStyleId>
              </a:tblPr>
              <a:tblGrid>
                <a:gridCol w="3086952">
                  <a:extLst>
                    <a:ext uri="{9D8B030D-6E8A-4147-A177-3AD203B41FA5}">
                      <a16:colId xmlns:a16="http://schemas.microsoft.com/office/drawing/2014/main" val="20000"/>
                    </a:ext>
                  </a:extLst>
                </a:gridCol>
                <a:gridCol w="3177744">
                  <a:extLst>
                    <a:ext uri="{9D8B030D-6E8A-4147-A177-3AD203B41FA5}">
                      <a16:colId xmlns:a16="http://schemas.microsoft.com/office/drawing/2014/main" val="20001"/>
                    </a:ext>
                  </a:extLst>
                </a:gridCol>
              </a:tblGrid>
              <a:tr h="139713">
                <a:tc>
                  <a:txBody>
                    <a:bodyPr/>
                    <a:lstStyle/>
                    <a:p>
                      <a:r>
                        <a:rPr lang="nb-NO" sz="1000" dirty="0"/>
                        <a:t>OFFENSIV</a:t>
                      </a:r>
                      <a:r>
                        <a:rPr lang="nb-NO" sz="1000" baseline="0" dirty="0"/>
                        <a:t>T (Når vi har ball)</a:t>
                      </a:r>
                      <a:endParaRPr lang="nb-NO" sz="1000" dirty="0"/>
                    </a:p>
                  </a:txBody>
                  <a:tcPr/>
                </a:tc>
                <a:tc>
                  <a:txBody>
                    <a:bodyPr/>
                    <a:lstStyle/>
                    <a:p>
                      <a:r>
                        <a:rPr lang="nb-NO" sz="1000" dirty="0"/>
                        <a:t>DEFFENSIVT (Når motstander har ball</a:t>
                      </a:r>
                    </a:p>
                  </a:txBody>
                  <a:tcPr/>
                </a:tc>
                <a:extLst>
                  <a:ext uri="{0D108BD9-81ED-4DB2-BD59-A6C34878D82A}">
                    <a16:rowId xmlns:a16="http://schemas.microsoft.com/office/drawing/2014/main" val="10000"/>
                  </a:ext>
                </a:extLst>
              </a:tr>
              <a:tr h="139713">
                <a:tc>
                  <a:txBody>
                    <a:bodyPr/>
                    <a:lstStyle/>
                    <a:p>
                      <a:r>
                        <a:rPr lang="nb-NO" sz="1000" dirty="0"/>
                        <a:t>1-2-1-3 Formasjon</a:t>
                      </a:r>
                    </a:p>
                  </a:txBody>
                  <a:tcPr/>
                </a:tc>
                <a:tc>
                  <a:txBody>
                    <a:bodyPr/>
                    <a:lstStyle/>
                    <a:p>
                      <a:r>
                        <a:rPr lang="nb-NO" sz="1000" dirty="0"/>
                        <a:t>1-2-3-1 Formasjon</a:t>
                      </a:r>
                    </a:p>
                  </a:txBody>
                  <a:tcPr/>
                </a:tc>
                <a:extLst>
                  <a:ext uri="{0D108BD9-81ED-4DB2-BD59-A6C34878D82A}">
                    <a16:rowId xmlns:a16="http://schemas.microsoft.com/office/drawing/2014/main" val="10001"/>
                  </a:ext>
                </a:extLst>
              </a:tr>
              <a:tr h="139713">
                <a:tc>
                  <a:txBody>
                    <a:bodyPr/>
                    <a:lstStyle/>
                    <a:p>
                      <a:r>
                        <a:rPr lang="nb-NO" sz="1000" dirty="0"/>
                        <a:t>Ballbesittelse</a:t>
                      </a:r>
                      <a:r>
                        <a:rPr lang="nb-NO" sz="1000" baseline="0" dirty="0"/>
                        <a:t> (Våge/ville bruke ball)</a:t>
                      </a:r>
                      <a:endParaRPr lang="nb-NO" sz="1000" dirty="0"/>
                    </a:p>
                  </a:txBody>
                  <a:tcPr/>
                </a:tc>
                <a:tc>
                  <a:txBody>
                    <a:bodyPr/>
                    <a:lstStyle/>
                    <a:p>
                      <a:r>
                        <a:rPr lang="nb-NO" sz="1000" dirty="0"/>
                        <a:t>Samlede</a:t>
                      </a:r>
                      <a:r>
                        <a:rPr lang="nb-NO" sz="1000" baseline="0" dirty="0"/>
                        <a:t> lagdeler (En enhet)</a:t>
                      </a:r>
                      <a:endParaRPr lang="nb-NO" sz="1000" dirty="0"/>
                    </a:p>
                  </a:txBody>
                  <a:tcPr/>
                </a:tc>
                <a:extLst>
                  <a:ext uri="{0D108BD9-81ED-4DB2-BD59-A6C34878D82A}">
                    <a16:rowId xmlns:a16="http://schemas.microsoft.com/office/drawing/2014/main" val="10002"/>
                  </a:ext>
                </a:extLst>
              </a:tr>
              <a:tr h="139713">
                <a:tc>
                  <a:txBody>
                    <a:bodyPr/>
                    <a:lstStyle/>
                    <a:p>
                      <a:r>
                        <a:rPr lang="nb-NO" sz="1000" dirty="0"/>
                        <a:t>Tålmodighet</a:t>
                      </a:r>
                      <a:r>
                        <a:rPr lang="nb-NO" sz="1000" baseline="0" dirty="0"/>
                        <a:t> i søk etter rom/spill-punkter</a:t>
                      </a:r>
                      <a:endParaRPr lang="nb-NO" sz="1000" dirty="0"/>
                    </a:p>
                  </a:txBody>
                  <a:tcPr/>
                </a:tc>
                <a:tc>
                  <a:txBody>
                    <a:bodyPr/>
                    <a:lstStyle/>
                    <a:p>
                      <a:r>
                        <a:rPr lang="nb-NO" sz="1000" dirty="0"/>
                        <a:t>«lokke» motstander inn</a:t>
                      </a:r>
                      <a:r>
                        <a:rPr lang="nb-NO" sz="1000" baseline="0" dirty="0"/>
                        <a:t> i rom</a:t>
                      </a:r>
                      <a:endParaRPr lang="nb-NO" sz="1000" dirty="0"/>
                    </a:p>
                  </a:txBody>
                  <a:tcPr/>
                </a:tc>
                <a:extLst>
                  <a:ext uri="{0D108BD9-81ED-4DB2-BD59-A6C34878D82A}">
                    <a16:rowId xmlns:a16="http://schemas.microsoft.com/office/drawing/2014/main" val="10003"/>
                  </a:ext>
                </a:extLst>
              </a:tr>
              <a:tr h="139713">
                <a:tc>
                  <a:txBody>
                    <a:bodyPr/>
                    <a:lstStyle/>
                    <a:p>
                      <a:r>
                        <a:rPr lang="nb-NO" sz="1000" dirty="0"/>
                        <a:t>Trygghet med ball på egen banehalvdel</a:t>
                      </a:r>
                    </a:p>
                  </a:txBody>
                  <a:tcPr/>
                </a:tc>
                <a:tc>
                  <a:txBody>
                    <a:bodyPr/>
                    <a:lstStyle/>
                    <a:p>
                      <a:r>
                        <a:rPr lang="nb-NO" sz="1000" dirty="0"/>
                        <a:t>Lede</a:t>
                      </a:r>
                      <a:r>
                        <a:rPr lang="nb-NO" sz="1000" baseline="0" dirty="0"/>
                        <a:t> spill ut på kantene (angriper)</a:t>
                      </a:r>
                      <a:endParaRPr lang="nb-NO" sz="1000" dirty="0"/>
                    </a:p>
                  </a:txBody>
                  <a:tcPr/>
                </a:tc>
                <a:extLst>
                  <a:ext uri="{0D108BD9-81ED-4DB2-BD59-A6C34878D82A}">
                    <a16:rowId xmlns:a16="http://schemas.microsoft.com/office/drawing/2014/main" val="10004"/>
                  </a:ext>
                </a:extLst>
              </a:tr>
              <a:tr h="139713">
                <a:tc>
                  <a:txBody>
                    <a:bodyPr/>
                    <a:lstStyle/>
                    <a:p>
                      <a:r>
                        <a:rPr lang="nb-NO" sz="1000" dirty="0"/>
                        <a:t>Aktivt</a:t>
                      </a:r>
                      <a:r>
                        <a:rPr lang="nb-NO" sz="1000" baseline="0" dirty="0"/>
                        <a:t> finne rom for å gjøre seg spillbar</a:t>
                      </a:r>
                      <a:endParaRPr lang="nb-NO" sz="1000" dirty="0"/>
                    </a:p>
                  </a:txBody>
                  <a:tcPr/>
                </a:tc>
                <a:tc>
                  <a:txBody>
                    <a:bodyPr/>
                    <a:lstStyle/>
                    <a:p>
                      <a:r>
                        <a:rPr lang="nb-NO" sz="1000" dirty="0"/>
                        <a:t>Kommunikasjon (Alle)</a:t>
                      </a:r>
                    </a:p>
                  </a:txBody>
                  <a:tcPr/>
                </a:tc>
                <a:extLst>
                  <a:ext uri="{0D108BD9-81ED-4DB2-BD59-A6C34878D82A}">
                    <a16:rowId xmlns:a16="http://schemas.microsoft.com/office/drawing/2014/main" val="10005"/>
                  </a:ext>
                </a:extLst>
              </a:tr>
              <a:tr h="139713">
                <a:tc>
                  <a:txBody>
                    <a:bodyPr/>
                    <a:lstStyle/>
                    <a:p>
                      <a:r>
                        <a:rPr lang="nb-NO" sz="1000" dirty="0"/>
                        <a:t>Oppnå 2-4 pasnings alternativer</a:t>
                      </a:r>
                    </a:p>
                  </a:txBody>
                  <a:tcPr/>
                </a:tc>
                <a:tc>
                  <a:txBody>
                    <a:bodyPr/>
                    <a:lstStyle/>
                    <a:p>
                      <a:r>
                        <a:rPr lang="nb-NO" sz="1000" dirty="0"/>
                        <a:t>Aggressivitet</a:t>
                      </a:r>
                    </a:p>
                  </a:txBody>
                  <a:tcPr/>
                </a:tc>
                <a:extLst>
                  <a:ext uri="{0D108BD9-81ED-4DB2-BD59-A6C34878D82A}">
                    <a16:rowId xmlns:a16="http://schemas.microsoft.com/office/drawing/2014/main" val="10006"/>
                  </a:ext>
                </a:extLst>
              </a:tr>
              <a:tr h="1397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000" dirty="0"/>
                        <a:t>Hurtig omstilling ved balltap (Alle ledd)</a:t>
                      </a:r>
                    </a:p>
                  </a:txBody>
                  <a:tcPr/>
                </a:tc>
                <a:tc>
                  <a:txBody>
                    <a:bodyPr/>
                    <a:lstStyle/>
                    <a:p>
                      <a:r>
                        <a:rPr lang="nb-NO" sz="1000" dirty="0"/>
                        <a:t>Hurtig omstilling når</a:t>
                      </a:r>
                      <a:r>
                        <a:rPr lang="nb-NO" sz="1000" baseline="0" dirty="0"/>
                        <a:t> vi vinner ball</a:t>
                      </a:r>
                      <a:endParaRPr lang="nb-NO" sz="1000" dirty="0"/>
                    </a:p>
                  </a:txBody>
                  <a:tcPr/>
                </a:tc>
                <a:extLst>
                  <a:ext uri="{0D108BD9-81ED-4DB2-BD59-A6C34878D82A}">
                    <a16:rowId xmlns:a16="http://schemas.microsoft.com/office/drawing/2014/main" val="10007"/>
                  </a:ext>
                </a:extLst>
              </a:tr>
              <a:tr h="139713">
                <a:tc>
                  <a:txBody>
                    <a:bodyPr/>
                    <a:lstStyle/>
                    <a:p>
                      <a:r>
                        <a:rPr lang="nb-NO" sz="1000" dirty="0"/>
                        <a:t>3-kant</a:t>
                      </a:r>
                      <a:r>
                        <a:rPr lang="nb-NO" sz="1000" baseline="0" dirty="0"/>
                        <a:t> spill</a:t>
                      </a:r>
                      <a:endParaRPr lang="nb-NO" sz="1000" dirty="0"/>
                    </a:p>
                  </a:txBody>
                  <a:tcPr/>
                </a:tc>
                <a:tc>
                  <a:txBody>
                    <a:bodyPr/>
                    <a:lstStyle/>
                    <a:p>
                      <a:r>
                        <a:rPr lang="nb-NO" sz="1000" dirty="0"/>
                        <a:t>Sideforskyvning og samhandling</a:t>
                      </a:r>
                    </a:p>
                  </a:txBody>
                  <a:tcPr/>
                </a:tc>
                <a:extLst>
                  <a:ext uri="{0D108BD9-81ED-4DB2-BD59-A6C34878D82A}">
                    <a16:rowId xmlns:a16="http://schemas.microsoft.com/office/drawing/2014/main" val="10008"/>
                  </a:ext>
                </a:extLst>
              </a:tr>
              <a:tr h="139713">
                <a:tc>
                  <a:txBody>
                    <a:bodyPr/>
                    <a:lstStyle/>
                    <a:p>
                      <a:r>
                        <a:rPr lang="nb-NO" sz="1000" dirty="0"/>
                        <a:t>Skape overtall</a:t>
                      </a:r>
                    </a:p>
                  </a:txBody>
                  <a:tcPr/>
                </a:tc>
                <a:tc>
                  <a:txBody>
                    <a:bodyPr/>
                    <a:lstStyle/>
                    <a:p>
                      <a:endParaRPr lang="nb-NO" sz="1000" dirty="0"/>
                    </a:p>
                  </a:txBody>
                  <a:tcPr/>
                </a:tc>
                <a:extLst>
                  <a:ext uri="{0D108BD9-81ED-4DB2-BD59-A6C34878D82A}">
                    <a16:rowId xmlns:a16="http://schemas.microsoft.com/office/drawing/2014/main" val="10009"/>
                  </a:ext>
                </a:extLst>
              </a:tr>
              <a:tr h="139713">
                <a:tc>
                  <a:txBody>
                    <a:bodyPr/>
                    <a:lstStyle/>
                    <a:p>
                      <a:r>
                        <a:rPr lang="nb-NO" sz="1000" dirty="0"/>
                        <a:t>Angrepsspill som en enhet (samhandling)</a:t>
                      </a:r>
                    </a:p>
                  </a:txBody>
                  <a:tcPr/>
                </a:tc>
                <a:tc>
                  <a:txBody>
                    <a:bodyPr/>
                    <a:lstStyle/>
                    <a:p>
                      <a:endParaRPr lang="nb-NO" sz="1000" dirty="0"/>
                    </a:p>
                  </a:txBody>
                  <a:tcPr/>
                </a:tc>
                <a:extLst>
                  <a:ext uri="{0D108BD9-81ED-4DB2-BD59-A6C34878D82A}">
                    <a16:rowId xmlns:a16="http://schemas.microsoft.com/office/drawing/2014/main" val="10010"/>
                  </a:ext>
                </a:extLst>
              </a:tr>
              <a:tr h="1397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000" dirty="0"/>
                        <a:t>Offensiv markering</a:t>
                      </a:r>
                    </a:p>
                  </a:txBody>
                  <a:tcPr/>
                </a:tc>
                <a:tc>
                  <a:txBody>
                    <a:bodyPr/>
                    <a:lstStyle/>
                    <a:p>
                      <a:endParaRPr lang="nb-NO" sz="1000" dirty="0"/>
                    </a:p>
                  </a:txBody>
                  <a:tcPr/>
                </a:tc>
                <a:extLst>
                  <a:ext uri="{0D108BD9-81ED-4DB2-BD59-A6C34878D82A}">
                    <a16:rowId xmlns:a16="http://schemas.microsoft.com/office/drawing/2014/main" val="10011"/>
                  </a:ext>
                </a:extLst>
              </a:tr>
              <a:tr h="1397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000" dirty="0"/>
                    </a:p>
                  </a:txBody>
                  <a:tcPr/>
                </a:tc>
                <a:tc>
                  <a:txBody>
                    <a:bodyPr/>
                    <a:lstStyle/>
                    <a:p>
                      <a:endParaRPr lang="nb-NO" sz="1000" dirty="0"/>
                    </a:p>
                  </a:txBody>
                  <a:tcPr/>
                </a:tc>
                <a:extLst>
                  <a:ext uri="{0D108BD9-81ED-4DB2-BD59-A6C34878D82A}">
                    <a16:rowId xmlns:a16="http://schemas.microsoft.com/office/drawing/2014/main" val="10012"/>
                  </a:ext>
                </a:extLst>
              </a:tr>
              <a:tr h="139713">
                <a:tc>
                  <a:txBody>
                    <a:bodyPr/>
                    <a:lstStyle/>
                    <a:p>
                      <a:endParaRPr lang="nb-NO" sz="1000" dirty="0"/>
                    </a:p>
                  </a:txBody>
                  <a:tcPr/>
                </a:tc>
                <a:tc>
                  <a:txBody>
                    <a:bodyPr/>
                    <a:lstStyle/>
                    <a:p>
                      <a:endParaRPr lang="nb-NO" sz="1000" dirty="0"/>
                    </a:p>
                  </a:txBody>
                  <a:tcPr/>
                </a:tc>
                <a:extLst>
                  <a:ext uri="{0D108BD9-81ED-4DB2-BD59-A6C34878D82A}">
                    <a16:rowId xmlns:a16="http://schemas.microsoft.com/office/drawing/2014/main" val="10013"/>
                  </a:ext>
                </a:extLst>
              </a:tr>
              <a:tr h="139713">
                <a:tc>
                  <a:txBody>
                    <a:bodyPr/>
                    <a:lstStyle/>
                    <a:p>
                      <a:endParaRPr lang="nb-NO" sz="1000" dirty="0"/>
                    </a:p>
                  </a:txBody>
                  <a:tcPr/>
                </a:tc>
                <a:tc>
                  <a:txBody>
                    <a:bodyPr/>
                    <a:lstStyle/>
                    <a:p>
                      <a:endParaRPr lang="nb-NO" sz="1000" dirty="0"/>
                    </a:p>
                  </a:txBody>
                  <a:tcPr/>
                </a:tc>
                <a:extLst>
                  <a:ext uri="{0D108BD9-81ED-4DB2-BD59-A6C34878D82A}">
                    <a16:rowId xmlns:a16="http://schemas.microsoft.com/office/drawing/2014/main" val="10014"/>
                  </a:ext>
                </a:extLst>
              </a:tr>
            </a:tbl>
          </a:graphicData>
        </a:graphic>
      </p:graphicFrame>
      <p:sp>
        <p:nvSpPr>
          <p:cNvPr id="7" name="TekstSylinder 6"/>
          <p:cNvSpPr txBox="1"/>
          <p:nvPr/>
        </p:nvSpPr>
        <p:spPr>
          <a:xfrm>
            <a:off x="2123728" y="4365104"/>
            <a:ext cx="6094361" cy="646331"/>
          </a:xfrm>
          <a:prstGeom prst="rect">
            <a:avLst/>
          </a:prstGeom>
          <a:noFill/>
        </p:spPr>
        <p:txBody>
          <a:bodyPr wrap="none" rtlCol="0">
            <a:spAutoFit/>
          </a:bodyPr>
          <a:lstStyle/>
          <a:p>
            <a:r>
              <a:rPr lang="nb-NO" dirty="0"/>
              <a:t>Detaljert kamp plan for G/J 10-11år finner du i eget hefte og på </a:t>
            </a:r>
          </a:p>
          <a:p>
            <a:r>
              <a:rPr lang="nb-NO" dirty="0"/>
              <a:t>etterfølgende sider.  </a:t>
            </a:r>
          </a:p>
        </p:txBody>
      </p:sp>
      <p:sp>
        <p:nvSpPr>
          <p:cNvPr id="2" name="Plassholder for lysbildenummer 1"/>
          <p:cNvSpPr>
            <a:spLocks noGrp="1"/>
          </p:cNvSpPr>
          <p:nvPr>
            <p:ph type="sldNum" sz="quarter" idx="12"/>
          </p:nvPr>
        </p:nvSpPr>
        <p:spPr/>
        <p:txBody>
          <a:bodyPr/>
          <a:lstStyle/>
          <a:p>
            <a:fld id="{45C7B357-7243-4B0A-A642-6CD8379419DD}" type="slidenum">
              <a:rPr lang="nb-NO" smtClean="0"/>
              <a:t>59</a:t>
            </a:fld>
            <a:endParaRPr lang="nb-NO"/>
          </a:p>
        </p:txBody>
      </p:sp>
    </p:spTree>
    <p:extLst>
      <p:ext uri="{BB962C8B-B14F-4D97-AF65-F5344CB8AC3E}">
        <p14:creationId xmlns:p14="http://schemas.microsoft.com/office/powerpoint/2010/main" val="42091422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79" y="823912"/>
            <a:ext cx="8123237" cy="521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60</a:t>
            </a:fld>
            <a:endParaRPr lang="nb-NO"/>
          </a:p>
        </p:txBody>
      </p:sp>
    </p:spTree>
    <p:extLst>
      <p:ext uri="{BB962C8B-B14F-4D97-AF65-F5344CB8AC3E}">
        <p14:creationId xmlns:p14="http://schemas.microsoft.com/office/powerpoint/2010/main" val="37978009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47817"/>
            <a:ext cx="8437563" cy="602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61</a:t>
            </a:fld>
            <a:endParaRPr lang="nb-NO"/>
          </a:p>
        </p:txBody>
      </p:sp>
    </p:spTree>
    <p:extLst>
      <p:ext uri="{BB962C8B-B14F-4D97-AF65-F5344CB8AC3E}">
        <p14:creationId xmlns:p14="http://schemas.microsoft.com/office/powerpoint/2010/main" val="3387200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69361"/>
            <a:ext cx="8408987" cy="600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62</a:t>
            </a:fld>
            <a:endParaRPr lang="nb-NO"/>
          </a:p>
        </p:txBody>
      </p:sp>
    </p:spTree>
    <p:extLst>
      <p:ext uri="{BB962C8B-B14F-4D97-AF65-F5344CB8AC3E}">
        <p14:creationId xmlns:p14="http://schemas.microsoft.com/office/powerpoint/2010/main" val="19396881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639" y="738841"/>
            <a:ext cx="8437563" cy="599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63</a:t>
            </a:fld>
            <a:endParaRPr lang="nb-NO"/>
          </a:p>
        </p:txBody>
      </p:sp>
    </p:spTree>
    <p:extLst>
      <p:ext uri="{BB962C8B-B14F-4D97-AF65-F5344CB8AC3E}">
        <p14:creationId xmlns:p14="http://schemas.microsoft.com/office/powerpoint/2010/main" val="7473700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0632"/>
            <a:ext cx="8437563" cy="606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64</a:t>
            </a:fld>
            <a:endParaRPr lang="nb-NO"/>
          </a:p>
        </p:txBody>
      </p:sp>
    </p:spTree>
    <p:extLst>
      <p:ext uri="{BB962C8B-B14F-4D97-AF65-F5344CB8AC3E}">
        <p14:creationId xmlns:p14="http://schemas.microsoft.com/office/powerpoint/2010/main" val="2454375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47817"/>
            <a:ext cx="8513763" cy="595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65</a:t>
            </a:fld>
            <a:endParaRPr lang="nb-NO"/>
          </a:p>
        </p:txBody>
      </p:sp>
    </p:spTree>
    <p:extLst>
      <p:ext uri="{BB962C8B-B14F-4D97-AF65-F5344CB8AC3E}">
        <p14:creationId xmlns:p14="http://schemas.microsoft.com/office/powerpoint/2010/main" val="6694011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523287"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66</a:t>
            </a:fld>
            <a:endParaRPr lang="nb-NO"/>
          </a:p>
        </p:txBody>
      </p:sp>
    </p:spTree>
    <p:extLst>
      <p:ext uri="{BB962C8B-B14F-4D97-AF65-F5344CB8AC3E}">
        <p14:creationId xmlns:p14="http://schemas.microsoft.com/office/powerpoint/2010/main" val="17266576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389937" cy="589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67</a:t>
            </a:fld>
            <a:endParaRPr lang="nb-NO"/>
          </a:p>
        </p:txBody>
      </p:sp>
    </p:spTree>
    <p:extLst>
      <p:ext uri="{BB962C8B-B14F-4D97-AF65-F5344CB8AC3E}">
        <p14:creationId xmlns:p14="http://schemas.microsoft.com/office/powerpoint/2010/main" val="32057271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389937" cy="5972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68</a:t>
            </a:fld>
            <a:endParaRPr lang="nb-NO"/>
          </a:p>
        </p:txBody>
      </p:sp>
    </p:spTree>
    <p:extLst>
      <p:ext uri="{BB962C8B-B14F-4D97-AF65-F5344CB8AC3E}">
        <p14:creationId xmlns:p14="http://schemas.microsoft.com/office/powerpoint/2010/main" val="6761274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40561"/>
            <a:ext cx="8370887" cy="598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69</a:t>
            </a:fld>
            <a:endParaRPr lang="nb-NO"/>
          </a:p>
        </p:txBody>
      </p:sp>
    </p:spTree>
    <p:extLst>
      <p:ext uri="{BB962C8B-B14F-4D97-AF65-F5344CB8AC3E}">
        <p14:creationId xmlns:p14="http://schemas.microsoft.com/office/powerpoint/2010/main" val="39857838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62193"/>
            <a:ext cx="8399463" cy="598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70</a:t>
            </a:fld>
            <a:endParaRPr lang="nb-NO"/>
          </a:p>
        </p:txBody>
      </p:sp>
    </p:spTree>
    <p:extLst>
      <p:ext uri="{BB962C8B-B14F-4D97-AF65-F5344CB8AC3E}">
        <p14:creationId xmlns:p14="http://schemas.microsoft.com/office/powerpoint/2010/main" val="2664681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69393"/>
            <a:ext cx="8408987" cy="596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71</a:t>
            </a:fld>
            <a:endParaRPr lang="nb-NO"/>
          </a:p>
        </p:txBody>
      </p:sp>
    </p:spTree>
    <p:extLst>
      <p:ext uri="{BB962C8B-B14F-4D97-AF65-F5344CB8AC3E}">
        <p14:creationId xmlns:p14="http://schemas.microsoft.com/office/powerpoint/2010/main" val="11669547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418513" cy="590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72</a:t>
            </a:fld>
            <a:endParaRPr lang="nb-NO"/>
          </a:p>
        </p:txBody>
      </p:sp>
    </p:spTree>
    <p:extLst>
      <p:ext uri="{BB962C8B-B14F-4D97-AF65-F5344CB8AC3E}">
        <p14:creationId xmlns:p14="http://schemas.microsoft.com/office/powerpoint/2010/main" val="13451644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10-11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389937" cy="593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73</a:t>
            </a:fld>
            <a:endParaRPr lang="nb-NO"/>
          </a:p>
        </p:txBody>
      </p:sp>
    </p:spTree>
    <p:extLst>
      <p:ext uri="{BB962C8B-B14F-4D97-AF65-F5344CB8AC3E}">
        <p14:creationId xmlns:p14="http://schemas.microsoft.com/office/powerpoint/2010/main" val="836000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64703"/>
            <a:ext cx="1735809" cy="5420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Tabell 5"/>
          <p:cNvGraphicFramePr>
            <a:graphicFrameLocks noGrp="1"/>
          </p:cNvGraphicFramePr>
          <p:nvPr>
            <p:extLst>
              <p:ext uri="{D42A27DB-BD31-4B8C-83A1-F6EECF244321}">
                <p14:modId xmlns:p14="http://schemas.microsoft.com/office/powerpoint/2010/main" val="2347536457"/>
              </p:ext>
            </p:extLst>
          </p:nvPr>
        </p:nvGraphicFramePr>
        <p:xfrm>
          <a:off x="2051720" y="430482"/>
          <a:ext cx="6264696" cy="3657600"/>
        </p:xfrm>
        <a:graphic>
          <a:graphicData uri="http://schemas.openxmlformats.org/drawingml/2006/table">
            <a:tbl>
              <a:tblPr firstRow="1" bandRow="1">
                <a:tableStyleId>{5C22544A-7EE6-4342-B048-85BDC9FD1C3A}</a:tableStyleId>
              </a:tblPr>
              <a:tblGrid>
                <a:gridCol w="3086952">
                  <a:extLst>
                    <a:ext uri="{9D8B030D-6E8A-4147-A177-3AD203B41FA5}">
                      <a16:colId xmlns:a16="http://schemas.microsoft.com/office/drawing/2014/main" val="20000"/>
                    </a:ext>
                  </a:extLst>
                </a:gridCol>
                <a:gridCol w="3177744">
                  <a:extLst>
                    <a:ext uri="{9D8B030D-6E8A-4147-A177-3AD203B41FA5}">
                      <a16:colId xmlns:a16="http://schemas.microsoft.com/office/drawing/2014/main" val="20001"/>
                    </a:ext>
                  </a:extLst>
                </a:gridCol>
              </a:tblGrid>
              <a:tr h="139713">
                <a:tc>
                  <a:txBody>
                    <a:bodyPr/>
                    <a:lstStyle/>
                    <a:p>
                      <a:r>
                        <a:rPr lang="nb-NO" sz="1000" dirty="0"/>
                        <a:t>OFFENSIV</a:t>
                      </a:r>
                      <a:r>
                        <a:rPr lang="nb-NO" sz="1000" baseline="0" dirty="0"/>
                        <a:t>T (Når vi har ball)</a:t>
                      </a:r>
                      <a:endParaRPr lang="nb-NO" sz="1000" dirty="0"/>
                    </a:p>
                  </a:txBody>
                  <a:tcPr/>
                </a:tc>
                <a:tc>
                  <a:txBody>
                    <a:bodyPr/>
                    <a:lstStyle/>
                    <a:p>
                      <a:r>
                        <a:rPr lang="nb-NO" sz="1000" dirty="0"/>
                        <a:t>DEFFENSIVT (Når motstander har ball</a:t>
                      </a:r>
                    </a:p>
                  </a:txBody>
                  <a:tcPr/>
                </a:tc>
                <a:extLst>
                  <a:ext uri="{0D108BD9-81ED-4DB2-BD59-A6C34878D82A}">
                    <a16:rowId xmlns:a16="http://schemas.microsoft.com/office/drawing/2014/main" val="10000"/>
                  </a:ext>
                </a:extLst>
              </a:tr>
              <a:tr h="139713">
                <a:tc>
                  <a:txBody>
                    <a:bodyPr/>
                    <a:lstStyle/>
                    <a:p>
                      <a:r>
                        <a:rPr lang="nb-NO" sz="1000" dirty="0"/>
                        <a:t>1-3-2-3 Formasjon</a:t>
                      </a:r>
                    </a:p>
                  </a:txBody>
                  <a:tcPr/>
                </a:tc>
                <a:tc>
                  <a:txBody>
                    <a:bodyPr/>
                    <a:lstStyle/>
                    <a:p>
                      <a:r>
                        <a:rPr lang="nb-NO" sz="1000" dirty="0"/>
                        <a:t>1-3-4-1 Formasjon</a:t>
                      </a:r>
                    </a:p>
                  </a:txBody>
                  <a:tcPr/>
                </a:tc>
                <a:extLst>
                  <a:ext uri="{0D108BD9-81ED-4DB2-BD59-A6C34878D82A}">
                    <a16:rowId xmlns:a16="http://schemas.microsoft.com/office/drawing/2014/main" val="10001"/>
                  </a:ext>
                </a:extLst>
              </a:tr>
              <a:tr h="139713">
                <a:tc>
                  <a:txBody>
                    <a:bodyPr/>
                    <a:lstStyle/>
                    <a:p>
                      <a:r>
                        <a:rPr lang="nb-NO" sz="1000" dirty="0"/>
                        <a:t>Ballbesittelse</a:t>
                      </a:r>
                      <a:r>
                        <a:rPr lang="nb-NO" sz="1000" baseline="0" dirty="0"/>
                        <a:t> (Våge/ville bruke ball)</a:t>
                      </a:r>
                      <a:endParaRPr lang="nb-NO" sz="1000" dirty="0"/>
                    </a:p>
                  </a:txBody>
                  <a:tcPr/>
                </a:tc>
                <a:tc>
                  <a:txBody>
                    <a:bodyPr/>
                    <a:lstStyle/>
                    <a:p>
                      <a:r>
                        <a:rPr lang="nb-NO" sz="1000" dirty="0"/>
                        <a:t>Samlede</a:t>
                      </a:r>
                      <a:r>
                        <a:rPr lang="nb-NO" sz="1000" baseline="0" dirty="0"/>
                        <a:t> lagdeler (En enhet)</a:t>
                      </a:r>
                      <a:endParaRPr lang="nb-NO" sz="1000" dirty="0"/>
                    </a:p>
                  </a:txBody>
                  <a:tcPr/>
                </a:tc>
                <a:extLst>
                  <a:ext uri="{0D108BD9-81ED-4DB2-BD59-A6C34878D82A}">
                    <a16:rowId xmlns:a16="http://schemas.microsoft.com/office/drawing/2014/main" val="10002"/>
                  </a:ext>
                </a:extLst>
              </a:tr>
              <a:tr h="139713">
                <a:tc>
                  <a:txBody>
                    <a:bodyPr/>
                    <a:lstStyle/>
                    <a:p>
                      <a:r>
                        <a:rPr lang="nb-NO" sz="1000" dirty="0"/>
                        <a:t>Tålmodighet</a:t>
                      </a:r>
                      <a:r>
                        <a:rPr lang="nb-NO" sz="1000" baseline="0" dirty="0"/>
                        <a:t> i søk etter rom/spill-punkter</a:t>
                      </a:r>
                      <a:endParaRPr lang="nb-NO" sz="1000" dirty="0"/>
                    </a:p>
                  </a:txBody>
                  <a:tcPr/>
                </a:tc>
                <a:tc>
                  <a:txBody>
                    <a:bodyPr/>
                    <a:lstStyle/>
                    <a:p>
                      <a:r>
                        <a:rPr lang="nb-NO" sz="1000" dirty="0"/>
                        <a:t>«lokke» motstander inn</a:t>
                      </a:r>
                      <a:r>
                        <a:rPr lang="nb-NO" sz="1000" baseline="0" dirty="0"/>
                        <a:t> i rom</a:t>
                      </a:r>
                      <a:endParaRPr lang="nb-NO" sz="1000" dirty="0"/>
                    </a:p>
                  </a:txBody>
                  <a:tcPr/>
                </a:tc>
                <a:extLst>
                  <a:ext uri="{0D108BD9-81ED-4DB2-BD59-A6C34878D82A}">
                    <a16:rowId xmlns:a16="http://schemas.microsoft.com/office/drawing/2014/main" val="10003"/>
                  </a:ext>
                </a:extLst>
              </a:tr>
              <a:tr h="139713">
                <a:tc>
                  <a:txBody>
                    <a:bodyPr/>
                    <a:lstStyle/>
                    <a:p>
                      <a:r>
                        <a:rPr lang="nb-NO" sz="1000" dirty="0"/>
                        <a:t>Trygghet med ball på egen banehalvdel</a:t>
                      </a:r>
                    </a:p>
                  </a:txBody>
                  <a:tcPr/>
                </a:tc>
                <a:tc>
                  <a:txBody>
                    <a:bodyPr/>
                    <a:lstStyle/>
                    <a:p>
                      <a:r>
                        <a:rPr lang="nb-NO" sz="1000" dirty="0"/>
                        <a:t>Lede</a:t>
                      </a:r>
                      <a:r>
                        <a:rPr lang="nb-NO" sz="1000" baseline="0" dirty="0"/>
                        <a:t> spill ut på kantene (angriper)</a:t>
                      </a:r>
                      <a:endParaRPr lang="nb-NO" sz="1000" dirty="0"/>
                    </a:p>
                  </a:txBody>
                  <a:tcPr/>
                </a:tc>
                <a:extLst>
                  <a:ext uri="{0D108BD9-81ED-4DB2-BD59-A6C34878D82A}">
                    <a16:rowId xmlns:a16="http://schemas.microsoft.com/office/drawing/2014/main" val="10004"/>
                  </a:ext>
                </a:extLst>
              </a:tr>
              <a:tr h="139713">
                <a:tc>
                  <a:txBody>
                    <a:bodyPr/>
                    <a:lstStyle/>
                    <a:p>
                      <a:r>
                        <a:rPr lang="nb-NO" sz="1000" dirty="0"/>
                        <a:t>Aktivt</a:t>
                      </a:r>
                      <a:r>
                        <a:rPr lang="nb-NO" sz="1000" baseline="0" dirty="0"/>
                        <a:t> finne rom for å gjøre seg spillbar</a:t>
                      </a:r>
                      <a:endParaRPr lang="nb-NO" sz="1000" dirty="0"/>
                    </a:p>
                  </a:txBody>
                  <a:tcPr/>
                </a:tc>
                <a:tc>
                  <a:txBody>
                    <a:bodyPr/>
                    <a:lstStyle/>
                    <a:p>
                      <a:r>
                        <a:rPr lang="nb-NO" sz="1000" dirty="0"/>
                        <a:t>Kommunikasjon (Alle)</a:t>
                      </a:r>
                    </a:p>
                  </a:txBody>
                  <a:tcPr/>
                </a:tc>
                <a:extLst>
                  <a:ext uri="{0D108BD9-81ED-4DB2-BD59-A6C34878D82A}">
                    <a16:rowId xmlns:a16="http://schemas.microsoft.com/office/drawing/2014/main" val="10005"/>
                  </a:ext>
                </a:extLst>
              </a:tr>
              <a:tr h="139713">
                <a:tc>
                  <a:txBody>
                    <a:bodyPr/>
                    <a:lstStyle/>
                    <a:p>
                      <a:r>
                        <a:rPr lang="nb-NO" sz="1000" dirty="0"/>
                        <a:t>Oppnå 2-4 pasnings alternativer</a:t>
                      </a:r>
                    </a:p>
                  </a:txBody>
                  <a:tcPr/>
                </a:tc>
                <a:tc>
                  <a:txBody>
                    <a:bodyPr/>
                    <a:lstStyle/>
                    <a:p>
                      <a:r>
                        <a:rPr lang="nb-NO" sz="1000" dirty="0"/>
                        <a:t>Aggressivitet</a:t>
                      </a:r>
                    </a:p>
                  </a:txBody>
                  <a:tcPr/>
                </a:tc>
                <a:extLst>
                  <a:ext uri="{0D108BD9-81ED-4DB2-BD59-A6C34878D82A}">
                    <a16:rowId xmlns:a16="http://schemas.microsoft.com/office/drawing/2014/main" val="10006"/>
                  </a:ext>
                </a:extLst>
              </a:tr>
              <a:tr h="1397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000" dirty="0"/>
                        <a:t>Hurtig omstilling ved balltap (Alle ledd)</a:t>
                      </a:r>
                    </a:p>
                  </a:txBody>
                  <a:tcPr/>
                </a:tc>
                <a:tc>
                  <a:txBody>
                    <a:bodyPr/>
                    <a:lstStyle/>
                    <a:p>
                      <a:r>
                        <a:rPr lang="nb-NO" sz="1000" dirty="0"/>
                        <a:t>Hurtig omstilling når</a:t>
                      </a:r>
                      <a:r>
                        <a:rPr lang="nb-NO" sz="1000" baseline="0" dirty="0"/>
                        <a:t> vi vinner ball</a:t>
                      </a:r>
                      <a:endParaRPr lang="nb-NO" sz="1000" dirty="0"/>
                    </a:p>
                  </a:txBody>
                  <a:tcPr/>
                </a:tc>
                <a:extLst>
                  <a:ext uri="{0D108BD9-81ED-4DB2-BD59-A6C34878D82A}">
                    <a16:rowId xmlns:a16="http://schemas.microsoft.com/office/drawing/2014/main" val="10007"/>
                  </a:ext>
                </a:extLst>
              </a:tr>
              <a:tr h="139713">
                <a:tc>
                  <a:txBody>
                    <a:bodyPr/>
                    <a:lstStyle/>
                    <a:p>
                      <a:r>
                        <a:rPr lang="nb-NO" sz="1000" dirty="0"/>
                        <a:t>3-kant</a:t>
                      </a:r>
                      <a:r>
                        <a:rPr lang="nb-NO" sz="1000" baseline="0" dirty="0"/>
                        <a:t> spill</a:t>
                      </a:r>
                      <a:endParaRPr lang="nb-NO" sz="1000" dirty="0"/>
                    </a:p>
                  </a:txBody>
                  <a:tcPr/>
                </a:tc>
                <a:tc>
                  <a:txBody>
                    <a:bodyPr/>
                    <a:lstStyle/>
                    <a:p>
                      <a:r>
                        <a:rPr lang="nb-NO" sz="1000" dirty="0"/>
                        <a:t>Sideforskyvning og samhandling</a:t>
                      </a:r>
                    </a:p>
                  </a:txBody>
                  <a:tcPr/>
                </a:tc>
                <a:extLst>
                  <a:ext uri="{0D108BD9-81ED-4DB2-BD59-A6C34878D82A}">
                    <a16:rowId xmlns:a16="http://schemas.microsoft.com/office/drawing/2014/main" val="10008"/>
                  </a:ext>
                </a:extLst>
              </a:tr>
              <a:tr h="139713">
                <a:tc>
                  <a:txBody>
                    <a:bodyPr/>
                    <a:lstStyle/>
                    <a:p>
                      <a:r>
                        <a:rPr lang="nb-NO" sz="1000" dirty="0"/>
                        <a:t>Skape overtall</a:t>
                      </a:r>
                    </a:p>
                  </a:txBody>
                  <a:tcPr/>
                </a:tc>
                <a:tc>
                  <a:txBody>
                    <a:bodyPr/>
                    <a:lstStyle/>
                    <a:p>
                      <a:r>
                        <a:rPr lang="nb-NO" sz="1000" dirty="0"/>
                        <a:t>Markering</a:t>
                      </a:r>
                      <a:r>
                        <a:rPr lang="nb-NO" sz="1000" baseline="0" dirty="0"/>
                        <a:t>s spill i midtbane/spiss ledd</a:t>
                      </a:r>
                      <a:endParaRPr lang="nb-NO" sz="1000" dirty="0"/>
                    </a:p>
                  </a:txBody>
                  <a:tcPr/>
                </a:tc>
                <a:extLst>
                  <a:ext uri="{0D108BD9-81ED-4DB2-BD59-A6C34878D82A}">
                    <a16:rowId xmlns:a16="http://schemas.microsoft.com/office/drawing/2014/main" val="10009"/>
                  </a:ext>
                </a:extLst>
              </a:tr>
              <a:tr h="139713">
                <a:tc>
                  <a:txBody>
                    <a:bodyPr/>
                    <a:lstStyle/>
                    <a:p>
                      <a:r>
                        <a:rPr lang="nb-NO" sz="1000" dirty="0"/>
                        <a:t>Angrepsspill som en enhet (samhandling)</a:t>
                      </a:r>
                    </a:p>
                  </a:txBody>
                  <a:tcPr/>
                </a:tc>
                <a:tc>
                  <a:txBody>
                    <a:bodyPr/>
                    <a:lstStyle/>
                    <a:p>
                      <a:r>
                        <a:rPr lang="nb-NO" sz="1000" dirty="0"/>
                        <a:t>Soner i bakre firer</a:t>
                      </a:r>
                    </a:p>
                  </a:txBody>
                  <a:tcPr/>
                </a:tc>
                <a:extLst>
                  <a:ext uri="{0D108BD9-81ED-4DB2-BD59-A6C34878D82A}">
                    <a16:rowId xmlns:a16="http://schemas.microsoft.com/office/drawing/2014/main" val="10010"/>
                  </a:ext>
                </a:extLst>
              </a:tr>
              <a:tr h="139713">
                <a:tc>
                  <a:txBody>
                    <a:bodyPr/>
                    <a:lstStyle/>
                    <a:p>
                      <a:r>
                        <a:rPr lang="nb-NO" sz="1000" dirty="0"/>
                        <a:t>Flere bevegelser samtidig</a:t>
                      </a:r>
                    </a:p>
                  </a:txBody>
                  <a:tcPr/>
                </a:tc>
                <a:tc>
                  <a:txBody>
                    <a:bodyPr/>
                    <a:lstStyle/>
                    <a:p>
                      <a:r>
                        <a:rPr lang="nb-NO" sz="1000" dirty="0"/>
                        <a:t>Presshøyde</a:t>
                      </a:r>
                      <a:r>
                        <a:rPr lang="nb-NO" sz="1000" baseline="0" dirty="0"/>
                        <a:t> varieres</a:t>
                      </a:r>
                      <a:endParaRPr lang="nb-NO" sz="1000" dirty="0"/>
                    </a:p>
                  </a:txBody>
                  <a:tcPr/>
                </a:tc>
                <a:extLst>
                  <a:ext uri="{0D108BD9-81ED-4DB2-BD59-A6C34878D82A}">
                    <a16:rowId xmlns:a16="http://schemas.microsoft.com/office/drawing/2014/main" val="10011"/>
                  </a:ext>
                </a:extLst>
              </a:tr>
              <a:tr h="1397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000" dirty="0"/>
                        <a:t>Konkrete</a:t>
                      </a:r>
                      <a:r>
                        <a:rPr lang="nb-NO" sz="1000" baseline="0" dirty="0"/>
                        <a:t> faste situasjoner</a:t>
                      </a:r>
                      <a:endParaRPr lang="nb-NO" sz="1000" dirty="0"/>
                    </a:p>
                  </a:txBody>
                  <a:tcPr/>
                </a:tc>
                <a:tc>
                  <a:txBody>
                    <a:bodyPr/>
                    <a:lstStyle/>
                    <a:p>
                      <a:r>
                        <a:rPr lang="nb-NO" sz="1000" dirty="0"/>
                        <a:t>OBS! Bakrom ved høyt press</a:t>
                      </a:r>
                    </a:p>
                  </a:txBody>
                  <a:tcPr/>
                </a:tc>
                <a:extLst>
                  <a:ext uri="{0D108BD9-81ED-4DB2-BD59-A6C34878D82A}">
                    <a16:rowId xmlns:a16="http://schemas.microsoft.com/office/drawing/2014/main" val="10012"/>
                  </a:ext>
                </a:extLst>
              </a:tr>
              <a:tr h="139713">
                <a:tc>
                  <a:txBody>
                    <a:bodyPr/>
                    <a:lstStyle/>
                    <a:p>
                      <a:r>
                        <a:rPr lang="nb-NO" sz="1000" dirty="0"/>
                        <a:t>Forskyvning i lagdeler etter ballplassering</a:t>
                      </a:r>
                    </a:p>
                  </a:txBody>
                  <a:tcPr/>
                </a:tc>
                <a:tc>
                  <a:txBody>
                    <a:bodyPr/>
                    <a:lstStyle/>
                    <a:p>
                      <a:endParaRPr lang="nb-NO" sz="1000" dirty="0"/>
                    </a:p>
                  </a:txBody>
                  <a:tcPr/>
                </a:tc>
                <a:extLst>
                  <a:ext uri="{0D108BD9-81ED-4DB2-BD59-A6C34878D82A}">
                    <a16:rowId xmlns:a16="http://schemas.microsoft.com/office/drawing/2014/main" val="10013"/>
                  </a:ext>
                </a:extLst>
              </a:tr>
              <a:tr h="139713">
                <a:tc>
                  <a:txBody>
                    <a:bodyPr/>
                    <a:lstStyle/>
                    <a:p>
                      <a:r>
                        <a:rPr lang="nb-NO" sz="1000" dirty="0"/>
                        <a:t>Offensiv markering</a:t>
                      </a:r>
                    </a:p>
                  </a:txBody>
                  <a:tcPr/>
                </a:tc>
                <a:tc>
                  <a:txBody>
                    <a:bodyPr/>
                    <a:lstStyle/>
                    <a:p>
                      <a:endParaRPr lang="nb-NO" sz="1000" dirty="0"/>
                    </a:p>
                  </a:txBody>
                  <a:tcPr/>
                </a:tc>
                <a:extLst>
                  <a:ext uri="{0D108BD9-81ED-4DB2-BD59-A6C34878D82A}">
                    <a16:rowId xmlns:a16="http://schemas.microsoft.com/office/drawing/2014/main" val="10014"/>
                  </a:ext>
                </a:extLst>
              </a:tr>
            </a:tbl>
          </a:graphicData>
        </a:graphic>
      </p:graphicFrame>
      <p:sp>
        <p:nvSpPr>
          <p:cNvPr id="7" name="TekstSylinder 6"/>
          <p:cNvSpPr txBox="1"/>
          <p:nvPr/>
        </p:nvSpPr>
        <p:spPr>
          <a:xfrm>
            <a:off x="2123728" y="4365104"/>
            <a:ext cx="6102953" cy="646331"/>
          </a:xfrm>
          <a:prstGeom prst="rect">
            <a:avLst/>
          </a:prstGeom>
          <a:noFill/>
        </p:spPr>
        <p:txBody>
          <a:bodyPr wrap="none" rtlCol="0">
            <a:spAutoFit/>
          </a:bodyPr>
          <a:lstStyle/>
          <a:p>
            <a:r>
              <a:rPr lang="nb-NO" dirty="0"/>
              <a:t>Detaljert kamp plan for G/J 12-13 år finner du i eget hefte og på </a:t>
            </a:r>
          </a:p>
          <a:p>
            <a:r>
              <a:rPr lang="nb-NO" dirty="0"/>
              <a:t>etterfølgende sider.  </a:t>
            </a:r>
          </a:p>
        </p:txBody>
      </p:sp>
      <p:sp>
        <p:nvSpPr>
          <p:cNvPr id="2" name="Plassholder for lysbildenummer 1"/>
          <p:cNvSpPr>
            <a:spLocks noGrp="1"/>
          </p:cNvSpPr>
          <p:nvPr>
            <p:ph type="sldNum" sz="quarter" idx="12"/>
          </p:nvPr>
        </p:nvSpPr>
        <p:spPr/>
        <p:txBody>
          <a:bodyPr/>
          <a:lstStyle/>
          <a:p>
            <a:fld id="{45C7B357-7243-4B0A-A642-6CD8379419DD}" type="slidenum">
              <a:rPr lang="nb-NO" smtClean="0"/>
              <a:t>74</a:t>
            </a:fld>
            <a:endParaRPr lang="nb-NO"/>
          </a:p>
        </p:txBody>
      </p:sp>
    </p:spTree>
    <p:extLst>
      <p:ext uri="{BB962C8B-B14F-4D97-AF65-F5344CB8AC3E}">
        <p14:creationId xmlns:p14="http://schemas.microsoft.com/office/powerpoint/2010/main" val="42091422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979" y="980728"/>
            <a:ext cx="7818437" cy="5429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75</a:t>
            </a:fld>
            <a:endParaRPr lang="nb-NO"/>
          </a:p>
        </p:txBody>
      </p:sp>
    </p:spTree>
    <p:extLst>
      <p:ext uri="{BB962C8B-B14F-4D97-AF65-F5344CB8AC3E}">
        <p14:creationId xmlns:p14="http://schemas.microsoft.com/office/powerpoint/2010/main" val="12160045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306284" cy="5955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76</a:t>
            </a:fld>
            <a:endParaRPr lang="nb-NO"/>
          </a:p>
        </p:txBody>
      </p:sp>
    </p:spTree>
    <p:extLst>
      <p:ext uri="{BB962C8B-B14F-4D97-AF65-F5344CB8AC3E}">
        <p14:creationId xmlns:p14="http://schemas.microsoft.com/office/powerpoint/2010/main" val="9829304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51" y="764704"/>
            <a:ext cx="8428037" cy="599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77</a:t>
            </a:fld>
            <a:endParaRPr lang="nb-NO"/>
          </a:p>
        </p:txBody>
      </p:sp>
    </p:spTree>
    <p:extLst>
      <p:ext uri="{BB962C8B-B14F-4D97-AF65-F5344CB8AC3E}">
        <p14:creationId xmlns:p14="http://schemas.microsoft.com/office/powerpoint/2010/main" val="40559350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271" y="764704"/>
            <a:ext cx="8399463" cy="596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78</a:t>
            </a:fld>
            <a:endParaRPr lang="nb-NO"/>
          </a:p>
        </p:txBody>
      </p:sp>
    </p:spTree>
    <p:extLst>
      <p:ext uri="{BB962C8B-B14F-4D97-AF65-F5344CB8AC3E}">
        <p14:creationId xmlns:p14="http://schemas.microsoft.com/office/powerpoint/2010/main" val="18936833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399463"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79</a:t>
            </a:fld>
            <a:endParaRPr lang="nb-NO"/>
          </a:p>
        </p:txBody>
      </p:sp>
    </p:spTree>
    <p:extLst>
      <p:ext uri="{BB962C8B-B14F-4D97-AF65-F5344CB8AC3E}">
        <p14:creationId xmlns:p14="http://schemas.microsoft.com/office/powerpoint/2010/main" val="41394489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504237"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80</a:t>
            </a:fld>
            <a:endParaRPr lang="nb-NO"/>
          </a:p>
        </p:txBody>
      </p:sp>
    </p:spTree>
    <p:extLst>
      <p:ext uri="{BB962C8B-B14F-4D97-AF65-F5344CB8AC3E}">
        <p14:creationId xmlns:p14="http://schemas.microsoft.com/office/powerpoint/2010/main" val="37800373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532813" cy="602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81</a:t>
            </a:fld>
            <a:endParaRPr lang="nb-NO"/>
          </a:p>
        </p:txBody>
      </p:sp>
    </p:spTree>
    <p:extLst>
      <p:ext uri="{BB962C8B-B14F-4D97-AF65-F5344CB8AC3E}">
        <p14:creationId xmlns:p14="http://schemas.microsoft.com/office/powerpoint/2010/main" val="869440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47753"/>
            <a:ext cx="8408987" cy="591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82</a:t>
            </a:fld>
            <a:endParaRPr lang="nb-NO"/>
          </a:p>
        </p:txBody>
      </p:sp>
    </p:spTree>
    <p:extLst>
      <p:ext uri="{BB962C8B-B14F-4D97-AF65-F5344CB8AC3E}">
        <p14:creationId xmlns:p14="http://schemas.microsoft.com/office/powerpoint/2010/main" val="16757447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408987" cy="596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83</a:t>
            </a:fld>
            <a:endParaRPr lang="nb-NO"/>
          </a:p>
        </p:txBody>
      </p:sp>
    </p:spTree>
    <p:extLst>
      <p:ext uri="{BB962C8B-B14F-4D97-AF65-F5344CB8AC3E}">
        <p14:creationId xmlns:p14="http://schemas.microsoft.com/office/powerpoint/2010/main" val="10333118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389937" cy="603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84</a:t>
            </a:fld>
            <a:endParaRPr lang="nb-NO"/>
          </a:p>
        </p:txBody>
      </p:sp>
    </p:spTree>
    <p:extLst>
      <p:ext uri="{BB962C8B-B14F-4D97-AF65-F5344CB8AC3E}">
        <p14:creationId xmlns:p14="http://schemas.microsoft.com/office/powerpoint/2010/main" val="33332907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437563" cy="602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85</a:t>
            </a:fld>
            <a:endParaRPr lang="nb-NO"/>
          </a:p>
        </p:txBody>
      </p:sp>
    </p:spTree>
    <p:extLst>
      <p:ext uri="{BB962C8B-B14F-4D97-AF65-F5344CB8AC3E}">
        <p14:creationId xmlns:p14="http://schemas.microsoft.com/office/powerpoint/2010/main" val="17448296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389937"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86</a:t>
            </a:fld>
            <a:endParaRPr lang="nb-NO"/>
          </a:p>
        </p:txBody>
      </p:sp>
    </p:spTree>
    <p:extLst>
      <p:ext uri="{BB962C8B-B14F-4D97-AF65-F5344CB8AC3E}">
        <p14:creationId xmlns:p14="http://schemas.microsoft.com/office/powerpoint/2010/main" val="3952950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423" y="738841"/>
            <a:ext cx="8418513" cy="581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87</a:t>
            </a:fld>
            <a:endParaRPr lang="nb-NO"/>
          </a:p>
        </p:txBody>
      </p:sp>
    </p:spTree>
    <p:extLst>
      <p:ext uri="{BB962C8B-B14F-4D97-AF65-F5344CB8AC3E}">
        <p14:creationId xmlns:p14="http://schemas.microsoft.com/office/powerpoint/2010/main" val="325366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12-13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408987" cy="593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88</a:t>
            </a:fld>
            <a:endParaRPr lang="nb-NO"/>
          </a:p>
        </p:txBody>
      </p:sp>
    </p:spTree>
    <p:extLst>
      <p:ext uri="{BB962C8B-B14F-4D97-AF65-F5344CB8AC3E}">
        <p14:creationId xmlns:p14="http://schemas.microsoft.com/office/powerpoint/2010/main" val="19946947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64704"/>
            <a:ext cx="1739650" cy="5616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Tabell 5"/>
          <p:cNvGraphicFramePr>
            <a:graphicFrameLocks noGrp="1"/>
          </p:cNvGraphicFramePr>
          <p:nvPr>
            <p:extLst>
              <p:ext uri="{D42A27DB-BD31-4B8C-83A1-F6EECF244321}">
                <p14:modId xmlns:p14="http://schemas.microsoft.com/office/powerpoint/2010/main" val="3078861837"/>
              </p:ext>
            </p:extLst>
          </p:nvPr>
        </p:nvGraphicFramePr>
        <p:xfrm>
          <a:off x="2051720" y="430482"/>
          <a:ext cx="6264696" cy="3657600"/>
        </p:xfrm>
        <a:graphic>
          <a:graphicData uri="http://schemas.openxmlformats.org/drawingml/2006/table">
            <a:tbl>
              <a:tblPr firstRow="1" bandRow="1">
                <a:tableStyleId>{5C22544A-7EE6-4342-B048-85BDC9FD1C3A}</a:tableStyleId>
              </a:tblPr>
              <a:tblGrid>
                <a:gridCol w="3086952">
                  <a:extLst>
                    <a:ext uri="{9D8B030D-6E8A-4147-A177-3AD203B41FA5}">
                      <a16:colId xmlns:a16="http://schemas.microsoft.com/office/drawing/2014/main" val="20000"/>
                    </a:ext>
                  </a:extLst>
                </a:gridCol>
                <a:gridCol w="3177744">
                  <a:extLst>
                    <a:ext uri="{9D8B030D-6E8A-4147-A177-3AD203B41FA5}">
                      <a16:colId xmlns:a16="http://schemas.microsoft.com/office/drawing/2014/main" val="20001"/>
                    </a:ext>
                  </a:extLst>
                </a:gridCol>
              </a:tblGrid>
              <a:tr h="139713">
                <a:tc>
                  <a:txBody>
                    <a:bodyPr/>
                    <a:lstStyle/>
                    <a:p>
                      <a:r>
                        <a:rPr lang="nb-NO" sz="1000" dirty="0"/>
                        <a:t>OFFENSIV</a:t>
                      </a:r>
                      <a:r>
                        <a:rPr lang="nb-NO" sz="1000" baseline="0" dirty="0"/>
                        <a:t>T (Når vi har ball)</a:t>
                      </a:r>
                      <a:endParaRPr lang="nb-NO" sz="1000" dirty="0"/>
                    </a:p>
                  </a:txBody>
                  <a:tcPr/>
                </a:tc>
                <a:tc>
                  <a:txBody>
                    <a:bodyPr/>
                    <a:lstStyle/>
                    <a:p>
                      <a:r>
                        <a:rPr lang="nb-NO" sz="1000" dirty="0"/>
                        <a:t>DEFFENSIVT (Når motstander har ball</a:t>
                      </a:r>
                    </a:p>
                  </a:txBody>
                  <a:tcPr/>
                </a:tc>
                <a:extLst>
                  <a:ext uri="{0D108BD9-81ED-4DB2-BD59-A6C34878D82A}">
                    <a16:rowId xmlns:a16="http://schemas.microsoft.com/office/drawing/2014/main" val="10000"/>
                  </a:ext>
                </a:extLst>
              </a:tr>
              <a:tr h="139713">
                <a:tc>
                  <a:txBody>
                    <a:bodyPr/>
                    <a:lstStyle/>
                    <a:p>
                      <a:r>
                        <a:rPr lang="nb-NO" sz="1000" dirty="0"/>
                        <a:t>1-4-3-3 Formasjon</a:t>
                      </a:r>
                    </a:p>
                  </a:txBody>
                  <a:tcPr/>
                </a:tc>
                <a:tc>
                  <a:txBody>
                    <a:bodyPr/>
                    <a:lstStyle/>
                    <a:p>
                      <a:r>
                        <a:rPr lang="nb-NO" sz="1000" dirty="0"/>
                        <a:t>1-4-5-1 Formasjon</a:t>
                      </a:r>
                    </a:p>
                  </a:txBody>
                  <a:tcPr/>
                </a:tc>
                <a:extLst>
                  <a:ext uri="{0D108BD9-81ED-4DB2-BD59-A6C34878D82A}">
                    <a16:rowId xmlns:a16="http://schemas.microsoft.com/office/drawing/2014/main" val="10001"/>
                  </a:ext>
                </a:extLst>
              </a:tr>
              <a:tr h="139713">
                <a:tc>
                  <a:txBody>
                    <a:bodyPr/>
                    <a:lstStyle/>
                    <a:p>
                      <a:r>
                        <a:rPr lang="nb-NO" sz="1000" dirty="0"/>
                        <a:t>Ballbesittelse</a:t>
                      </a:r>
                      <a:r>
                        <a:rPr lang="nb-NO" sz="1000" baseline="0" dirty="0"/>
                        <a:t> (Våge/ville bruke ball)</a:t>
                      </a:r>
                      <a:endParaRPr lang="nb-NO" sz="1000" dirty="0"/>
                    </a:p>
                  </a:txBody>
                  <a:tcPr/>
                </a:tc>
                <a:tc>
                  <a:txBody>
                    <a:bodyPr/>
                    <a:lstStyle/>
                    <a:p>
                      <a:r>
                        <a:rPr lang="nb-NO" sz="1000" dirty="0"/>
                        <a:t>Samlede</a:t>
                      </a:r>
                      <a:r>
                        <a:rPr lang="nb-NO" sz="1000" baseline="0" dirty="0"/>
                        <a:t> lagdeler (En enhet)</a:t>
                      </a:r>
                      <a:endParaRPr lang="nb-NO" sz="1000" dirty="0"/>
                    </a:p>
                  </a:txBody>
                  <a:tcPr/>
                </a:tc>
                <a:extLst>
                  <a:ext uri="{0D108BD9-81ED-4DB2-BD59-A6C34878D82A}">
                    <a16:rowId xmlns:a16="http://schemas.microsoft.com/office/drawing/2014/main" val="10002"/>
                  </a:ext>
                </a:extLst>
              </a:tr>
              <a:tr h="139713">
                <a:tc>
                  <a:txBody>
                    <a:bodyPr/>
                    <a:lstStyle/>
                    <a:p>
                      <a:r>
                        <a:rPr lang="nb-NO" sz="1000" dirty="0"/>
                        <a:t>Tålmodighet</a:t>
                      </a:r>
                      <a:r>
                        <a:rPr lang="nb-NO" sz="1000" baseline="0" dirty="0"/>
                        <a:t> i søk etter rom/spill-punkter</a:t>
                      </a:r>
                      <a:endParaRPr lang="nb-NO" sz="1000" dirty="0"/>
                    </a:p>
                  </a:txBody>
                  <a:tcPr/>
                </a:tc>
                <a:tc>
                  <a:txBody>
                    <a:bodyPr/>
                    <a:lstStyle/>
                    <a:p>
                      <a:r>
                        <a:rPr lang="nb-NO" sz="1000" dirty="0"/>
                        <a:t>«lokke» motstander inn</a:t>
                      </a:r>
                      <a:r>
                        <a:rPr lang="nb-NO" sz="1000" baseline="0" dirty="0"/>
                        <a:t> i rom</a:t>
                      </a:r>
                      <a:endParaRPr lang="nb-NO" sz="1000" dirty="0"/>
                    </a:p>
                  </a:txBody>
                  <a:tcPr/>
                </a:tc>
                <a:extLst>
                  <a:ext uri="{0D108BD9-81ED-4DB2-BD59-A6C34878D82A}">
                    <a16:rowId xmlns:a16="http://schemas.microsoft.com/office/drawing/2014/main" val="10003"/>
                  </a:ext>
                </a:extLst>
              </a:tr>
              <a:tr h="139713">
                <a:tc>
                  <a:txBody>
                    <a:bodyPr/>
                    <a:lstStyle/>
                    <a:p>
                      <a:r>
                        <a:rPr lang="nb-NO" sz="1000" dirty="0"/>
                        <a:t>Trygghet med ball på egen banehalvdel</a:t>
                      </a:r>
                    </a:p>
                  </a:txBody>
                  <a:tcPr/>
                </a:tc>
                <a:tc>
                  <a:txBody>
                    <a:bodyPr/>
                    <a:lstStyle/>
                    <a:p>
                      <a:r>
                        <a:rPr lang="nb-NO" sz="1000" dirty="0"/>
                        <a:t>Lede</a:t>
                      </a:r>
                      <a:r>
                        <a:rPr lang="nb-NO" sz="1000" baseline="0" dirty="0"/>
                        <a:t> spill ut på kantene (angriper)</a:t>
                      </a:r>
                      <a:endParaRPr lang="nb-NO" sz="1000" dirty="0"/>
                    </a:p>
                  </a:txBody>
                  <a:tcPr/>
                </a:tc>
                <a:extLst>
                  <a:ext uri="{0D108BD9-81ED-4DB2-BD59-A6C34878D82A}">
                    <a16:rowId xmlns:a16="http://schemas.microsoft.com/office/drawing/2014/main" val="10004"/>
                  </a:ext>
                </a:extLst>
              </a:tr>
              <a:tr h="139713">
                <a:tc>
                  <a:txBody>
                    <a:bodyPr/>
                    <a:lstStyle/>
                    <a:p>
                      <a:r>
                        <a:rPr lang="nb-NO" sz="1000" dirty="0"/>
                        <a:t>Aktivt</a:t>
                      </a:r>
                      <a:r>
                        <a:rPr lang="nb-NO" sz="1000" baseline="0" dirty="0"/>
                        <a:t> finne rom for å gjøre seg spillbar</a:t>
                      </a:r>
                      <a:endParaRPr lang="nb-NO" sz="1000" dirty="0"/>
                    </a:p>
                  </a:txBody>
                  <a:tcPr/>
                </a:tc>
                <a:tc>
                  <a:txBody>
                    <a:bodyPr/>
                    <a:lstStyle/>
                    <a:p>
                      <a:r>
                        <a:rPr lang="nb-NO" sz="1000" dirty="0"/>
                        <a:t>Kommunikasjon (Alle)</a:t>
                      </a:r>
                    </a:p>
                  </a:txBody>
                  <a:tcPr/>
                </a:tc>
                <a:extLst>
                  <a:ext uri="{0D108BD9-81ED-4DB2-BD59-A6C34878D82A}">
                    <a16:rowId xmlns:a16="http://schemas.microsoft.com/office/drawing/2014/main" val="10005"/>
                  </a:ext>
                </a:extLst>
              </a:tr>
              <a:tr h="139713">
                <a:tc>
                  <a:txBody>
                    <a:bodyPr/>
                    <a:lstStyle/>
                    <a:p>
                      <a:r>
                        <a:rPr lang="nb-NO" sz="1000" dirty="0"/>
                        <a:t>Oppnå 2-4 pasnings alternativer</a:t>
                      </a:r>
                    </a:p>
                  </a:txBody>
                  <a:tcPr/>
                </a:tc>
                <a:tc>
                  <a:txBody>
                    <a:bodyPr/>
                    <a:lstStyle/>
                    <a:p>
                      <a:r>
                        <a:rPr lang="nb-NO" sz="1000" dirty="0"/>
                        <a:t>Aggressivitet</a:t>
                      </a:r>
                    </a:p>
                  </a:txBody>
                  <a:tcPr/>
                </a:tc>
                <a:extLst>
                  <a:ext uri="{0D108BD9-81ED-4DB2-BD59-A6C34878D82A}">
                    <a16:rowId xmlns:a16="http://schemas.microsoft.com/office/drawing/2014/main" val="10006"/>
                  </a:ext>
                </a:extLst>
              </a:tr>
              <a:tr h="1397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000" dirty="0"/>
                        <a:t>Hurtig omstilling ved balltap (Alle ledd)</a:t>
                      </a:r>
                    </a:p>
                  </a:txBody>
                  <a:tcPr/>
                </a:tc>
                <a:tc>
                  <a:txBody>
                    <a:bodyPr/>
                    <a:lstStyle/>
                    <a:p>
                      <a:r>
                        <a:rPr lang="nb-NO" sz="1000" dirty="0"/>
                        <a:t>Hurtig omstilling når</a:t>
                      </a:r>
                      <a:r>
                        <a:rPr lang="nb-NO" sz="1000" baseline="0" dirty="0"/>
                        <a:t> vi vinner ball</a:t>
                      </a:r>
                      <a:endParaRPr lang="nb-NO" sz="1000" dirty="0"/>
                    </a:p>
                  </a:txBody>
                  <a:tcPr/>
                </a:tc>
                <a:extLst>
                  <a:ext uri="{0D108BD9-81ED-4DB2-BD59-A6C34878D82A}">
                    <a16:rowId xmlns:a16="http://schemas.microsoft.com/office/drawing/2014/main" val="10007"/>
                  </a:ext>
                </a:extLst>
              </a:tr>
              <a:tr h="139713">
                <a:tc>
                  <a:txBody>
                    <a:bodyPr/>
                    <a:lstStyle/>
                    <a:p>
                      <a:r>
                        <a:rPr lang="nb-NO" sz="1000" dirty="0"/>
                        <a:t>3-kant</a:t>
                      </a:r>
                      <a:r>
                        <a:rPr lang="nb-NO" sz="1000" baseline="0" dirty="0"/>
                        <a:t> spill</a:t>
                      </a:r>
                      <a:endParaRPr lang="nb-NO" sz="1000" dirty="0"/>
                    </a:p>
                  </a:txBody>
                  <a:tcPr/>
                </a:tc>
                <a:tc>
                  <a:txBody>
                    <a:bodyPr/>
                    <a:lstStyle/>
                    <a:p>
                      <a:r>
                        <a:rPr lang="nb-NO" sz="1000" dirty="0"/>
                        <a:t>Sideforskyvning og samhandling</a:t>
                      </a:r>
                    </a:p>
                  </a:txBody>
                  <a:tcPr/>
                </a:tc>
                <a:extLst>
                  <a:ext uri="{0D108BD9-81ED-4DB2-BD59-A6C34878D82A}">
                    <a16:rowId xmlns:a16="http://schemas.microsoft.com/office/drawing/2014/main" val="10008"/>
                  </a:ext>
                </a:extLst>
              </a:tr>
              <a:tr h="139713">
                <a:tc>
                  <a:txBody>
                    <a:bodyPr/>
                    <a:lstStyle/>
                    <a:p>
                      <a:r>
                        <a:rPr lang="nb-NO" sz="1000" dirty="0"/>
                        <a:t>Skape overtall</a:t>
                      </a:r>
                    </a:p>
                  </a:txBody>
                  <a:tcPr/>
                </a:tc>
                <a:tc>
                  <a:txBody>
                    <a:bodyPr/>
                    <a:lstStyle/>
                    <a:p>
                      <a:r>
                        <a:rPr lang="nb-NO" sz="1000" dirty="0"/>
                        <a:t>Markering</a:t>
                      </a:r>
                      <a:r>
                        <a:rPr lang="nb-NO" sz="1000" baseline="0" dirty="0"/>
                        <a:t>s spill i midtbane/spiss ledd</a:t>
                      </a:r>
                      <a:endParaRPr lang="nb-NO" sz="1000" dirty="0"/>
                    </a:p>
                  </a:txBody>
                  <a:tcPr/>
                </a:tc>
                <a:extLst>
                  <a:ext uri="{0D108BD9-81ED-4DB2-BD59-A6C34878D82A}">
                    <a16:rowId xmlns:a16="http://schemas.microsoft.com/office/drawing/2014/main" val="10009"/>
                  </a:ext>
                </a:extLst>
              </a:tr>
              <a:tr h="139713">
                <a:tc>
                  <a:txBody>
                    <a:bodyPr/>
                    <a:lstStyle/>
                    <a:p>
                      <a:r>
                        <a:rPr lang="nb-NO" sz="1000" dirty="0"/>
                        <a:t>Angrepsspill som en enhet (samhandling)</a:t>
                      </a:r>
                    </a:p>
                  </a:txBody>
                  <a:tcPr/>
                </a:tc>
                <a:tc>
                  <a:txBody>
                    <a:bodyPr/>
                    <a:lstStyle/>
                    <a:p>
                      <a:r>
                        <a:rPr lang="nb-NO" sz="1000" dirty="0"/>
                        <a:t>Soner i bakre firer</a:t>
                      </a:r>
                    </a:p>
                  </a:txBody>
                  <a:tcPr/>
                </a:tc>
                <a:extLst>
                  <a:ext uri="{0D108BD9-81ED-4DB2-BD59-A6C34878D82A}">
                    <a16:rowId xmlns:a16="http://schemas.microsoft.com/office/drawing/2014/main" val="10010"/>
                  </a:ext>
                </a:extLst>
              </a:tr>
              <a:tr h="139713">
                <a:tc>
                  <a:txBody>
                    <a:bodyPr/>
                    <a:lstStyle/>
                    <a:p>
                      <a:r>
                        <a:rPr lang="nb-NO" sz="1000" dirty="0"/>
                        <a:t>Flere bevegelser samtidig</a:t>
                      </a:r>
                    </a:p>
                  </a:txBody>
                  <a:tcPr/>
                </a:tc>
                <a:tc>
                  <a:txBody>
                    <a:bodyPr/>
                    <a:lstStyle/>
                    <a:p>
                      <a:r>
                        <a:rPr lang="nb-NO" sz="1000" dirty="0"/>
                        <a:t>Presshøyde</a:t>
                      </a:r>
                      <a:r>
                        <a:rPr lang="nb-NO" sz="1000" baseline="0" dirty="0"/>
                        <a:t> varieres</a:t>
                      </a:r>
                      <a:endParaRPr lang="nb-NO" sz="1000" dirty="0"/>
                    </a:p>
                  </a:txBody>
                  <a:tcPr/>
                </a:tc>
                <a:extLst>
                  <a:ext uri="{0D108BD9-81ED-4DB2-BD59-A6C34878D82A}">
                    <a16:rowId xmlns:a16="http://schemas.microsoft.com/office/drawing/2014/main" val="10011"/>
                  </a:ext>
                </a:extLst>
              </a:tr>
              <a:tr h="1397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000" dirty="0"/>
                        <a:t>Konkrete</a:t>
                      </a:r>
                      <a:r>
                        <a:rPr lang="nb-NO" sz="1000" baseline="0" dirty="0"/>
                        <a:t> faste situasjoner</a:t>
                      </a:r>
                      <a:endParaRPr lang="nb-NO" sz="1000" dirty="0"/>
                    </a:p>
                  </a:txBody>
                  <a:tcPr/>
                </a:tc>
                <a:tc>
                  <a:txBody>
                    <a:bodyPr/>
                    <a:lstStyle/>
                    <a:p>
                      <a:r>
                        <a:rPr lang="nb-NO" sz="1000" dirty="0"/>
                        <a:t>OBS! Bakrom ved høyt press</a:t>
                      </a:r>
                    </a:p>
                  </a:txBody>
                  <a:tcPr/>
                </a:tc>
                <a:extLst>
                  <a:ext uri="{0D108BD9-81ED-4DB2-BD59-A6C34878D82A}">
                    <a16:rowId xmlns:a16="http://schemas.microsoft.com/office/drawing/2014/main" val="10012"/>
                  </a:ext>
                </a:extLst>
              </a:tr>
              <a:tr h="139713">
                <a:tc>
                  <a:txBody>
                    <a:bodyPr/>
                    <a:lstStyle/>
                    <a:p>
                      <a:r>
                        <a:rPr lang="nb-NO" sz="1000" dirty="0"/>
                        <a:t>Forskyvning i lagdeler etter ballplassering</a:t>
                      </a:r>
                    </a:p>
                  </a:txBody>
                  <a:tcPr/>
                </a:tc>
                <a:tc>
                  <a:txBody>
                    <a:bodyPr/>
                    <a:lstStyle/>
                    <a:p>
                      <a:endParaRPr lang="nb-NO" sz="1000" dirty="0"/>
                    </a:p>
                  </a:txBody>
                  <a:tcPr/>
                </a:tc>
                <a:extLst>
                  <a:ext uri="{0D108BD9-81ED-4DB2-BD59-A6C34878D82A}">
                    <a16:rowId xmlns:a16="http://schemas.microsoft.com/office/drawing/2014/main" val="10013"/>
                  </a:ext>
                </a:extLst>
              </a:tr>
              <a:tr h="139713">
                <a:tc>
                  <a:txBody>
                    <a:bodyPr/>
                    <a:lstStyle/>
                    <a:p>
                      <a:r>
                        <a:rPr lang="nb-NO" sz="1000" dirty="0"/>
                        <a:t>Offensiv markering</a:t>
                      </a:r>
                    </a:p>
                  </a:txBody>
                  <a:tcPr/>
                </a:tc>
                <a:tc>
                  <a:txBody>
                    <a:bodyPr/>
                    <a:lstStyle/>
                    <a:p>
                      <a:endParaRPr lang="nb-NO" sz="1000" dirty="0"/>
                    </a:p>
                  </a:txBody>
                  <a:tcPr/>
                </a:tc>
                <a:extLst>
                  <a:ext uri="{0D108BD9-81ED-4DB2-BD59-A6C34878D82A}">
                    <a16:rowId xmlns:a16="http://schemas.microsoft.com/office/drawing/2014/main" val="10014"/>
                  </a:ext>
                </a:extLst>
              </a:tr>
            </a:tbl>
          </a:graphicData>
        </a:graphic>
      </p:graphicFrame>
      <p:sp>
        <p:nvSpPr>
          <p:cNvPr id="2" name="TekstSylinder 1"/>
          <p:cNvSpPr txBox="1"/>
          <p:nvPr/>
        </p:nvSpPr>
        <p:spPr>
          <a:xfrm>
            <a:off x="2123728" y="4365104"/>
            <a:ext cx="6167073" cy="646331"/>
          </a:xfrm>
          <a:prstGeom prst="rect">
            <a:avLst/>
          </a:prstGeom>
          <a:noFill/>
        </p:spPr>
        <p:txBody>
          <a:bodyPr wrap="none" rtlCol="0">
            <a:spAutoFit/>
          </a:bodyPr>
          <a:lstStyle/>
          <a:p>
            <a:r>
              <a:rPr lang="nb-NO" dirty="0"/>
              <a:t>Detaljert kamp plan for G/J fra 14 år finner du i eget hefte og på </a:t>
            </a:r>
          </a:p>
          <a:p>
            <a:r>
              <a:rPr lang="nb-NO" dirty="0"/>
              <a:t>etterfølgende sider.  </a:t>
            </a:r>
          </a:p>
        </p:txBody>
      </p:sp>
      <p:sp>
        <p:nvSpPr>
          <p:cNvPr id="3" name="Plassholder for lysbildenummer 2"/>
          <p:cNvSpPr>
            <a:spLocks noGrp="1"/>
          </p:cNvSpPr>
          <p:nvPr>
            <p:ph type="sldNum" sz="quarter" idx="12"/>
          </p:nvPr>
        </p:nvSpPr>
        <p:spPr/>
        <p:txBody>
          <a:bodyPr/>
          <a:lstStyle/>
          <a:p>
            <a:fld id="{45C7B357-7243-4B0A-A642-6CD8379419DD}" type="slidenum">
              <a:rPr lang="nb-NO" smtClean="0"/>
              <a:t>89</a:t>
            </a:fld>
            <a:endParaRPr lang="nb-NO"/>
          </a:p>
        </p:txBody>
      </p:sp>
    </p:spTree>
    <p:extLst>
      <p:ext uri="{BB962C8B-B14F-4D97-AF65-F5344CB8AC3E}">
        <p14:creationId xmlns:p14="http://schemas.microsoft.com/office/powerpoint/2010/main" val="42091422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64704"/>
            <a:ext cx="8085137"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90</a:t>
            </a:fld>
            <a:endParaRPr lang="nb-NO"/>
          </a:p>
        </p:txBody>
      </p:sp>
    </p:spTree>
    <p:extLst>
      <p:ext uri="{BB962C8B-B14F-4D97-AF65-F5344CB8AC3E}">
        <p14:creationId xmlns:p14="http://schemas.microsoft.com/office/powerpoint/2010/main" val="23420163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62185"/>
            <a:ext cx="8399463"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91</a:t>
            </a:fld>
            <a:endParaRPr lang="nb-NO"/>
          </a:p>
        </p:txBody>
      </p:sp>
    </p:spTree>
    <p:extLst>
      <p:ext uri="{BB962C8B-B14F-4D97-AF65-F5344CB8AC3E}">
        <p14:creationId xmlns:p14="http://schemas.microsoft.com/office/powerpoint/2010/main" val="6469037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64704"/>
            <a:ext cx="8437563" cy="596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92</a:t>
            </a:fld>
            <a:endParaRPr lang="nb-NO"/>
          </a:p>
        </p:txBody>
      </p:sp>
    </p:spTree>
    <p:extLst>
      <p:ext uri="{BB962C8B-B14F-4D97-AF65-F5344CB8AC3E}">
        <p14:creationId xmlns:p14="http://schemas.microsoft.com/office/powerpoint/2010/main" val="14499853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40513"/>
            <a:ext cx="8370887" cy="595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93</a:t>
            </a:fld>
            <a:endParaRPr lang="nb-NO"/>
          </a:p>
        </p:txBody>
      </p:sp>
    </p:spTree>
    <p:extLst>
      <p:ext uri="{BB962C8B-B14F-4D97-AF65-F5344CB8AC3E}">
        <p14:creationId xmlns:p14="http://schemas.microsoft.com/office/powerpoint/2010/main" val="7999748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69393"/>
            <a:ext cx="8313737" cy="603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94</a:t>
            </a:fld>
            <a:endParaRPr lang="nb-NO"/>
          </a:p>
        </p:txBody>
      </p:sp>
    </p:spTree>
    <p:extLst>
      <p:ext uri="{BB962C8B-B14F-4D97-AF65-F5344CB8AC3E}">
        <p14:creationId xmlns:p14="http://schemas.microsoft.com/office/powerpoint/2010/main" val="36356204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47737"/>
            <a:ext cx="8437563" cy="602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95</a:t>
            </a:fld>
            <a:endParaRPr lang="nb-NO"/>
          </a:p>
        </p:txBody>
      </p:sp>
    </p:spTree>
    <p:extLst>
      <p:ext uri="{BB962C8B-B14F-4D97-AF65-F5344CB8AC3E}">
        <p14:creationId xmlns:p14="http://schemas.microsoft.com/office/powerpoint/2010/main" val="11325133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523287"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96</a:t>
            </a:fld>
            <a:endParaRPr lang="nb-NO"/>
          </a:p>
        </p:txBody>
      </p:sp>
    </p:spTree>
    <p:extLst>
      <p:ext uri="{BB962C8B-B14F-4D97-AF65-F5344CB8AC3E}">
        <p14:creationId xmlns:p14="http://schemas.microsoft.com/office/powerpoint/2010/main" val="23168458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408987" cy="593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97</a:t>
            </a:fld>
            <a:endParaRPr lang="nb-NO"/>
          </a:p>
        </p:txBody>
      </p:sp>
    </p:spTree>
    <p:extLst>
      <p:ext uri="{BB962C8B-B14F-4D97-AF65-F5344CB8AC3E}">
        <p14:creationId xmlns:p14="http://schemas.microsoft.com/office/powerpoint/2010/main" val="34043373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26225"/>
            <a:ext cx="8389937" cy="599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98</a:t>
            </a:fld>
            <a:endParaRPr lang="nb-NO"/>
          </a:p>
        </p:txBody>
      </p:sp>
    </p:spTree>
    <p:extLst>
      <p:ext uri="{BB962C8B-B14F-4D97-AF65-F5344CB8AC3E}">
        <p14:creationId xmlns:p14="http://schemas.microsoft.com/office/powerpoint/2010/main" val="10080137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231" y="747817"/>
            <a:ext cx="8389937" cy="600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99</a:t>
            </a:fld>
            <a:endParaRPr lang="nb-NO"/>
          </a:p>
        </p:txBody>
      </p:sp>
    </p:spTree>
    <p:extLst>
      <p:ext uri="{BB962C8B-B14F-4D97-AF65-F5344CB8AC3E}">
        <p14:creationId xmlns:p14="http://schemas.microsoft.com/office/powerpoint/2010/main" val="29913632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775" y="738841"/>
            <a:ext cx="8418513" cy="602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100</a:t>
            </a:fld>
            <a:endParaRPr lang="nb-NO"/>
          </a:p>
        </p:txBody>
      </p:sp>
    </p:spTree>
    <p:extLst>
      <p:ext uri="{BB962C8B-B14F-4D97-AF65-F5344CB8AC3E}">
        <p14:creationId xmlns:p14="http://schemas.microsoft.com/office/powerpoint/2010/main" val="5082643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380413" cy="590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101</a:t>
            </a:fld>
            <a:endParaRPr lang="nb-NO"/>
          </a:p>
        </p:txBody>
      </p:sp>
    </p:spTree>
    <p:extLst>
      <p:ext uri="{BB962C8B-B14F-4D97-AF65-F5344CB8AC3E}">
        <p14:creationId xmlns:p14="http://schemas.microsoft.com/office/powerpoint/2010/main" val="7494925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408987" cy="5972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102</a:t>
            </a:fld>
            <a:endParaRPr lang="nb-NO"/>
          </a:p>
        </p:txBody>
      </p:sp>
    </p:spTree>
    <p:extLst>
      <p:ext uri="{BB962C8B-B14F-4D97-AF65-F5344CB8AC3E}">
        <p14:creationId xmlns:p14="http://schemas.microsoft.com/office/powerpoint/2010/main" val="310201766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KAMP PLAN (AIL-FILOSOFIEN)</a:t>
            </a:r>
          </a:p>
        </p:txBody>
      </p:sp>
      <p:sp>
        <p:nvSpPr>
          <p:cNvPr id="5" name="Rektangel 4"/>
          <p:cNvSpPr/>
          <p:nvPr/>
        </p:nvSpPr>
        <p:spPr>
          <a:xfrm>
            <a:off x="179511" y="436360"/>
            <a:ext cx="1735809" cy="270800"/>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G/J Fra 14 ÅR</a:t>
            </a:r>
          </a:p>
        </p:txBody>
      </p:sp>
      <p:sp>
        <p:nvSpPr>
          <p:cNvPr id="2" name="TekstSylinder 1"/>
          <p:cNvSpPr txBox="1"/>
          <p:nvPr/>
        </p:nvSpPr>
        <p:spPr>
          <a:xfrm>
            <a:off x="1979712" y="431064"/>
            <a:ext cx="1611339" cy="307777"/>
          </a:xfrm>
          <a:prstGeom prst="rect">
            <a:avLst/>
          </a:prstGeom>
          <a:noFill/>
        </p:spPr>
        <p:txBody>
          <a:bodyPr wrap="none" rtlCol="0">
            <a:spAutoFit/>
          </a:bodyPr>
          <a:lstStyle/>
          <a:p>
            <a:r>
              <a:rPr lang="nb-NO" sz="1400" dirty="0"/>
              <a:t>Detaljert kamp plan</a:t>
            </a: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738841"/>
            <a:ext cx="8447087" cy="5972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lysbildenummer 2"/>
          <p:cNvSpPr>
            <a:spLocks noGrp="1"/>
          </p:cNvSpPr>
          <p:nvPr>
            <p:ph type="sldNum" sz="quarter" idx="12"/>
          </p:nvPr>
        </p:nvSpPr>
        <p:spPr/>
        <p:txBody>
          <a:bodyPr/>
          <a:lstStyle/>
          <a:p>
            <a:fld id="{45C7B357-7243-4B0A-A642-6CD8379419DD}" type="slidenum">
              <a:rPr lang="nb-NO" smtClean="0"/>
              <a:t>103</a:t>
            </a:fld>
            <a:endParaRPr lang="nb-NO"/>
          </a:p>
        </p:txBody>
      </p:sp>
    </p:spTree>
    <p:extLst>
      <p:ext uri="{BB962C8B-B14F-4D97-AF65-F5344CB8AC3E}">
        <p14:creationId xmlns:p14="http://schemas.microsoft.com/office/powerpoint/2010/main" val="11599417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Sylinder 3"/>
          <p:cNvSpPr txBox="1"/>
          <p:nvPr/>
        </p:nvSpPr>
        <p:spPr>
          <a:xfrm>
            <a:off x="755576" y="0"/>
            <a:ext cx="7560840" cy="400110"/>
          </a:xfrm>
          <a:prstGeom prst="rect">
            <a:avLst/>
          </a:prstGeom>
          <a:noFill/>
        </p:spPr>
        <p:txBody>
          <a:bodyPr wrap="square" rtlCol="0">
            <a:spAutoFit/>
          </a:bodyPr>
          <a:lstStyle/>
          <a:p>
            <a:r>
              <a:rPr lang="nb-NO" sz="2000" b="1" dirty="0">
                <a:solidFill>
                  <a:schemeClr val="bg1"/>
                </a:solidFill>
              </a:rPr>
              <a:t>11. ROLLER I KAMP (Spillerinformasjon i kamp)</a:t>
            </a:r>
          </a:p>
        </p:txBody>
      </p:sp>
      <p:sp>
        <p:nvSpPr>
          <p:cNvPr id="3" name="Rektangel 2"/>
          <p:cNvSpPr/>
          <p:nvPr/>
        </p:nvSpPr>
        <p:spPr>
          <a:xfrm>
            <a:off x="794117" y="400109"/>
            <a:ext cx="2891433" cy="274681"/>
          </a:xfrm>
          <a:prstGeom prst="rect">
            <a:avLst/>
          </a:prstGeom>
          <a:solidFill>
            <a:schemeClr val="accent1">
              <a:alpha val="0"/>
            </a:schemeClr>
          </a:solid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dirty="0">
                <a:solidFill>
                  <a:schemeClr val="accent1"/>
                </a:solidFill>
              </a:rPr>
              <a:t>KEEPER</a:t>
            </a:r>
          </a:p>
        </p:txBody>
      </p:sp>
      <p:sp>
        <p:nvSpPr>
          <p:cNvPr id="10" name="Rektangel 9"/>
          <p:cNvSpPr/>
          <p:nvPr/>
        </p:nvSpPr>
        <p:spPr>
          <a:xfrm>
            <a:off x="107504" y="821426"/>
            <a:ext cx="1584176" cy="1625720"/>
          </a:xfrm>
          <a:prstGeom prst="rect">
            <a:avLst/>
          </a:prstGeom>
          <a:solidFill>
            <a:schemeClr val="accent1">
              <a:alpha val="1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nb-NO" sz="900" dirty="0">
                <a:solidFill>
                  <a:schemeClr val="accent1"/>
                </a:solidFill>
              </a:rPr>
              <a:t>- Ingen keeper </a:t>
            </a:r>
          </a:p>
          <a:p>
            <a:r>
              <a:rPr lang="nb-NO" sz="900" dirty="0">
                <a:solidFill>
                  <a:schemeClr val="accent1"/>
                </a:solidFill>
              </a:rPr>
              <a:t>- Rullere på keeperplassen på trening</a:t>
            </a:r>
          </a:p>
          <a:p>
            <a:r>
              <a:rPr lang="nb-NO" sz="900" dirty="0">
                <a:solidFill>
                  <a:schemeClr val="accent1"/>
                </a:solidFill>
              </a:rPr>
              <a:t>- </a:t>
            </a:r>
          </a:p>
          <a:p>
            <a:r>
              <a:rPr lang="nb-NO" sz="900" dirty="0">
                <a:solidFill>
                  <a:schemeClr val="accent1"/>
                </a:solidFill>
              </a:rPr>
              <a:t>- </a:t>
            </a:r>
          </a:p>
          <a:p>
            <a:r>
              <a:rPr lang="nb-NO" sz="900" dirty="0">
                <a:solidFill>
                  <a:schemeClr val="accent1"/>
                </a:solidFill>
              </a:rPr>
              <a:t>-</a:t>
            </a:r>
          </a:p>
          <a:p>
            <a:r>
              <a:rPr lang="nb-NO" sz="900" dirty="0">
                <a:solidFill>
                  <a:schemeClr val="accent1"/>
                </a:solidFill>
              </a:rPr>
              <a:t>-</a:t>
            </a:r>
          </a:p>
          <a:p>
            <a:r>
              <a:rPr lang="nb-NO" sz="900" dirty="0">
                <a:solidFill>
                  <a:schemeClr val="accent1"/>
                </a:solidFill>
              </a:rPr>
              <a:t>-</a:t>
            </a:r>
          </a:p>
          <a:p>
            <a:r>
              <a:rPr lang="nb-NO" sz="900" dirty="0">
                <a:solidFill>
                  <a:schemeClr val="accent1"/>
                </a:solidFill>
              </a:rPr>
              <a:t>-</a:t>
            </a:r>
          </a:p>
          <a:p>
            <a:r>
              <a:rPr lang="nb-NO" sz="900" dirty="0">
                <a:solidFill>
                  <a:schemeClr val="accent1"/>
                </a:solidFill>
              </a:rPr>
              <a:t>-  </a:t>
            </a:r>
          </a:p>
        </p:txBody>
      </p:sp>
      <p:sp>
        <p:nvSpPr>
          <p:cNvPr id="11" name="TekstSylinder 10"/>
          <p:cNvSpPr txBox="1"/>
          <p:nvPr/>
        </p:nvSpPr>
        <p:spPr>
          <a:xfrm>
            <a:off x="107504" y="559816"/>
            <a:ext cx="1584176" cy="261610"/>
          </a:xfrm>
          <a:prstGeom prst="rect">
            <a:avLst/>
          </a:prstGeom>
          <a:noFill/>
        </p:spPr>
        <p:txBody>
          <a:bodyPr wrap="square" rtlCol="0">
            <a:spAutoFit/>
          </a:bodyPr>
          <a:lstStyle/>
          <a:p>
            <a:r>
              <a:rPr lang="nb-NO" sz="1100" dirty="0"/>
              <a:t>6-7 ÅR</a:t>
            </a:r>
          </a:p>
        </p:txBody>
      </p:sp>
      <p:sp>
        <p:nvSpPr>
          <p:cNvPr id="35" name="TekstSylinder 34"/>
          <p:cNvSpPr txBox="1"/>
          <p:nvPr/>
        </p:nvSpPr>
        <p:spPr>
          <a:xfrm>
            <a:off x="1835696" y="561448"/>
            <a:ext cx="1584176" cy="261610"/>
          </a:xfrm>
          <a:prstGeom prst="rect">
            <a:avLst/>
          </a:prstGeom>
          <a:noFill/>
        </p:spPr>
        <p:txBody>
          <a:bodyPr wrap="square" rtlCol="0">
            <a:spAutoFit/>
          </a:bodyPr>
          <a:lstStyle/>
          <a:p>
            <a:r>
              <a:rPr lang="nb-NO" sz="1100" dirty="0"/>
              <a:t>8-9 ÅR</a:t>
            </a:r>
          </a:p>
        </p:txBody>
      </p:sp>
      <p:sp>
        <p:nvSpPr>
          <p:cNvPr id="37" name="TekstSylinder 36"/>
          <p:cNvSpPr txBox="1"/>
          <p:nvPr/>
        </p:nvSpPr>
        <p:spPr>
          <a:xfrm>
            <a:off x="3563888" y="559816"/>
            <a:ext cx="1584176" cy="261610"/>
          </a:xfrm>
          <a:prstGeom prst="rect">
            <a:avLst/>
          </a:prstGeom>
          <a:noFill/>
        </p:spPr>
        <p:txBody>
          <a:bodyPr wrap="square" rtlCol="0">
            <a:spAutoFit/>
          </a:bodyPr>
          <a:lstStyle/>
          <a:p>
            <a:r>
              <a:rPr lang="nb-NO" sz="1100" dirty="0"/>
              <a:t>10-11 ÅR</a:t>
            </a:r>
          </a:p>
        </p:txBody>
      </p:sp>
      <p:sp>
        <p:nvSpPr>
          <p:cNvPr id="39" name="TekstSylinder 38"/>
          <p:cNvSpPr txBox="1"/>
          <p:nvPr/>
        </p:nvSpPr>
        <p:spPr>
          <a:xfrm>
            <a:off x="5292080" y="548680"/>
            <a:ext cx="1584176" cy="261610"/>
          </a:xfrm>
          <a:prstGeom prst="rect">
            <a:avLst/>
          </a:prstGeom>
          <a:noFill/>
        </p:spPr>
        <p:txBody>
          <a:bodyPr wrap="square" rtlCol="0">
            <a:spAutoFit/>
          </a:bodyPr>
          <a:lstStyle/>
          <a:p>
            <a:r>
              <a:rPr lang="nb-NO" sz="1100" dirty="0"/>
              <a:t>12-13 ÅR</a:t>
            </a:r>
          </a:p>
        </p:txBody>
      </p:sp>
      <p:sp>
        <p:nvSpPr>
          <p:cNvPr id="41" name="TekstSylinder 40"/>
          <p:cNvSpPr txBox="1"/>
          <p:nvPr/>
        </p:nvSpPr>
        <p:spPr>
          <a:xfrm>
            <a:off x="7020272" y="548680"/>
            <a:ext cx="1584176" cy="261610"/>
          </a:xfrm>
          <a:prstGeom prst="rect">
            <a:avLst/>
          </a:prstGeom>
          <a:noFill/>
        </p:spPr>
        <p:txBody>
          <a:bodyPr wrap="square" rtlCol="0">
            <a:spAutoFit/>
          </a:bodyPr>
          <a:lstStyle/>
          <a:p>
            <a:r>
              <a:rPr lang="nb-NO" sz="1100" dirty="0"/>
              <a:t>Fra 14 ÅR</a:t>
            </a:r>
          </a:p>
        </p:txBody>
      </p:sp>
      <p:sp>
        <p:nvSpPr>
          <p:cNvPr id="42" name="Rektangel 41"/>
          <p:cNvSpPr/>
          <p:nvPr/>
        </p:nvSpPr>
        <p:spPr>
          <a:xfrm>
            <a:off x="1835696" y="810290"/>
            <a:ext cx="1584176" cy="1636856"/>
          </a:xfrm>
          <a:prstGeom prst="rect">
            <a:avLst/>
          </a:prstGeom>
          <a:solidFill>
            <a:schemeClr val="accent1">
              <a:alpha val="1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nb-NO" sz="900" dirty="0">
                <a:solidFill>
                  <a:schemeClr val="accent1"/>
                </a:solidFill>
              </a:rPr>
              <a:t>- Rullere på keeper rollen </a:t>
            </a:r>
          </a:p>
          <a:p>
            <a:r>
              <a:rPr lang="nb-NO" sz="900" dirty="0">
                <a:solidFill>
                  <a:schemeClr val="accent1"/>
                </a:solidFill>
              </a:rPr>
              <a:t>- Kan ha fast hvis ønskelig</a:t>
            </a:r>
          </a:p>
          <a:p>
            <a:r>
              <a:rPr lang="nb-NO" sz="900" dirty="0">
                <a:solidFill>
                  <a:schemeClr val="accent1"/>
                </a:solidFill>
              </a:rPr>
              <a:t>- Starte med ball ved å kaste underarms kast til VB eller HB (Alltid)</a:t>
            </a:r>
          </a:p>
          <a:p>
            <a:r>
              <a:rPr lang="nb-NO" sz="900" dirty="0">
                <a:solidFill>
                  <a:schemeClr val="accent1"/>
                </a:solidFill>
              </a:rPr>
              <a:t>- </a:t>
            </a:r>
          </a:p>
          <a:p>
            <a:r>
              <a:rPr lang="nb-NO" sz="900" dirty="0">
                <a:solidFill>
                  <a:schemeClr val="accent1"/>
                </a:solidFill>
              </a:rPr>
              <a:t>-</a:t>
            </a:r>
          </a:p>
          <a:p>
            <a:r>
              <a:rPr lang="nb-NO" sz="900" dirty="0">
                <a:solidFill>
                  <a:schemeClr val="accent1"/>
                </a:solidFill>
              </a:rPr>
              <a:t>-</a:t>
            </a:r>
          </a:p>
          <a:p>
            <a:r>
              <a:rPr lang="nb-NO" sz="900" dirty="0">
                <a:solidFill>
                  <a:schemeClr val="accent1"/>
                </a:solidFill>
              </a:rPr>
              <a:t>-</a:t>
            </a:r>
          </a:p>
          <a:p>
            <a:r>
              <a:rPr lang="nb-NO" sz="900" dirty="0">
                <a:solidFill>
                  <a:schemeClr val="accent1"/>
                </a:solidFill>
              </a:rPr>
              <a:t>-   </a:t>
            </a:r>
          </a:p>
        </p:txBody>
      </p:sp>
      <p:sp>
        <p:nvSpPr>
          <p:cNvPr id="43" name="Rektangel 42"/>
          <p:cNvSpPr/>
          <p:nvPr/>
        </p:nvSpPr>
        <p:spPr>
          <a:xfrm>
            <a:off x="3563888" y="810290"/>
            <a:ext cx="1584176" cy="1636856"/>
          </a:xfrm>
          <a:prstGeom prst="rect">
            <a:avLst/>
          </a:prstGeom>
          <a:solidFill>
            <a:schemeClr val="accent1">
              <a:alpha val="1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nb-NO" sz="900" dirty="0">
                <a:solidFill>
                  <a:schemeClr val="accent1"/>
                </a:solidFill>
              </a:rPr>
              <a:t>- Rullere på keeper rollen </a:t>
            </a:r>
          </a:p>
          <a:p>
            <a:r>
              <a:rPr lang="nb-NO" sz="900" dirty="0">
                <a:solidFill>
                  <a:schemeClr val="accent1"/>
                </a:solidFill>
              </a:rPr>
              <a:t>- Kan ha fast hvis ønskelig</a:t>
            </a:r>
          </a:p>
          <a:p>
            <a:r>
              <a:rPr lang="nb-NO" sz="900" dirty="0">
                <a:solidFill>
                  <a:schemeClr val="accent1"/>
                </a:solidFill>
              </a:rPr>
              <a:t>- Starte med ball ved å kaste underarms kast til VB eller HB (Alltid)</a:t>
            </a:r>
          </a:p>
          <a:p>
            <a:r>
              <a:rPr lang="nb-NO" sz="900" dirty="0">
                <a:solidFill>
                  <a:schemeClr val="accent1"/>
                </a:solidFill>
              </a:rPr>
              <a:t>- Forflytning sidevis etter ballposisjon</a:t>
            </a:r>
          </a:p>
          <a:p>
            <a:r>
              <a:rPr lang="nb-NO" sz="900" dirty="0">
                <a:solidFill>
                  <a:schemeClr val="accent1"/>
                </a:solidFill>
              </a:rPr>
              <a:t>- Våge å stå ute (Offensiv)</a:t>
            </a:r>
          </a:p>
          <a:p>
            <a:r>
              <a:rPr lang="nb-NO" sz="900" dirty="0">
                <a:solidFill>
                  <a:schemeClr val="accent1"/>
                </a:solidFill>
              </a:rPr>
              <a:t>- </a:t>
            </a:r>
          </a:p>
          <a:p>
            <a:r>
              <a:rPr lang="nb-NO" sz="900" dirty="0">
                <a:solidFill>
                  <a:schemeClr val="accent1"/>
                </a:solidFill>
              </a:rPr>
              <a:t>-   </a:t>
            </a:r>
          </a:p>
        </p:txBody>
      </p:sp>
      <p:sp>
        <p:nvSpPr>
          <p:cNvPr id="44" name="Rektangel 43"/>
          <p:cNvSpPr/>
          <p:nvPr/>
        </p:nvSpPr>
        <p:spPr>
          <a:xfrm>
            <a:off x="5292080" y="810290"/>
            <a:ext cx="1584176" cy="1636856"/>
          </a:xfrm>
          <a:prstGeom prst="rect">
            <a:avLst/>
          </a:prstGeom>
          <a:solidFill>
            <a:schemeClr val="accent1">
              <a:alpha val="1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nb-NO" sz="900" dirty="0">
                <a:solidFill>
                  <a:schemeClr val="accent1"/>
                </a:solidFill>
              </a:rPr>
              <a:t>- Fast keeper hvis ønskelig</a:t>
            </a:r>
          </a:p>
          <a:p>
            <a:r>
              <a:rPr lang="nb-NO" sz="900" dirty="0">
                <a:solidFill>
                  <a:schemeClr val="accent1"/>
                </a:solidFill>
              </a:rPr>
              <a:t>- Starte med ball ved å kaste underarms kast til VB eller HB (Alltid)</a:t>
            </a:r>
          </a:p>
          <a:p>
            <a:r>
              <a:rPr lang="nb-NO" sz="900" dirty="0">
                <a:solidFill>
                  <a:schemeClr val="accent1"/>
                </a:solidFill>
              </a:rPr>
              <a:t>- Forflytning sidevis etter ballposisjon</a:t>
            </a:r>
          </a:p>
          <a:p>
            <a:r>
              <a:rPr lang="nb-NO" sz="900" dirty="0">
                <a:solidFill>
                  <a:schemeClr val="accent1"/>
                </a:solidFill>
              </a:rPr>
              <a:t>- Våge å stå ute (Offensiv)</a:t>
            </a:r>
          </a:p>
          <a:p>
            <a:r>
              <a:rPr lang="nb-NO" sz="900" dirty="0">
                <a:solidFill>
                  <a:schemeClr val="accent1"/>
                </a:solidFill>
              </a:rPr>
              <a:t>- Være spillbar etter igangsetting</a:t>
            </a:r>
          </a:p>
        </p:txBody>
      </p:sp>
      <p:sp>
        <p:nvSpPr>
          <p:cNvPr id="45" name="Rektangel 44"/>
          <p:cNvSpPr/>
          <p:nvPr/>
        </p:nvSpPr>
        <p:spPr>
          <a:xfrm>
            <a:off x="7020272" y="810290"/>
            <a:ext cx="1584176" cy="1636856"/>
          </a:xfrm>
          <a:prstGeom prst="rect">
            <a:avLst/>
          </a:prstGeom>
          <a:solidFill>
            <a:schemeClr val="accent1">
              <a:alpha val="1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nb-NO" sz="900" dirty="0">
                <a:solidFill>
                  <a:schemeClr val="accent1"/>
                </a:solidFill>
              </a:rPr>
              <a:t>- Fast keeper hvis ønskelig</a:t>
            </a:r>
          </a:p>
          <a:p>
            <a:r>
              <a:rPr lang="nb-NO" sz="900" dirty="0">
                <a:solidFill>
                  <a:schemeClr val="accent1"/>
                </a:solidFill>
              </a:rPr>
              <a:t>- Starte med ball ved å kaste underarms kast til ledig spiller i bakre ledd.</a:t>
            </a:r>
          </a:p>
          <a:p>
            <a:r>
              <a:rPr lang="nb-NO" sz="900" dirty="0">
                <a:solidFill>
                  <a:schemeClr val="accent1"/>
                </a:solidFill>
              </a:rPr>
              <a:t>- Forflytning sidevis etter ballposisjon</a:t>
            </a:r>
          </a:p>
          <a:p>
            <a:r>
              <a:rPr lang="nb-NO" sz="900" dirty="0">
                <a:solidFill>
                  <a:schemeClr val="accent1"/>
                </a:solidFill>
              </a:rPr>
              <a:t>- Våge å stå ute (Offensiv)</a:t>
            </a:r>
          </a:p>
          <a:p>
            <a:r>
              <a:rPr lang="nb-NO" sz="900" dirty="0">
                <a:solidFill>
                  <a:schemeClr val="accent1"/>
                </a:solidFill>
              </a:rPr>
              <a:t>- Være spillbar etter igangsetting</a:t>
            </a:r>
          </a:p>
          <a:p>
            <a:r>
              <a:rPr lang="nb-NO" sz="900" dirty="0">
                <a:solidFill>
                  <a:schemeClr val="accent1"/>
                </a:solidFill>
              </a:rPr>
              <a:t>- 2 og 3 </a:t>
            </a:r>
            <a:r>
              <a:rPr lang="nb-NO" sz="900" dirty="0" err="1">
                <a:solidFill>
                  <a:schemeClr val="accent1"/>
                </a:solidFill>
              </a:rPr>
              <a:t>pri</a:t>
            </a:r>
            <a:r>
              <a:rPr lang="nb-NO" sz="900" dirty="0">
                <a:solidFill>
                  <a:schemeClr val="accent1"/>
                </a:solidFill>
              </a:rPr>
              <a:t> er å kaste til Midtbanespiller</a:t>
            </a:r>
          </a:p>
        </p:txBody>
      </p:sp>
      <p:grpSp>
        <p:nvGrpSpPr>
          <p:cNvPr id="46" name="Gruppe 45"/>
          <p:cNvGrpSpPr/>
          <p:nvPr/>
        </p:nvGrpSpPr>
        <p:grpSpPr>
          <a:xfrm>
            <a:off x="107504" y="2447146"/>
            <a:ext cx="1584176" cy="2401307"/>
            <a:chOff x="0" y="0"/>
            <a:chExt cx="3648075" cy="5038725"/>
          </a:xfrm>
        </p:grpSpPr>
        <p:grpSp>
          <p:nvGrpSpPr>
            <p:cNvPr id="47" name="Gruppe 46"/>
            <p:cNvGrpSpPr/>
            <p:nvPr/>
          </p:nvGrpSpPr>
          <p:grpSpPr>
            <a:xfrm>
              <a:off x="0" y="0"/>
              <a:ext cx="3648075" cy="5038725"/>
              <a:chOff x="0" y="0"/>
              <a:chExt cx="3648075" cy="5038725"/>
            </a:xfrm>
          </p:grpSpPr>
          <p:sp>
            <p:nvSpPr>
              <p:cNvPr id="50" name="Rektangel 49"/>
              <p:cNvSpPr/>
              <p:nvPr/>
            </p:nvSpPr>
            <p:spPr>
              <a:xfrm>
                <a:off x="0" y="1"/>
                <a:ext cx="3648075" cy="5038724"/>
              </a:xfrm>
              <a:prstGeom prst="rect">
                <a:avLst/>
              </a:prstGeom>
              <a:solidFill>
                <a:srgbClr val="C2E49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cxnSp>
            <p:nvCxnSpPr>
              <p:cNvPr id="51" name="Rett linje 50"/>
              <p:cNvCxnSpPr>
                <a:stCxn id="50" idx="1"/>
                <a:endCxn id="50" idx="3"/>
              </p:cNvCxnSpPr>
              <p:nvPr/>
            </p:nvCxnSpPr>
            <p:spPr>
              <a:xfrm>
                <a:off x="0" y="2519363"/>
                <a:ext cx="36480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Rektangel 51"/>
              <p:cNvSpPr/>
              <p:nvPr/>
            </p:nvSpPr>
            <p:spPr>
              <a:xfrm>
                <a:off x="942975" y="4124325"/>
                <a:ext cx="1809750" cy="9144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53" name="Rektangel 52"/>
              <p:cNvSpPr/>
              <p:nvPr/>
            </p:nvSpPr>
            <p:spPr>
              <a:xfrm>
                <a:off x="942975" y="0"/>
                <a:ext cx="1809750" cy="9144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grpSp>
        <p:sp>
          <p:nvSpPr>
            <p:cNvPr id="48" name="Rektangel 47"/>
            <p:cNvSpPr/>
            <p:nvPr/>
          </p:nvSpPr>
          <p:spPr>
            <a:xfrm>
              <a:off x="1581150" y="19050"/>
              <a:ext cx="571500" cy="114300"/>
            </a:xfrm>
            <a:prstGeom prst="rect">
              <a:avLst/>
            </a:prstGeom>
            <a:pattFill prst="lgGrid">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49" name="Rektangel 48"/>
            <p:cNvSpPr/>
            <p:nvPr/>
          </p:nvSpPr>
          <p:spPr>
            <a:xfrm>
              <a:off x="1628775" y="4914900"/>
              <a:ext cx="571500" cy="114300"/>
            </a:xfrm>
            <a:prstGeom prst="rect">
              <a:avLst/>
            </a:prstGeom>
            <a:pattFill prst="lgGrid">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grpSp>
      <p:grpSp>
        <p:nvGrpSpPr>
          <p:cNvPr id="70" name="Gruppe 69"/>
          <p:cNvGrpSpPr/>
          <p:nvPr/>
        </p:nvGrpSpPr>
        <p:grpSpPr>
          <a:xfrm>
            <a:off x="1835360" y="2447146"/>
            <a:ext cx="1584176" cy="2401307"/>
            <a:chOff x="0" y="0"/>
            <a:chExt cx="3648075" cy="5038725"/>
          </a:xfrm>
        </p:grpSpPr>
        <p:grpSp>
          <p:nvGrpSpPr>
            <p:cNvPr id="71" name="Gruppe 70"/>
            <p:cNvGrpSpPr/>
            <p:nvPr/>
          </p:nvGrpSpPr>
          <p:grpSpPr>
            <a:xfrm>
              <a:off x="0" y="0"/>
              <a:ext cx="3648075" cy="5038725"/>
              <a:chOff x="0" y="0"/>
              <a:chExt cx="3648075" cy="5038725"/>
            </a:xfrm>
          </p:grpSpPr>
          <p:sp>
            <p:nvSpPr>
              <p:cNvPr id="74" name="Rektangel 73"/>
              <p:cNvSpPr/>
              <p:nvPr/>
            </p:nvSpPr>
            <p:spPr>
              <a:xfrm>
                <a:off x="0" y="1"/>
                <a:ext cx="3648075" cy="5038724"/>
              </a:xfrm>
              <a:prstGeom prst="rect">
                <a:avLst/>
              </a:prstGeom>
              <a:solidFill>
                <a:srgbClr val="C2E49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cxnSp>
            <p:nvCxnSpPr>
              <p:cNvPr id="75" name="Rett linje 74"/>
              <p:cNvCxnSpPr>
                <a:stCxn id="74" idx="1"/>
                <a:endCxn id="74" idx="3"/>
              </p:cNvCxnSpPr>
              <p:nvPr/>
            </p:nvCxnSpPr>
            <p:spPr>
              <a:xfrm>
                <a:off x="0" y="2519363"/>
                <a:ext cx="36480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6" name="Rektangel 75"/>
              <p:cNvSpPr/>
              <p:nvPr/>
            </p:nvSpPr>
            <p:spPr>
              <a:xfrm>
                <a:off x="942975" y="4124325"/>
                <a:ext cx="1809750" cy="9144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77" name="Rektangel 76"/>
              <p:cNvSpPr/>
              <p:nvPr/>
            </p:nvSpPr>
            <p:spPr>
              <a:xfrm>
                <a:off x="942975" y="0"/>
                <a:ext cx="1809750" cy="9144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grpSp>
        <p:sp>
          <p:nvSpPr>
            <p:cNvPr id="72" name="Rektangel 71"/>
            <p:cNvSpPr/>
            <p:nvPr/>
          </p:nvSpPr>
          <p:spPr>
            <a:xfrm>
              <a:off x="1581150" y="19050"/>
              <a:ext cx="571500" cy="114300"/>
            </a:xfrm>
            <a:prstGeom prst="rect">
              <a:avLst/>
            </a:prstGeom>
            <a:pattFill prst="lgGrid">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73" name="Rektangel 72"/>
            <p:cNvSpPr/>
            <p:nvPr/>
          </p:nvSpPr>
          <p:spPr>
            <a:xfrm>
              <a:off x="1628775" y="4914900"/>
              <a:ext cx="571500" cy="114300"/>
            </a:xfrm>
            <a:prstGeom prst="rect">
              <a:avLst/>
            </a:prstGeom>
            <a:pattFill prst="lgGrid">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grpSp>
      <p:grpSp>
        <p:nvGrpSpPr>
          <p:cNvPr id="78" name="Gruppe 77"/>
          <p:cNvGrpSpPr/>
          <p:nvPr/>
        </p:nvGrpSpPr>
        <p:grpSpPr>
          <a:xfrm>
            <a:off x="3563888" y="2447146"/>
            <a:ext cx="1584176" cy="2401307"/>
            <a:chOff x="0" y="0"/>
            <a:chExt cx="3648075" cy="5038725"/>
          </a:xfrm>
        </p:grpSpPr>
        <p:grpSp>
          <p:nvGrpSpPr>
            <p:cNvPr id="79" name="Gruppe 78"/>
            <p:cNvGrpSpPr/>
            <p:nvPr/>
          </p:nvGrpSpPr>
          <p:grpSpPr>
            <a:xfrm>
              <a:off x="0" y="0"/>
              <a:ext cx="3648075" cy="5038725"/>
              <a:chOff x="0" y="0"/>
              <a:chExt cx="3648075" cy="5038725"/>
            </a:xfrm>
          </p:grpSpPr>
          <p:sp>
            <p:nvSpPr>
              <p:cNvPr id="82" name="Rektangel 81"/>
              <p:cNvSpPr/>
              <p:nvPr/>
            </p:nvSpPr>
            <p:spPr>
              <a:xfrm>
                <a:off x="0" y="1"/>
                <a:ext cx="3648075" cy="5038724"/>
              </a:xfrm>
              <a:prstGeom prst="rect">
                <a:avLst/>
              </a:prstGeom>
              <a:solidFill>
                <a:srgbClr val="C2E49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cxnSp>
            <p:nvCxnSpPr>
              <p:cNvPr id="83" name="Rett linje 82"/>
              <p:cNvCxnSpPr>
                <a:stCxn id="82" idx="1"/>
                <a:endCxn id="82" idx="3"/>
              </p:cNvCxnSpPr>
              <p:nvPr/>
            </p:nvCxnSpPr>
            <p:spPr>
              <a:xfrm>
                <a:off x="0" y="2519363"/>
                <a:ext cx="36480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4" name="Rektangel 83"/>
              <p:cNvSpPr/>
              <p:nvPr/>
            </p:nvSpPr>
            <p:spPr>
              <a:xfrm>
                <a:off x="942975" y="4124325"/>
                <a:ext cx="1809750" cy="9144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85" name="Rektangel 84"/>
              <p:cNvSpPr/>
              <p:nvPr/>
            </p:nvSpPr>
            <p:spPr>
              <a:xfrm>
                <a:off x="942975" y="0"/>
                <a:ext cx="1809750" cy="9144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grpSp>
        <p:sp>
          <p:nvSpPr>
            <p:cNvPr id="80" name="Rektangel 79"/>
            <p:cNvSpPr/>
            <p:nvPr/>
          </p:nvSpPr>
          <p:spPr>
            <a:xfrm>
              <a:off x="1581150" y="19050"/>
              <a:ext cx="571500" cy="114300"/>
            </a:xfrm>
            <a:prstGeom prst="rect">
              <a:avLst/>
            </a:prstGeom>
            <a:pattFill prst="lgGrid">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81" name="Rektangel 80"/>
            <p:cNvSpPr/>
            <p:nvPr/>
          </p:nvSpPr>
          <p:spPr>
            <a:xfrm>
              <a:off x="1628775" y="4914900"/>
              <a:ext cx="571500" cy="114300"/>
            </a:xfrm>
            <a:prstGeom prst="rect">
              <a:avLst/>
            </a:prstGeom>
            <a:pattFill prst="lgGrid">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grpSp>
      <p:grpSp>
        <p:nvGrpSpPr>
          <p:cNvPr id="86" name="Gruppe 85"/>
          <p:cNvGrpSpPr/>
          <p:nvPr/>
        </p:nvGrpSpPr>
        <p:grpSpPr>
          <a:xfrm>
            <a:off x="5292080" y="2456225"/>
            <a:ext cx="1584176" cy="2401307"/>
            <a:chOff x="0" y="0"/>
            <a:chExt cx="3648075" cy="5038725"/>
          </a:xfrm>
        </p:grpSpPr>
        <p:grpSp>
          <p:nvGrpSpPr>
            <p:cNvPr id="87" name="Gruppe 86"/>
            <p:cNvGrpSpPr/>
            <p:nvPr/>
          </p:nvGrpSpPr>
          <p:grpSpPr>
            <a:xfrm>
              <a:off x="0" y="0"/>
              <a:ext cx="3648075" cy="5038725"/>
              <a:chOff x="0" y="0"/>
              <a:chExt cx="3648075" cy="5038725"/>
            </a:xfrm>
          </p:grpSpPr>
          <p:sp>
            <p:nvSpPr>
              <p:cNvPr id="90" name="Rektangel 89"/>
              <p:cNvSpPr/>
              <p:nvPr/>
            </p:nvSpPr>
            <p:spPr>
              <a:xfrm>
                <a:off x="0" y="1"/>
                <a:ext cx="3648075" cy="5038724"/>
              </a:xfrm>
              <a:prstGeom prst="rect">
                <a:avLst/>
              </a:prstGeom>
              <a:solidFill>
                <a:srgbClr val="C2E49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cxnSp>
            <p:nvCxnSpPr>
              <p:cNvPr id="91" name="Rett linje 90"/>
              <p:cNvCxnSpPr>
                <a:stCxn id="90" idx="1"/>
                <a:endCxn id="90" idx="3"/>
              </p:cNvCxnSpPr>
              <p:nvPr/>
            </p:nvCxnSpPr>
            <p:spPr>
              <a:xfrm>
                <a:off x="0" y="2519363"/>
                <a:ext cx="36480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2" name="Rektangel 91"/>
              <p:cNvSpPr/>
              <p:nvPr/>
            </p:nvSpPr>
            <p:spPr>
              <a:xfrm>
                <a:off x="942975" y="4124325"/>
                <a:ext cx="1809750" cy="9144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93" name="Rektangel 92"/>
              <p:cNvSpPr/>
              <p:nvPr/>
            </p:nvSpPr>
            <p:spPr>
              <a:xfrm>
                <a:off x="942975" y="0"/>
                <a:ext cx="1809750" cy="9144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grpSp>
        <p:sp>
          <p:nvSpPr>
            <p:cNvPr id="88" name="Rektangel 87"/>
            <p:cNvSpPr/>
            <p:nvPr/>
          </p:nvSpPr>
          <p:spPr>
            <a:xfrm>
              <a:off x="1581150" y="19050"/>
              <a:ext cx="571500" cy="114300"/>
            </a:xfrm>
            <a:prstGeom prst="rect">
              <a:avLst/>
            </a:prstGeom>
            <a:pattFill prst="lgGrid">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89" name="Rektangel 88"/>
            <p:cNvSpPr/>
            <p:nvPr/>
          </p:nvSpPr>
          <p:spPr>
            <a:xfrm>
              <a:off x="1628775" y="4914900"/>
              <a:ext cx="571500" cy="114300"/>
            </a:xfrm>
            <a:prstGeom prst="rect">
              <a:avLst/>
            </a:prstGeom>
            <a:pattFill prst="lgGrid">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grpSp>
      <p:grpSp>
        <p:nvGrpSpPr>
          <p:cNvPr id="94" name="Gruppe 93"/>
          <p:cNvGrpSpPr/>
          <p:nvPr/>
        </p:nvGrpSpPr>
        <p:grpSpPr>
          <a:xfrm>
            <a:off x="7020272" y="2456224"/>
            <a:ext cx="1584176" cy="2401307"/>
            <a:chOff x="0" y="0"/>
            <a:chExt cx="3648075" cy="5038725"/>
          </a:xfrm>
        </p:grpSpPr>
        <p:grpSp>
          <p:nvGrpSpPr>
            <p:cNvPr id="95" name="Gruppe 94"/>
            <p:cNvGrpSpPr/>
            <p:nvPr/>
          </p:nvGrpSpPr>
          <p:grpSpPr>
            <a:xfrm>
              <a:off x="0" y="0"/>
              <a:ext cx="3648075" cy="5038725"/>
              <a:chOff x="0" y="0"/>
              <a:chExt cx="3648075" cy="5038725"/>
            </a:xfrm>
          </p:grpSpPr>
          <p:sp>
            <p:nvSpPr>
              <p:cNvPr id="98" name="Rektangel 97"/>
              <p:cNvSpPr/>
              <p:nvPr/>
            </p:nvSpPr>
            <p:spPr>
              <a:xfrm>
                <a:off x="0" y="1"/>
                <a:ext cx="3648075" cy="5038724"/>
              </a:xfrm>
              <a:prstGeom prst="rect">
                <a:avLst/>
              </a:prstGeom>
              <a:solidFill>
                <a:srgbClr val="C2E49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cxnSp>
            <p:nvCxnSpPr>
              <p:cNvPr id="99" name="Rett linje 98"/>
              <p:cNvCxnSpPr>
                <a:stCxn id="98" idx="1"/>
                <a:endCxn id="98" idx="3"/>
              </p:cNvCxnSpPr>
              <p:nvPr/>
            </p:nvCxnSpPr>
            <p:spPr>
              <a:xfrm>
                <a:off x="0" y="2519363"/>
                <a:ext cx="36480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0" name="Rektangel 99"/>
              <p:cNvSpPr/>
              <p:nvPr/>
            </p:nvSpPr>
            <p:spPr>
              <a:xfrm>
                <a:off x="942975" y="4124325"/>
                <a:ext cx="1809750" cy="9144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01" name="Rektangel 100"/>
              <p:cNvSpPr/>
              <p:nvPr/>
            </p:nvSpPr>
            <p:spPr>
              <a:xfrm>
                <a:off x="942975" y="0"/>
                <a:ext cx="1809750" cy="9144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grpSp>
        <p:sp>
          <p:nvSpPr>
            <p:cNvPr id="96" name="Rektangel 95"/>
            <p:cNvSpPr/>
            <p:nvPr/>
          </p:nvSpPr>
          <p:spPr>
            <a:xfrm>
              <a:off x="1581150" y="19050"/>
              <a:ext cx="571500" cy="114300"/>
            </a:xfrm>
            <a:prstGeom prst="rect">
              <a:avLst/>
            </a:prstGeom>
            <a:pattFill prst="lgGrid">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97" name="Rektangel 96"/>
            <p:cNvSpPr/>
            <p:nvPr/>
          </p:nvSpPr>
          <p:spPr>
            <a:xfrm>
              <a:off x="1628775" y="4914900"/>
              <a:ext cx="571500" cy="114300"/>
            </a:xfrm>
            <a:prstGeom prst="rect">
              <a:avLst/>
            </a:prstGeom>
            <a:pattFill prst="lgGrid">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grpSp>
      <p:grpSp>
        <p:nvGrpSpPr>
          <p:cNvPr id="104" name="Gruppe 103"/>
          <p:cNvGrpSpPr/>
          <p:nvPr/>
        </p:nvGrpSpPr>
        <p:grpSpPr>
          <a:xfrm>
            <a:off x="2505381" y="4470977"/>
            <a:ext cx="264816" cy="319176"/>
            <a:chOff x="798189" y="4653136"/>
            <a:chExt cx="264816" cy="319176"/>
          </a:xfrm>
        </p:grpSpPr>
        <p:sp>
          <p:nvSpPr>
            <p:cNvPr id="105" name="Ellipse 104"/>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06" name="TekstSylinder 81"/>
            <p:cNvSpPr txBox="1"/>
            <p:nvPr/>
          </p:nvSpPr>
          <p:spPr>
            <a:xfrm>
              <a:off x="798189" y="4653136"/>
              <a:ext cx="264816"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a:t>K</a:t>
              </a:r>
            </a:p>
          </p:txBody>
        </p:sp>
      </p:grpSp>
      <p:grpSp>
        <p:nvGrpSpPr>
          <p:cNvPr id="107" name="Gruppe 106"/>
          <p:cNvGrpSpPr/>
          <p:nvPr/>
        </p:nvGrpSpPr>
        <p:grpSpPr>
          <a:xfrm>
            <a:off x="4262862" y="4479344"/>
            <a:ext cx="264816" cy="319176"/>
            <a:chOff x="798189" y="4653136"/>
            <a:chExt cx="264816" cy="319176"/>
          </a:xfrm>
        </p:grpSpPr>
        <p:sp>
          <p:nvSpPr>
            <p:cNvPr id="108" name="Ellipse 107"/>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09" name="TekstSylinder 81"/>
            <p:cNvSpPr txBox="1"/>
            <p:nvPr/>
          </p:nvSpPr>
          <p:spPr>
            <a:xfrm>
              <a:off x="798189" y="4653136"/>
              <a:ext cx="264816"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a:t>K</a:t>
              </a:r>
            </a:p>
          </p:txBody>
        </p:sp>
      </p:grpSp>
      <p:grpSp>
        <p:nvGrpSpPr>
          <p:cNvPr id="110" name="Gruppe 109"/>
          <p:cNvGrpSpPr/>
          <p:nvPr/>
        </p:nvGrpSpPr>
        <p:grpSpPr>
          <a:xfrm>
            <a:off x="5970373" y="4479344"/>
            <a:ext cx="264816" cy="319176"/>
            <a:chOff x="798189" y="4653136"/>
            <a:chExt cx="264816" cy="319176"/>
          </a:xfrm>
        </p:grpSpPr>
        <p:sp>
          <p:nvSpPr>
            <p:cNvPr id="111" name="Ellipse 110"/>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12" name="TekstSylinder 81"/>
            <p:cNvSpPr txBox="1"/>
            <p:nvPr/>
          </p:nvSpPr>
          <p:spPr>
            <a:xfrm>
              <a:off x="798189" y="4653136"/>
              <a:ext cx="264816"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a:t>K</a:t>
              </a:r>
            </a:p>
          </p:txBody>
        </p:sp>
      </p:grpSp>
      <p:grpSp>
        <p:nvGrpSpPr>
          <p:cNvPr id="113" name="Gruppe 112"/>
          <p:cNvGrpSpPr/>
          <p:nvPr/>
        </p:nvGrpSpPr>
        <p:grpSpPr>
          <a:xfrm>
            <a:off x="7698565" y="4479344"/>
            <a:ext cx="264816" cy="319176"/>
            <a:chOff x="798189" y="4653136"/>
            <a:chExt cx="264816" cy="319176"/>
          </a:xfrm>
        </p:grpSpPr>
        <p:sp>
          <p:nvSpPr>
            <p:cNvPr id="114" name="Ellipse 113"/>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15" name="TekstSylinder 81"/>
            <p:cNvSpPr txBox="1"/>
            <p:nvPr/>
          </p:nvSpPr>
          <p:spPr>
            <a:xfrm>
              <a:off x="798189" y="4653136"/>
              <a:ext cx="264816"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a:t>K</a:t>
              </a:r>
            </a:p>
          </p:txBody>
        </p:sp>
      </p:grpSp>
      <p:grpSp>
        <p:nvGrpSpPr>
          <p:cNvPr id="116" name="Gruppe 115"/>
          <p:cNvGrpSpPr/>
          <p:nvPr/>
        </p:nvGrpSpPr>
        <p:grpSpPr>
          <a:xfrm>
            <a:off x="1940410" y="4031322"/>
            <a:ext cx="327334" cy="323457"/>
            <a:chOff x="764116" y="4648855"/>
            <a:chExt cx="327334" cy="323457"/>
          </a:xfrm>
        </p:grpSpPr>
        <p:sp>
          <p:nvSpPr>
            <p:cNvPr id="117" name="Ellipse 116"/>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18" name="TekstSylinder 81"/>
            <p:cNvSpPr txBox="1"/>
            <p:nvPr/>
          </p:nvSpPr>
          <p:spPr>
            <a:xfrm>
              <a:off x="764116" y="4648855"/>
              <a:ext cx="327334"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dirty="0"/>
                <a:t>VB</a:t>
              </a:r>
            </a:p>
          </p:txBody>
        </p:sp>
      </p:grpSp>
      <p:grpSp>
        <p:nvGrpSpPr>
          <p:cNvPr id="119" name="Gruppe 118"/>
          <p:cNvGrpSpPr/>
          <p:nvPr/>
        </p:nvGrpSpPr>
        <p:grpSpPr>
          <a:xfrm>
            <a:off x="3014118" y="4031322"/>
            <a:ext cx="333746" cy="323457"/>
            <a:chOff x="764116" y="4648855"/>
            <a:chExt cx="333746" cy="323457"/>
          </a:xfrm>
        </p:grpSpPr>
        <p:sp>
          <p:nvSpPr>
            <p:cNvPr id="120" name="Ellipse 119"/>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21" name="TekstSylinder 81"/>
            <p:cNvSpPr txBox="1"/>
            <p:nvPr/>
          </p:nvSpPr>
          <p:spPr>
            <a:xfrm>
              <a:off x="764116" y="4648855"/>
              <a:ext cx="333746"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dirty="0"/>
                <a:t>HB</a:t>
              </a:r>
            </a:p>
          </p:txBody>
        </p:sp>
      </p:grpSp>
      <p:grpSp>
        <p:nvGrpSpPr>
          <p:cNvPr id="122" name="Gruppe 121"/>
          <p:cNvGrpSpPr/>
          <p:nvPr/>
        </p:nvGrpSpPr>
        <p:grpSpPr>
          <a:xfrm>
            <a:off x="3685551" y="4031322"/>
            <a:ext cx="327334" cy="323457"/>
            <a:chOff x="764116" y="4648855"/>
            <a:chExt cx="327334" cy="323457"/>
          </a:xfrm>
        </p:grpSpPr>
        <p:sp>
          <p:nvSpPr>
            <p:cNvPr id="123" name="Ellipse 122"/>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24" name="TekstSylinder 81"/>
            <p:cNvSpPr txBox="1"/>
            <p:nvPr/>
          </p:nvSpPr>
          <p:spPr>
            <a:xfrm>
              <a:off x="764116" y="4648855"/>
              <a:ext cx="327334"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dirty="0"/>
                <a:t>VB</a:t>
              </a:r>
            </a:p>
          </p:txBody>
        </p:sp>
      </p:grpSp>
      <p:grpSp>
        <p:nvGrpSpPr>
          <p:cNvPr id="125" name="Gruppe 124"/>
          <p:cNvGrpSpPr/>
          <p:nvPr/>
        </p:nvGrpSpPr>
        <p:grpSpPr>
          <a:xfrm>
            <a:off x="4759259" y="4031322"/>
            <a:ext cx="333746" cy="323457"/>
            <a:chOff x="764116" y="4648855"/>
            <a:chExt cx="333746" cy="323457"/>
          </a:xfrm>
        </p:grpSpPr>
        <p:sp>
          <p:nvSpPr>
            <p:cNvPr id="126" name="Ellipse 125"/>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27" name="TekstSylinder 81"/>
            <p:cNvSpPr txBox="1"/>
            <p:nvPr/>
          </p:nvSpPr>
          <p:spPr>
            <a:xfrm>
              <a:off x="764116" y="4648855"/>
              <a:ext cx="333746"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dirty="0"/>
                <a:t>HB</a:t>
              </a:r>
            </a:p>
          </p:txBody>
        </p:sp>
      </p:grpSp>
      <p:grpSp>
        <p:nvGrpSpPr>
          <p:cNvPr id="128" name="Gruppe 127"/>
          <p:cNvGrpSpPr/>
          <p:nvPr/>
        </p:nvGrpSpPr>
        <p:grpSpPr>
          <a:xfrm>
            <a:off x="5413743" y="4031322"/>
            <a:ext cx="327334" cy="323457"/>
            <a:chOff x="764116" y="4648855"/>
            <a:chExt cx="327334" cy="323457"/>
          </a:xfrm>
        </p:grpSpPr>
        <p:sp>
          <p:nvSpPr>
            <p:cNvPr id="129" name="Ellipse 128"/>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30" name="TekstSylinder 81"/>
            <p:cNvSpPr txBox="1"/>
            <p:nvPr/>
          </p:nvSpPr>
          <p:spPr>
            <a:xfrm>
              <a:off x="764116" y="4648855"/>
              <a:ext cx="327334"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dirty="0"/>
                <a:t>VB</a:t>
              </a:r>
            </a:p>
          </p:txBody>
        </p:sp>
      </p:grpSp>
      <p:grpSp>
        <p:nvGrpSpPr>
          <p:cNvPr id="131" name="Gruppe 130"/>
          <p:cNvGrpSpPr/>
          <p:nvPr/>
        </p:nvGrpSpPr>
        <p:grpSpPr>
          <a:xfrm>
            <a:off x="6487451" y="4031322"/>
            <a:ext cx="333746" cy="323457"/>
            <a:chOff x="764116" y="4648855"/>
            <a:chExt cx="333746" cy="323457"/>
          </a:xfrm>
        </p:grpSpPr>
        <p:sp>
          <p:nvSpPr>
            <p:cNvPr id="132" name="Ellipse 131"/>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33" name="TekstSylinder 81"/>
            <p:cNvSpPr txBox="1"/>
            <p:nvPr/>
          </p:nvSpPr>
          <p:spPr>
            <a:xfrm>
              <a:off x="764116" y="4648855"/>
              <a:ext cx="333746"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dirty="0"/>
                <a:t>HB</a:t>
              </a:r>
            </a:p>
          </p:txBody>
        </p:sp>
      </p:grpSp>
      <p:grpSp>
        <p:nvGrpSpPr>
          <p:cNvPr id="134" name="Gruppe 133"/>
          <p:cNvGrpSpPr/>
          <p:nvPr/>
        </p:nvGrpSpPr>
        <p:grpSpPr>
          <a:xfrm>
            <a:off x="6948264" y="4031322"/>
            <a:ext cx="327334" cy="323457"/>
            <a:chOff x="764116" y="4648855"/>
            <a:chExt cx="327334" cy="323457"/>
          </a:xfrm>
        </p:grpSpPr>
        <p:sp>
          <p:nvSpPr>
            <p:cNvPr id="135" name="Ellipse 134"/>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36" name="TekstSylinder 81"/>
            <p:cNvSpPr txBox="1"/>
            <p:nvPr/>
          </p:nvSpPr>
          <p:spPr>
            <a:xfrm>
              <a:off x="764116" y="4648855"/>
              <a:ext cx="327334"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dirty="0"/>
                <a:t>VB</a:t>
              </a:r>
            </a:p>
          </p:txBody>
        </p:sp>
      </p:grpSp>
      <p:grpSp>
        <p:nvGrpSpPr>
          <p:cNvPr id="137" name="Gruppe 136"/>
          <p:cNvGrpSpPr/>
          <p:nvPr/>
        </p:nvGrpSpPr>
        <p:grpSpPr>
          <a:xfrm>
            <a:off x="8342710" y="4031322"/>
            <a:ext cx="333746" cy="323457"/>
            <a:chOff x="764116" y="4648855"/>
            <a:chExt cx="333746" cy="323457"/>
          </a:xfrm>
        </p:grpSpPr>
        <p:sp>
          <p:nvSpPr>
            <p:cNvPr id="138" name="Ellipse 137"/>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39" name="TekstSylinder 81"/>
            <p:cNvSpPr txBox="1"/>
            <p:nvPr/>
          </p:nvSpPr>
          <p:spPr>
            <a:xfrm>
              <a:off x="764116" y="4648855"/>
              <a:ext cx="333746"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dirty="0"/>
                <a:t>HB</a:t>
              </a:r>
            </a:p>
          </p:txBody>
        </p:sp>
      </p:grpSp>
      <p:grpSp>
        <p:nvGrpSpPr>
          <p:cNvPr id="140" name="Gruppe 139"/>
          <p:cNvGrpSpPr/>
          <p:nvPr/>
        </p:nvGrpSpPr>
        <p:grpSpPr>
          <a:xfrm>
            <a:off x="5933504" y="4031322"/>
            <a:ext cx="338554" cy="323457"/>
            <a:chOff x="764116" y="4648855"/>
            <a:chExt cx="338554" cy="323457"/>
          </a:xfrm>
        </p:grpSpPr>
        <p:sp>
          <p:nvSpPr>
            <p:cNvPr id="141" name="Ellipse 140"/>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42" name="TekstSylinder 81"/>
            <p:cNvSpPr txBox="1"/>
            <p:nvPr/>
          </p:nvSpPr>
          <p:spPr>
            <a:xfrm>
              <a:off x="764116" y="4648855"/>
              <a:ext cx="338554"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dirty="0"/>
                <a:t>MS</a:t>
              </a:r>
            </a:p>
          </p:txBody>
        </p:sp>
      </p:grpSp>
      <p:grpSp>
        <p:nvGrpSpPr>
          <p:cNvPr id="143" name="Gruppe 142"/>
          <p:cNvGrpSpPr/>
          <p:nvPr/>
        </p:nvGrpSpPr>
        <p:grpSpPr>
          <a:xfrm>
            <a:off x="7401798" y="4031322"/>
            <a:ext cx="338554" cy="323457"/>
            <a:chOff x="764116" y="4648855"/>
            <a:chExt cx="338554" cy="323457"/>
          </a:xfrm>
        </p:grpSpPr>
        <p:sp>
          <p:nvSpPr>
            <p:cNvPr id="144" name="Ellipse 143"/>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45" name="TekstSylinder 81"/>
            <p:cNvSpPr txBox="1"/>
            <p:nvPr/>
          </p:nvSpPr>
          <p:spPr>
            <a:xfrm>
              <a:off x="764116" y="4648855"/>
              <a:ext cx="338554"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dirty="0"/>
                <a:t>MS</a:t>
              </a:r>
            </a:p>
          </p:txBody>
        </p:sp>
      </p:grpSp>
      <p:grpSp>
        <p:nvGrpSpPr>
          <p:cNvPr id="146" name="Gruppe 145"/>
          <p:cNvGrpSpPr/>
          <p:nvPr/>
        </p:nvGrpSpPr>
        <p:grpSpPr>
          <a:xfrm>
            <a:off x="7836980" y="4031322"/>
            <a:ext cx="338554" cy="323457"/>
            <a:chOff x="764116" y="4648855"/>
            <a:chExt cx="338554" cy="323457"/>
          </a:xfrm>
        </p:grpSpPr>
        <p:sp>
          <p:nvSpPr>
            <p:cNvPr id="147" name="Ellipse 146"/>
            <p:cNvSpPr/>
            <p:nvPr/>
          </p:nvSpPr>
          <p:spPr>
            <a:xfrm>
              <a:off x="880158" y="4864299"/>
              <a:ext cx="95250" cy="108013"/>
            </a:xfrm>
            <a:prstGeom prst="ellipse">
              <a:avLst/>
            </a:prstGeom>
            <a:pattFill prst="dk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nb-NO" sz="1100"/>
            </a:p>
          </p:txBody>
        </p:sp>
        <p:sp>
          <p:nvSpPr>
            <p:cNvPr id="148" name="TekstSylinder 81"/>
            <p:cNvSpPr txBox="1"/>
            <p:nvPr/>
          </p:nvSpPr>
          <p:spPr>
            <a:xfrm>
              <a:off x="764116" y="4648855"/>
              <a:ext cx="338554" cy="21544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nb-NO" sz="800" b="1" dirty="0"/>
                <a:t>MS</a:t>
              </a:r>
            </a:p>
          </p:txBody>
        </p:sp>
      </p:grpSp>
      <p:cxnSp>
        <p:nvCxnSpPr>
          <p:cNvPr id="149" name="Rett pil 148"/>
          <p:cNvCxnSpPr/>
          <p:nvPr/>
        </p:nvCxnSpPr>
        <p:spPr>
          <a:xfrm flipH="1" flipV="1">
            <a:off x="2212380" y="4393401"/>
            <a:ext cx="309594" cy="266700"/>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1" name="Rett pil 150"/>
          <p:cNvCxnSpPr/>
          <p:nvPr/>
        </p:nvCxnSpPr>
        <p:spPr>
          <a:xfrm flipV="1">
            <a:off x="2715304" y="4421755"/>
            <a:ext cx="315427" cy="236483"/>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4" name="Rett pil 153"/>
          <p:cNvCxnSpPr/>
          <p:nvPr/>
        </p:nvCxnSpPr>
        <p:spPr>
          <a:xfrm flipH="1" flipV="1">
            <a:off x="3972906" y="4365047"/>
            <a:ext cx="309594" cy="266700"/>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5" name="Rett pil 154"/>
          <p:cNvCxnSpPr/>
          <p:nvPr/>
        </p:nvCxnSpPr>
        <p:spPr>
          <a:xfrm flipV="1">
            <a:off x="4475830" y="4393401"/>
            <a:ext cx="315427" cy="236483"/>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6" name="Rett pil 155"/>
          <p:cNvCxnSpPr/>
          <p:nvPr/>
        </p:nvCxnSpPr>
        <p:spPr>
          <a:xfrm flipH="1" flipV="1">
            <a:off x="5693898" y="4401075"/>
            <a:ext cx="309594" cy="266700"/>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7" name="Rett pil 156"/>
          <p:cNvCxnSpPr/>
          <p:nvPr/>
        </p:nvCxnSpPr>
        <p:spPr>
          <a:xfrm flipV="1">
            <a:off x="6196822" y="4429429"/>
            <a:ext cx="315427" cy="236483"/>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8" name="Rett pil 157"/>
          <p:cNvCxnSpPr/>
          <p:nvPr/>
        </p:nvCxnSpPr>
        <p:spPr>
          <a:xfrm flipH="1" flipV="1">
            <a:off x="7236296" y="4393401"/>
            <a:ext cx="473788" cy="261128"/>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9" name="Rett pil 158"/>
          <p:cNvCxnSpPr/>
          <p:nvPr/>
        </p:nvCxnSpPr>
        <p:spPr>
          <a:xfrm flipV="1">
            <a:off x="7903414" y="4416183"/>
            <a:ext cx="439296" cy="236484"/>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4" name="Rett pil 163"/>
          <p:cNvCxnSpPr/>
          <p:nvPr/>
        </p:nvCxnSpPr>
        <p:spPr>
          <a:xfrm flipV="1">
            <a:off x="7910914" y="4412677"/>
            <a:ext cx="84216" cy="236484"/>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6" name="Rett pil 165"/>
          <p:cNvCxnSpPr/>
          <p:nvPr/>
        </p:nvCxnSpPr>
        <p:spPr>
          <a:xfrm flipH="1" flipV="1">
            <a:off x="7622511" y="4391362"/>
            <a:ext cx="87573" cy="253891"/>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8" name="Rett pil 167"/>
          <p:cNvCxnSpPr/>
          <p:nvPr/>
        </p:nvCxnSpPr>
        <p:spPr>
          <a:xfrm flipH="1" flipV="1">
            <a:off x="7308304" y="3239234"/>
            <a:ext cx="514397" cy="1272408"/>
          </a:xfrm>
          <a:prstGeom prst="straightConnector1">
            <a:avLst/>
          </a:prstGeom>
          <a:ln w="952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71" name="Rett pil 170"/>
          <p:cNvCxnSpPr>
            <a:stCxn id="115" idx="0"/>
          </p:cNvCxnSpPr>
          <p:nvPr/>
        </p:nvCxnSpPr>
        <p:spPr>
          <a:xfrm flipV="1">
            <a:off x="7830973" y="3239234"/>
            <a:ext cx="384670" cy="1240110"/>
          </a:xfrm>
          <a:prstGeom prst="straightConnector1">
            <a:avLst/>
          </a:prstGeom>
          <a:ln w="952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74" name="TekstSylinder 173"/>
          <p:cNvSpPr txBox="1"/>
          <p:nvPr/>
        </p:nvSpPr>
        <p:spPr>
          <a:xfrm>
            <a:off x="107160" y="4857532"/>
            <a:ext cx="1584176" cy="553998"/>
          </a:xfrm>
          <a:prstGeom prst="rect">
            <a:avLst/>
          </a:prstGeom>
          <a:noFill/>
        </p:spPr>
        <p:txBody>
          <a:bodyPr wrap="square" rtlCol="0">
            <a:spAutoFit/>
          </a:bodyPr>
          <a:lstStyle/>
          <a:p>
            <a:r>
              <a:rPr lang="nb-NO" sz="1000" dirty="0"/>
              <a:t>TRENINGSMOMENTER</a:t>
            </a:r>
          </a:p>
          <a:p>
            <a:pPr marL="171450" indent="-171450">
              <a:buFontTx/>
              <a:buChar char="-"/>
            </a:pPr>
            <a:r>
              <a:rPr lang="nb-NO" sz="1000" dirty="0"/>
              <a:t>Ingen</a:t>
            </a:r>
          </a:p>
          <a:p>
            <a:endParaRPr lang="nb-NO" sz="1000" dirty="0"/>
          </a:p>
        </p:txBody>
      </p:sp>
      <p:sp>
        <p:nvSpPr>
          <p:cNvPr id="175" name="TekstSylinder 174"/>
          <p:cNvSpPr txBox="1"/>
          <p:nvPr/>
        </p:nvSpPr>
        <p:spPr>
          <a:xfrm>
            <a:off x="1835696" y="4857532"/>
            <a:ext cx="1584176" cy="861774"/>
          </a:xfrm>
          <a:prstGeom prst="rect">
            <a:avLst/>
          </a:prstGeom>
          <a:noFill/>
        </p:spPr>
        <p:txBody>
          <a:bodyPr wrap="square" rtlCol="0">
            <a:spAutoFit/>
          </a:bodyPr>
          <a:lstStyle/>
          <a:p>
            <a:r>
              <a:rPr lang="nb-NO" sz="1000" dirty="0"/>
              <a:t>TRENINGSMOMENTER</a:t>
            </a:r>
          </a:p>
          <a:p>
            <a:pPr marL="171450" indent="-171450">
              <a:buFontTx/>
              <a:buChar char="-"/>
            </a:pPr>
            <a:r>
              <a:rPr lang="nb-NO" sz="1000" dirty="0"/>
              <a:t>Grep</a:t>
            </a:r>
          </a:p>
          <a:p>
            <a:pPr marL="171450" indent="-171450">
              <a:buFontTx/>
              <a:buChar char="-"/>
            </a:pPr>
            <a:r>
              <a:rPr lang="nb-NO" sz="1000" dirty="0"/>
              <a:t>Enkel fallteknikk</a:t>
            </a:r>
          </a:p>
          <a:p>
            <a:pPr marL="171450" indent="-171450">
              <a:buFontTx/>
              <a:buChar char="-"/>
            </a:pPr>
            <a:r>
              <a:rPr lang="nb-NO" sz="1000" dirty="0"/>
              <a:t>Utkast (underarm)</a:t>
            </a:r>
          </a:p>
          <a:p>
            <a:pPr marL="171450" indent="-171450">
              <a:buFontTx/>
              <a:buChar char="-"/>
            </a:pPr>
            <a:endParaRPr lang="nb-NO" sz="1000" dirty="0"/>
          </a:p>
        </p:txBody>
      </p:sp>
      <p:sp>
        <p:nvSpPr>
          <p:cNvPr id="176" name="TekstSylinder 175"/>
          <p:cNvSpPr txBox="1"/>
          <p:nvPr/>
        </p:nvSpPr>
        <p:spPr>
          <a:xfrm>
            <a:off x="3563888" y="4859588"/>
            <a:ext cx="1584176" cy="1015663"/>
          </a:xfrm>
          <a:prstGeom prst="rect">
            <a:avLst/>
          </a:prstGeom>
          <a:noFill/>
        </p:spPr>
        <p:txBody>
          <a:bodyPr wrap="square" rtlCol="0">
            <a:spAutoFit/>
          </a:bodyPr>
          <a:lstStyle/>
          <a:p>
            <a:r>
              <a:rPr lang="nb-NO" sz="1000" dirty="0"/>
              <a:t>TRENINGSMOMENTER</a:t>
            </a:r>
          </a:p>
          <a:p>
            <a:pPr marL="171450" indent="-171450">
              <a:buFontTx/>
              <a:buChar char="-"/>
            </a:pPr>
            <a:r>
              <a:rPr lang="nb-NO" sz="1000" dirty="0"/>
              <a:t>Grep</a:t>
            </a:r>
          </a:p>
          <a:p>
            <a:pPr marL="171450" indent="-171450">
              <a:buFontTx/>
              <a:buChar char="-"/>
            </a:pPr>
            <a:r>
              <a:rPr lang="nb-NO" sz="1000" dirty="0"/>
              <a:t>Fallteknikk</a:t>
            </a:r>
          </a:p>
          <a:p>
            <a:pPr marL="171450" indent="-171450">
              <a:buFontTx/>
              <a:buChar char="-"/>
            </a:pPr>
            <a:r>
              <a:rPr lang="nb-NO" sz="1000" dirty="0"/>
              <a:t>Fotarbeid</a:t>
            </a:r>
          </a:p>
          <a:p>
            <a:pPr marL="171450" indent="-171450">
              <a:buFontTx/>
              <a:buChar char="-"/>
            </a:pPr>
            <a:r>
              <a:rPr lang="nb-NO" sz="1000" dirty="0"/>
              <a:t>Utkast (over og under)</a:t>
            </a:r>
          </a:p>
          <a:p>
            <a:pPr marL="171450" indent="-171450">
              <a:buFontTx/>
              <a:buChar char="-"/>
            </a:pPr>
            <a:endParaRPr lang="nb-NO" sz="1000" dirty="0"/>
          </a:p>
        </p:txBody>
      </p:sp>
      <p:sp>
        <p:nvSpPr>
          <p:cNvPr id="177" name="TekstSylinder 176"/>
          <p:cNvSpPr txBox="1"/>
          <p:nvPr/>
        </p:nvSpPr>
        <p:spPr>
          <a:xfrm>
            <a:off x="5310693" y="4859588"/>
            <a:ext cx="1584176" cy="1323439"/>
          </a:xfrm>
          <a:prstGeom prst="rect">
            <a:avLst/>
          </a:prstGeom>
          <a:noFill/>
        </p:spPr>
        <p:txBody>
          <a:bodyPr wrap="square" rtlCol="0">
            <a:spAutoFit/>
          </a:bodyPr>
          <a:lstStyle/>
          <a:p>
            <a:r>
              <a:rPr lang="nb-NO" sz="1000" dirty="0"/>
              <a:t>TRENINGSMOMENTER</a:t>
            </a:r>
          </a:p>
          <a:p>
            <a:pPr marL="171450" indent="-171450">
              <a:buFontTx/>
              <a:buChar char="-"/>
            </a:pPr>
            <a:r>
              <a:rPr lang="nb-NO" sz="1000" dirty="0"/>
              <a:t>Grep</a:t>
            </a:r>
          </a:p>
          <a:p>
            <a:pPr marL="171450" indent="-171450">
              <a:buFontTx/>
              <a:buChar char="-"/>
            </a:pPr>
            <a:r>
              <a:rPr lang="nb-NO" sz="1000" dirty="0"/>
              <a:t>Fallteknikk</a:t>
            </a:r>
          </a:p>
          <a:p>
            <a:pPr marL="171450" indent="-171450">
              <a:buFontTx/>
              <a:buChar char="-"/>
            </a:pPr>
            <a:r>
              <a:rPr lang="nb-NO" sz="1000" dirty="0"/>
              <a:t>Fotarbeid</a:t>
            </a:r>
          </a:p>
          <a:p>
            <a:pPr marL="171450" indent="-171450">
              <a:buFontTx/>
              <a:buChar char="-"/>
            </a:pPr>
            <a:r>
              <a:rPr lang="nb-NO" sz="1000" dirty="0"/>
              <a:t>Utkast (over og under)</a:t>
            </a:r>
          </a:p>
          <a:p>
            <a:pPr marL="171450" indent="-171450">
              <a:buFontTx/>
              <a:buChar char="-"/>
            </a:pPr>
            <a:r>
              <a:rPr lang="nb-NO" sz="1000" dirty="0"/>
              <a:t>Feltarbeid</a:t>
            </a:r>
          </a:p>
          <a:p>
            <a:pPr marL="171450" indent="-171450">
              <a:buFontTx/>
              <a:buChar char="-"/>
            </a:pPr>
            <a:r>
              <a:rPr lang="nb-NO" sz="1000" dirty="0"/>
              <a:t>Forskyvning (kom.)</a:t>
            </a:r>
          </a:p>
          <a:p>
            <a:pPr marL="171450" indent="-171450">
              <a:buFontTx/>
              <a:buChar char="-"/>
            </a:pPr>
            <a:r>
              <a:rPr lang="nb-NO" sz="1000" dirty="0"/>
              <a:t>Enkel 1 </a:t>
            </a:r>
            <a:r>
              <a:rPr lang="nb-NO" sz="1000" dirty="0" err="1"/>
              <a:t>vs</a:t>
            </a:r>
            <a:r>
              <a:rPr lang="nb-NO" sz="1000" dirty="0"/>
              <a:t> 1</a:t>
            </a:r>
          </a:p>
        </p:txBody>
      </p:sp>
      <p:sp>
        <p:nvSpPr>
          <p:cNvPr id="178" name="TekstSylinder 177"/>
          <p:cNvSpPr txBox="1"/>
          <p:nvPr/>
        </p:nvSpPr>
        <p:spPr>
          <a:xfrm>
            <a:off x="7059566" y="4873293"/>
            <a:ext cx="1584176" cy="1785104"/>
          </a:xfrm>
          <a:prstGeom prst="rect">
            <a:avLst/>
          </a:prstGeom>
          <a:noFill/>
        </p:spPr>
        <p:txBody>
          <a:bodyPr wrap="square" rtlCol="0">
            <a:spAutoFit/>
          </a:bodyPr>
          <a:lstStyle/>
          <a:p>
            <a:r>
              <a:rPr lang="nb-NO" sz="1000" dirty="0"/>
              <a:t>TRENINGSMOMENTER</a:t>
            </a:r>
          </a:p>
          <a:p>
            <a:pPr marL="171450" indent="-171450">
              <a:buFontTx/>
              <a:buChar char="-"/>
            </a:pPr>
            <a:r>
              <a:rPr lang="nb-NO" sz="1000" dirty="0"/>
              <a:t>Grep</a:t>
            </a:r>
          </a:p>
          <a:p>
            <a:pPr marL="171450" indent="-171450">
              <a:buFontTx/>
              <a:buChar char="-"/>
            </a:pPr>
            <a:r>
              <a:rPr lang="nb-NO" sz="1000" dirty="0"/>
              <a:t>Fallteknikk</a:t>
            </a:r>
          </a:p>
          <a:p>
            <a:pPr marL="171450" indent="-171450">
              <a:buFontTx/>
              <a:buChar char="-"/>
            </a:pPr>
            <a:r>
              <a:rPr lang="nb-NO" sz="1000" dirty="0"/>
              <a:t>Fotarbeid</a:t>
            </a:r>
          </a:p>
          <a:p>
            <a:pPr marL="171450" indent="-171450">
              <a:buFontTx/>
              <a:buChar char="-"/>
            </a:pPr>
            <a:r>
              <a:rPr lang="nb-NO" sz="1000" dirty="0"/>
              <a:t>Utkast (over og under)</a:t>
            </a:r>
          </a:p>
          <a:p>
            <a:pPr marL="171450" indent="-171450">
              <a:buFontTx/>
              <a:buChar char="-"/>
            </a:pPr>
            <a:r>
              <a:rPr lang="nb-NO" sz="1000" dirty="0"/>
              <a:t>Feltarbeid</a:t>
            </a:r>
          </a:p>
          <a:p>
            <a:pPr marL="171450" indent="-171450">
              <a:buFontTx/>
              <a:buChar char="-"/>
            </a:pPr>
            <a:r>
              <a:rPr lang="nb-NO" sz="1000" dirty="0"/>
              <a:t>Forskyvning (kom.)</a:t>
            </a:r>
          </a:p>
          <a:p>
            <a:pPr marL="171450" indent="-171450">
              <a:buFontTx/>
              <a:buChar char="-"/>
            </a:pPr>
            <a:r>
              <a:rPr lang="nb-NO" sz="1000" dirty="0"/>
              <a:t>Igangsetting</a:t>
            </a:r>
          </a:p>
          <a:p>
            <a:pPr marL="171450" indent="-171450">
              <a:buFontTx/>
              <a:buChar char="-"/>
            </a:pPr>
            <a:r>
              <a:rPr lang="nb-NO" sz="1000" dirty="0"/>
              <a:t>1 </a:t>
            </a:r>
            <a:r>
              <a:rPr lang="nb-NO" sz="1000" dirty="0" err="1"/>
              <a:t>vs</a:t>
            </a:r>
            <a:r>
              <a:rPr lang="nb-NO" sz="1000" dirty="0"/>
              <a:t> 1</a:t>
            </a:r>
          </a:p>
          <a:p>
            <a:pPr marL="171450" indent="-171450">
              <a:buFontTx/>
              <a:buChar char="-"/>
            </a:pPr>
            <a:r>
              <a:rPr lang="nb-NO" sz="1000" dirty="0"/>
              <a:t>Kommunikasjon</a:t>
            </a:r>
          </a:p>
          <a:p>
            <a:pPr marL="171450" indent="-171450">
              <a:buFontTx/>
              <a:buChar char="-"/>
            </a:pPr>
            <a:endParaRPr lang="nb-NO" sz="1000" dirty="0"/>
          </a:p>
        </p:txBody>
      </p:sp>
      <p:sp>
        <p:nvSpPr>
          <p:cNvPr id="2" name="Plassholder for lysbildenummer 1"/>
          <p:cNvSpPr>
            <a:spLocks noGrp="1"/>
          </p:cNvSpPr>
          <p:nvPr>
            <p:ph type="sldNum" sz="quarter" idx="12"/>
          </p:nvPr>
        </p:nvSpPr>
        <p:spPr/>
        <p:txBody>
          <a:bodyPr/>
          <a:lstStyle/>
          <a:p>
            <a:fld id="{45C7B357-7243-4B0A-A642-6CD8379419DD}" type="slidenum">
              <a:rPr lang="nb-NO" smtClean="0"/>
              <a:t>104</a:t>
            </a:fld>
            <a:endParaRPr lang="nb-NO"/>
          </a:p>
        </p:txBody>
      </p:sp>
    </p:spTree>
    <p:extLst>
      <p:ext uri="{BB962C8B-B14F-4D97-AF65-F5344CB8AC3E}">
        <p14:creationId xmlns:p14="http://schemas.microsoft.com/office/powerpoint/2010/main" val="195212863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CC627F-6B13-4B53-BECA-8DBB459195D0}"/>
              </a:ext>
            </a:extLst>
          </p:cNvPr>
          <p:cNvSpPr>
            <a:spLocks noGrp="1"/>
          </p:cNvSpPr>
          <p:nvPr>
            <p:ph type="title"/>
          </p:nvPr>
        </p:nvSpPr>
        <p:spPr>
          <a:xfrm>
            <a:off x="971600" y="-171400"/>
            <a:ext cx="6474296" cy="513184"/>
          </a:xfrm>
        </p:spPr>
        <p:txBody>
          <a:bodyPr>
            <a:normAutofit/>
          </a:bodyPr>
          <a:lstStyle/>
          <a:p>
            <a:r>
              <a:rPr lang="nb-NO" sz="2000" dirty="0">
                <a:solidFill>
                  <a:schemeClr val="bg1">
                    <a:lumMod val="95000"/>
                  </a:schemeClr>
                </a:solidFill>
                <a:latin typeface="+mn-lt"/>
              </a:rPr>
              <a:t>TIPS og RÅD fra faggruppen</a:t>
            </a:r>
          </a:p>
        </p:txBody>
      </p:sp>
      <p:sp>
        <p:nvSpPr>
          <p:cNvPr id="3" name="Plassholder for innhold 2">
            <a:extLst>
              <a:ext uri="{FF2B5EF4-FFF2-40B4-BE49-F238E27FC236}">
                <a16:creationId xmlns:a16="http://schemas.microsoft.com/office/drawing/2014/main" id="{15BED9B7-78BA-46F9-AB1F-3BE147D1169A}"/>
              </a:ext>
            </a:extLst>
          </p:cNvPr>
          <p:cNvSpPr>
            <a:spLocks noGrp="1"/>
          </p:cNvSpPr>
          <p:nvPr>
            <p:ph idx="1"/>
          </p:nvPr>
        </p:nvSpPr>
        <p:spPr>
          <a:xfrm>
            <a:off x="762000" y="685800"/>
            <a:ext cx="7543800" cy="4332462"/>
          </a:xfrm>
        </p:spPr>
        <p:txBody>
          <a:bodyPr anchor="t">
            <a:normAutofit fontScale="77500" lnSpcReduction="20000"/>
          </a:bodyPr>
          <a:lstStyle/>
          <a:p>
            <a:pPr marL="0" indent="0">
              <a:buNone/>
            </a:pPr>
            <a:r>
              <a:rPr lang="nb-NO" sz="1800" dirty="0"/>
              <a:t>Det er mange ting som kan trekkes fram når det kommer til trenergjerningen i klubben, her har vi satt sammen et knippe tips og råd fra en av de mest erfarne trenerne i klubben:</a:t>
            </a:r>
          </a:p>
          <a:p>
            <a:r>
              <a:rPr lang="nb-NO" sz="1800" dirty="0"/>
              <a:t>Kom alltid forberedt til trening. Ha økten planlagt på forhånd.</a:t>
            </a:r>
          </a:p>
          <a:p>
            <a:r>
              <a:rPr lang="nb-NO" sz="1800" dirty="0"/>
              <a:t>Forsøk å være klar på banen litt før treningen starter. Dette legges merke til.</a:t>
            </a:r>
          </a:p>
          <a:p>
            <a:r>
              <a:rPr lang="nb-NO" sz="1800" dirty="0"/>
              <a:t>Tilstreb å ha en stor del av treningen med </a:t>
            </a:r>
            <a:r>
              <a:rPr lang="nb-NO" sz="1800" dirty="0" err="1"/>
              <a:t>spilløkt</a:t>
            </a:r>
            <a:r>
              <a:rPr lang="nb-NO" sz="1800" dirty="0"/>
              <a:t>. Man kan variere mengde, fokusområder og hvorvidt man velger å «fryse» spill underveis.</a:t>
            </a:r>
          </a:p>
          <a:p>
            <a:r>
              <a:rPr lang="nb-NO" sz="1800" dirty="0"/>
              <a:t>Forsøk å «se» alle i løpet av treningen. Et klapp på skulderen er ofte nok.</a:t>
            </a:r>
          </a:p>
          <a:p>
            <a:r>
              <a:rPr lang="nb-NO" sz="1800" dirty="0"/>
              <a:t>Sett opp / rigg klar øvelser i forkant av treningen, dersom mulig.</a:t>
            </a:r>
          </a:p>
          <a:p>
            <a:r>
              <a:rPr lang="nb-NO" sz="1800" dirty="0"/>
              <a:t>Oppvarming skal gjøres ordentlig, men ha rom for løst snakk og humor her.</a:t>
            </a:r>
          </a:p>
          <a:p>
            <a:r>
              <a:rPr lang="nb-NO" sz="1800" dirty="0"/>
              <a:t>Ved kondisjonsøkter, tilstreb å gjennomføre dem med ball.</a:t>
            </a:r>
          </a:p>
          <a:p>
            <a:r>
              <a:rPr lang="nb-NO" sz="1800" dirty="0"/>
              <a:t>For de yngre barna er ikke kondisjonstrening kjempeviktig, fokuser heller på hurtighetsøvelser (Finn «Raske bein»-øvelser).</a:t>
            </a:r>
          </a:p>
          <a:p>
            <a:r>
              <a:rPr lang="nb-NO" sz="1800" dirty="0"/>
              <a:t>Uttøyning etter økten er en god rutine og gir rom for prat og humor.</a:t>
            </a:r>
          </a:p>
          <a:p>
            <a:r>
              <a:rPr lang="nb-NO" sz="1800" dirty="0"/>
              <a:t>Gi ros og veiledning, men vær spesifikk. Hva var bra og hvorfor? Hva kan gjøres annerledes? (Ikke bare bruk «Bra»).</a:t>
            </a:r>
          </a:p>
          <a:p>
            <a:r>
              <a:rPr lang="nb-NO" sz="1800" dirty="0"/>
              <a:t>Ha konkurranser, våg å kåre vinnere. MEN, varier og differensier både øvelser, ferdighetene det konkurreres i og hva det fokuseres på. På denne måten unngår man å kåre de samme vinnerne hver gang.</a:t>
            </a:r>
            <a:br>
              <a:rPr lang="nb-NO" sz="1800" dirty="0"/>
            </a:br>
            <a:r>
              <a:rPr lang="nb-NO" sz="1800" dirty="0"/>
              <a:t>Husk at alle har forskjellige kvaliteter og utvikler seg i ulik hastighet og på ulike områder. Vi trenger og skal dyrke mangfoldet blant utøverne våre</a:t>
            </a:r>
            <a:r>
              <a:rPr lang="nb-NO" sz="1800" dirty="0">
                <a:sym typeface="Wingdings" panose="05000000000000000000" pitchFamily="2" charset="2"/>
              </a:rPr>
              <a:t> Nøl ikke med å ta kontakt med eller ha dialog med andre trenere i klubben, eller klubbens Trenerveileder. Vi skal gjøre hverandre gode!</a:t>
            </a:r>
            <a:endParaRPr lang="nb-NO" sz="1800" dirty="0"/>
          </a:p>
          <a:p>
            <a:endParaRPr lang="nb-NO" sz="1800" dirty="0"/>
          </a:p>
          <a:p>
            <a:endParaRPr lang="nb-NO" sz="1800" dirty="0"/>
          </a:p>
        </p:txBody>
      </p:sp>
      <p:sp>
        <p:nvSpPr>
          <p:cNvPr id="4" name="Plassholder for lysbildenummer 3">
            <a:extLst>
              <a:ext uri="{FF2B5EF4-FFF2-40B4-BE49-F238E27FC236}">
                <a16:creationId xmlns:a16="http://schemas.microsoft.com/office/drawing/2014/main" id="{8C1A62EE-C4D3-4696-9353-2CCC054100B2}"/>
              </a:ext>
            </a:extLst>
          </p:cNvPr>
          <p:cNvSpPr>
            <a:spLocks noGrp="1"/>
          </p:cNvSpPr>
          <p:nvPr>
            <p:ph type="sldNum" sz="quarter" idx="12"/>
          </p:nvPr>
        </p:nvSpPr>
        <p:spPr/>
        <p:txBody>
          <a:bodyPr/>
          <a:lstStyle/>
          <a:p>
            <a:fld id="{45C7B357-7243-4B0A-A642-6CD8379419DD}" type="slidenum">
              <a:rPr lang="nb-NO" smtClean="0"/>
              <a:t>105</a:t>
            </a:fld>
            <a:endParaRPr lang="nb-NO"/>
          </a:p>
        </p:txBody>
      </p:sp>
      <p:pic>
        <p:nvPicPr>
          <p:cNvPr id="5" name="Bilde 4">
            <a:extLst>
              <a:ext uri="{FF2B5EF4-FFF2-40B4-BE49-F238E27FC236}">
                <a16:creationId xmlns:a16="http://schemas.microsoft.com/office/drawing/2014/main" id="{C376D3AD-D559-4044-8F9E-0C2E967DF48D}"/>
              </a:ext>
            </a:extLst>
          </p:cNvPr>
          <p:cNvPicPr>
            <a:picLocks noChangeAspect="1"/>
          </p:cNvPicPr>
          <p:nvPr/>
        </p:nvPicPr>
        <p:blipFill>
          <a:blip r:embed="rId2"/>
          <a:stretch>
            <a:fillRect/>
          </a:stretch>
        </p:blipFill>
        <p:spPr>
          <a:xfrm>
            <a:off x="3758247" y="5018262"/>
            <a:ext cx="1627505" cy="1034432"/>
          </a:xfrm>
          <a:prstGeom prst="rect">
            <a:avLst/>
          </a:prstGeom>
        </p:spPr>
      </p:pic>
    </p:spTree>
    <p:extLst>
      <p:ext uri="{BB962C8B-B14F-4D97-AF65-F5344CB8AC3E}">
        <p14:creationId xmlns:p14="http://schemas.microsoft.com/office/powerpoint/2010/main" val="24010036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21254</TotalTime>
  <Words>8286</Words>
  <Application>Microsoft Office PowerPoint</Application>
  <PresentationFormat>Skjermfremvisning (4:3)</PresentationFormat>
  <Paragraphs>2045</Paragraphs>
  <Slides>105</Slides>
  <Notes>3</Notes>
  <HiddenSlides>0</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105</vt:i4>
      </vt:variant>
    </vt:vector>
  </HeadingPairs>
  <TitlesOfParts>
    <vt:vector size="114" baseType="lpstr">
      <vt:lpstr>Arial</vt:lpstr>
      <vt:lpstr>Bradley Hand ITC</vt:lpstr>
      <vt:lpstr>Calibri</vt:lpstr>
      <vt:lpstr>Calibri Light</vt:lpstr>
      <vt:lpstr>Impact</vt:lpstr>
      <vt:lpstr>Symbol</vt:lpstr>
      <vt:lpstr>Times New Roman</vt:lpstr>
      <vt:lpstr>Wingdings</vt:lpstr>
      <vt:lpstr>NewsPrint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TIPS og RÅD fra faggruppen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Apeland, Bjørn Egil</dc:creator>
  <cp:lastModifiedBy>Geir Danielsen</cp:lastModifiedBy>
  <cp:revision>115</cp:revision>
  <cp:lastPrinted>2018-03-04T19:20:27Z</cp:lastPrinted>
  <dcterms:created xsi:type="dcterms:W3CDTF">2017-12-22T05:23:36Z</dcterms:created>
  <dcterms:modified xsi:type="dcterms:W3CDTF">2021-10-21T09:51:59Z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26d2ff6-8565-4af8-88ad-82c0ecf34fa0_Enabled">
    <vt:lpwstr>True</vt:lpwstr>
  </property>
  <property fmtid="{D5CDD505-2E9C-101B-9397-08002B2CF9AE}" pid="3" name="MSIP_Label_526d2ff6-8565-4af8-88ad-82c0ecf34fa0_SiteId">
    <vt:lpwstr>33dab507-5210-4075-805b-f2717d8cfa74</vt:lpwstr>
  </property>
  <property fmtid="{D5CDD505-2E9C-101B-9397-08002B2CF9AE}" pid="4" name="MSIP_Label_526d2ff6-8565-4af8-88ad-82c0ecf34fa0_Owner">
    <vt:lpwstr>bjorn.egil.apeland@vassbakk.no</vt:lpwstr>
  </property>
  <property fmtid="{D5CDD505-2E9C-101B-9397-08002B2CF9AE}" pid="5" name="MSIP_Label_526d2ff6-8565-4af8-88ad-82c0ecf34fa0_SetDate">
    <vt:lpwstr>2019-09-02T09:47:27.6223258Z</vt:lpwstr>
  </property>
  <property fmtid="{D5CDD505-2E9C-101B-9397-08002B2CF9AE}" pid="6" name="MSIP_Label_526d2ff6-8565-4af8-88ad-82c0ecf34fa0_Name">
    <vt:lpwstr>Confidential</vt:lpwstr>
  </property>
  <property fmtid="{D5CDD505-2E9C-101B-9397-08002B2CF9AE}" pid="7" name="MSIP_Label_526d2ff6-8565-4af8-88ad-82c0ecf34fa0_Application">
    <vt:lpwstr>Microsoft Azure Information Protection</vt:lpwstr>
  </property>
  <property fmtid="{D5CDD505-2E9C-101B-9397-08002B2CF9AE}" pid="8" name="MSIP_Label_526d2ff6-8565-4af8-88ad-82c0ecf34fa0_Extended_MSFT_Method">
    <vt:lpwstr>Manual</vt:lpwstr>
  </property>
  <property fmtid="{D5CDD505-2E9C-101B-9397-08002B2CF9AE}" pid="9" name="Sensitivity">
    <vt:lpwstr>Confidential</vt:lpwstr>
  </property>
</Properties>
</file>