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2" autoAdjust="0"/>
    <p:restoredTop sz="94660"/>
  </p:normalViewPr>
  <p:slideViewPr>
    <p:cSldViewPr snapToGrid="0">
      <p:cViewPr varScale="1">
        <p:scale>
          <a:sx n="87" d="100"/>
          <a:sy n="87" d="100"/>
        </p:scale>
        <p:origin x="120" y="6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EA1F3D-5BA3-4E3B-996E-CF79EC4BD5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3ECBDA0-E5BD-4B6B-A970-66442E3E4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5AAF399-DD11-475B-BBBA-B78190480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E84BA-8F9D-42D0-96C0-8778DF1BA581}" type="datetimeFigureOut">
              <a:rPr lang="nb-NO" smtClean="0"/>
              <a:t>02.10.2020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9EC4D3F-5DB8-42FA-9677-C4BE69A61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7FAA26C-C7FB-4606-9AE2-EFD781541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2FC0-5D8C-4BAA-9CF2-1925275342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9886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CD48ED6-D0D2-41E9-9F40-D30B1F3FF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9F4C6D9-388E-45DA-895B-540A62B20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6D0DD8A-E988-4589-A94C-A453C6476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E84BA-8F9D-42D0-96C0-8778DF1BA581}" type="datetimeFigureOut">
              <a:rPr lang="nb-NO" smtClean="0"/>
              <a:t>02.10.2020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C276D03-6355-4871-97EE-C4310225C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39F92F9-82F9-443D-8969-311D5D493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2FC0-5D8C-4BAA-9CF2-1925275342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3032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D655F02-1EC4-4C33-B5BE-75367E279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A765A54-716F-4CB7-BC9E-49BB307252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ED6EDFB-D1B4-417C-83CB-68361B0B7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E84BA-8F9D-42D0-96C0-8778DF1BA581}" type="datetimeFigureOut">
              <a:rPr lang="nb-NO" smtClean="0"/>
              <a:t>02.10.2020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B998CD8-FCD8-47D6-9219-811FEEA7F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EB6A36F-3C66-462D-A294-D0543E1FD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2FC0-5D8C-4BAA-9CF2-1925275342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913334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3979586-8A7E-47C2-BF64-8BA229E6D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149617B-F8C7-46A8-AC81-766EEF047C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E6E23E1-1B4B-4C17-9D0D-8F38368EF1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FD1230A-AB3E-4F59-8F00-032B05ABE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E84BA-8F9D-42D0-96C0-8778DF1BA581}" type="datetimeFigureOut">
              <a:rPr lang="nb-NO" smtClean="0"/>
              <a:t>02.10.2020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5DC449D-C467-49E0-A76A-DBF156644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13D7010-BE59-4D77-9C54-A3432E7E3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2FC0-5D8C-4BAA-9CF2-1925275342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13136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D9576C-8133-4E23-B243-B44A873D3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DB21E65-D4A4-4B1B-A144-F64B50676B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F6F97C2-A7B4-4101-B783-48E0CC652A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7CFA02F9-2812-4453-AB3B-966982367C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A109376-B061-47E2-BE22-7014FA51D9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11D34036-8A55-4D01-A38E-0B170A18A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E84BA-8F9D-42D0-96C0-8778DF1BA581}" type="datetimeFigureOut">
              <a:rPr lang="nb-NO" smtClean="0"/>
              <a:t>02.10.2020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0F1A121F-B18D-4DC8-AEE4-7702C7DAF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8C5AEF9F-F2DA-4F34-8EB7-B81D812AC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2FC0-5D8C-4BAA-9CF2-1925275342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18151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F03728-12D6-4086-A7FD-90C76B225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30546D07-D86A-46DE-8971-7BB2F3CB4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E84BA-8F9D-42D0-96C0-8778DF1BA581}" type="datetimeFigureOut">
              <a:rPr lang="nb-NO" smtClean="0"/>
              <a:t>02.10.2020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10CC386-BDBE-4548-9565-B1C633DDA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6B47C78-6B03-4647-850E-C089574C7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2FC0-5D8C-4BAA-9CF2-1925275342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5082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022EFA99-A4B9-417D-B2E9-13306841A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E84BA-8F9D-42D0-96C0-8778DF1BA581}" type="datetimeFigureOut">
              <a:rPr lang="nb-NO" smtClean="0"/>
              <a:t>02.10.2020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8BFB451-0F01-4EEC-A36B-E307E8C95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298C5F07-035C-4620-98AA-62F5ED4F7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2FC0-5D8C-4BAA-9CF2-1925275342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79609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712FE2-E11F-4601-BE9E-6A8B219DB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FD46DA9-5C06-4F32-B4E5-2608050FCD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F1CB7C78-04FA-41CD-8865-18B5F82E9B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B9472F01-D00A-4EF5-B7D5-E78E6D5470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E84BA-8F9D-42D0-96C0-8778DF1BA581}" type="datetimeFigureOut">
              <a:rPr lang="nb-NO" smtClean="0"/>
              <a:t>02.10.2020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83667F47-8807-4416-A543-D65A78D9A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96CF072-1D7C-40BE-ADCB-6AA1BEE40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2FC0-5D8C-4BAA-9CF2-1925275342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941689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B336CD8-7D67-454F-B32A-16A8D29758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599DDCDE-813C-45A4-8C19-EFEF76D0A6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6B954ADC-8501-420C-A907-1E5718794F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1E43FB9-EB8A-4F47-AC6C-C70A710B5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E84BA-8F9D-42D0-96C0-8778DF1BA581}" type="datetimeFigureOut">
              <a:rPr lang="nb-NO" smtClean="0"/>
              <a:t>02.10.2020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4A6BF14-A174-4587-9278-F721F396D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F2D06628-B52F-4597-85AC-CDDE0576A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2FC0-5D8C-4BAA-9CF2-1925275342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5163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7E660A6-EA22-45B5-AC6F-4F8C910AC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F56E10B-0C3E-4C79-B49F-C6885083F7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8CE01A0-0601-45D9-B82D-C85F23C4E1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E84BA-8F9D-42D0-96C0-8778DF1BA581}" type="datetimeFigureOut">
              <a:rPr lang="nb-NO" smtClean="0"/>
              <a:t>02.10.2020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A3D4FB07-D62F-42E1-AAD1-EE3B85433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E666CBC-DF50-4E3D-AB47-C9D60A671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2FC0-5D8C-4BAA-9CF2-1925275342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40810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DAFB9C77-AACD-42CF-B41A-7454BF280F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5DCD538-777D-4E65-99E9-52B40EB5DA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152252D-A30B-4A26-877A-313D771D0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AE84BA-8F9D-42D0-96C0-8778DF1BA581}" type="datetimeFigureOut">
              <a:rPr lang="nb-NO" smtClean="0"/>
              <a:t>02.10.2020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43FF096-0952-4BC0-81A7-EC06D8939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9D854ADE-9A78-443A-B334-3EA5DEE1E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5B2FC0-5D8C-4BAA-9CF2-1925275342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2880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64C6E7FB-618F-4D4B-A540-C56540B2E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946B03F-BD5A-4A54-8A9F-EBE307D2B0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B4720D6-6003-45F3-A126-9DCD981478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E84BA-8F9D-42D0-96C0-8778DF1BA581}" type="datetimeFigureOut">
              <a:rPr lang="nb-NO" smtClean="0"/>
              <a:t>02.10.2020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6E94313-8661-4FA8-A90B-BD05ED6FFF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B15503D-7C0B-413A-81F1-1D1EA89165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5B2FC0-5D8C-4BAA-9CF2-19252753423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75564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3A25D70-4A55-4F72-B9C5-A69CDBF4D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957100-6D8B-4161-9F2F-C0A949EC8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D8B065-EE51-4AE2-A94C-86249998FD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FD9E241-BC3B-4EFD-9C41-8870882F34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83" y="26554"/>
            <a:ext cx="10770267" cy="618213"/>
          </a:xfrm>
        </p:spPr>
        <p:txBody>
          <a:bodyPr anchor="b">
            <a:normAutofit fontScale="90000"/>
          </a:bodyPr>
          <a:lstStyle/>
          <a:p>
            <a:r>
              <a:rPr lang="nb-NO" sz="5200" dirty="0">
                <a:solidFill>
                  <a:schemeClr val="tx2"/>
                </a:solidFill>
              </a:rPr>
              <a:t>NM 50m 2020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ABD2BD2-FFAC-415C-8285-915C4D69D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56" y="476960"/>
            <a:ext cx="11809458" cy="635448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nb-NO" b="1" dirty="0">
                <a:solidFill>
                  <a:schemeClr val="tx2"/>
                </a:solidFill>
              </a:rPr>
              <a:t>Max 50 regel (i tilfelle)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2"/>
                </a:solidFill>
              </a:rPr>
              <a:t>Liggende fredag:</a:t>
            </a:r>
          </a:p>
          <a:p>
            <a:pPr algn="l"/>
            <a:r>
              <a:rPr lang="nb-NO" dirty="0" err="1">
                <a:solidFill>
                  <a:schemeClr val="tx2"/>
                </a:solidFill>
              </a:rPr>
              <a:t>Pga</a:t>
            </a:r>
            <a:r>
              <a:rPr lang="nb-NO" dirty="0">
                <a:solidFill>
                  <a:schemeClr val="tx2"/>
                </a:solidFill>
              </a:rPr>
              <a:t> smittevernregler i Ullensaker må vi gjøre om litt på programmet. Flesteparten av våre skyttere, med unntak av SH skyter tirsdag (sammen med lagsmesterskapet)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2"/>
                </a:solidFill>
              </a:rPr>
              <a:t>Programmet blir da slik for de øvrige:</a:t>
            </a:r>
          </a:p>
          <a:p>
            <a:pPr algn="l"/>
            <a:r>
              <a:rPr lang="nb-NO" dirty="0">
                <a:solidFill>
                  <a:schemeClr val="tx2"/>
                </a:solidFill>
              </a:rPr>
              <a:t>Fredag:            </a:t>
            </a:r>
          </a:p>
          <a:p>
            <a:pPr algn="l"/>
            <a:r>
              <a:rPr lang="nb-NO" dirty="0">
                <a:solidFill>
                  <a:schemeClr val="tx2"/>
                </a:solidFill>
              </a:rPr>
              <a:t>	60 skudd liggende</a:t>
            </a:r>
          </a:p>
          <a:p>
            <a:pPr algn="l"/>
            <a:r>
              <a:rPr lang="nb-NO" dirty="0">
                <a:solidFill>
                  <a:schemeClr val="tx2"/>
                </a:solidFill>
              </a:rPr>
              <a:t>	Kl. 0930	SH 1 og 2   SH1 i 2.etg og SH2 i 1.etg(15 deltagere)</a:t>
            </a:r>
          </a:p>
          <a:p>
            <a:pPr algn="l"/>
            <a:r>
              <a:rPr lang="nb-NO" dirty="0">
                <a:solidFill>
                  <a:schemeClr val="tx2"/>
                </a:solidFill>
              </a:rPr>
              <a:t>	Kl. 1100Finaler SH (samme skiver som i kvalik)</a:t>
            </a:r>
          </a:p>
          <a:p>
            <a:pPr algn="l"/>
            <a:r>
              <a:rPr lang="nb-NO" dirty="0">
                <a:solidFill>
                  <a:schemeClr val="tx2"/>
                </a:solidFill>
              </a:rPr>
              <a:t>	Kl. 1230	Menn junior (11 deltagere)</a:t>
            </a:r>
          </a:p>
          <a:p>
            <a:pPr algn="l"/>
            <a:r>
              <a:rPr lang="nb-NO" dirty="0">
                <a:solidFill>
                  <a:schemeClr val="tx2"/>
                </a:solidFill>
              </a:rPr>
              <a:t>	Kl. 1430	Menn senior (12 deltagere)</a:t>
            </a:r>
          </a:p>
          <a:p>
            <a:pPr algn="l"/>
            <a:r>
              <a:rPr lang="nb-NO" dirty="0">
                <a:solidFill>
                  <a:schemeClr val="tx2"/>
                </a:solidFill>
              </a:rPr>
              <a:t>	Kl. 1630	Kvinner junior (16 deltagere)</a:t>
            </a:r>
          </a:p>
          <a:p>
            <a:pPr algn="l"/>
            <a:r>
              <a:rPr lang="nb-NO" dirty="0">
                <a:solidFill>
                  <a:schemeClr val="tx2"/>
                </a:solidFill>
              </a:rPr>
              <a:t>	Kl. 1830	Ungdom  (15 deltagere)</a:t>
            </a:r>
          </a:p>
          <a:p>
            <a:pPr algn="l"/>
            <a:r>
              <a:rPr lang="nb-NO" dirty="0">
                <a:solidFill>
                  <a:schemeClr val="tx2"/>
                </a:solidFill>
              </a:rPr>
              <a:t>	Kl. 2030	Kvinner senior (14 deltagere)</a:t>
            </a:r>
          </a:p>
          <a:p>
            <a:pPr algn="l"/>
            <a:r>
              <a:rPr lang="nb-NO" dirty="0">
                <a:solidFill>
                  <a:schemeClr val="tx2"/>
                </a:solidFill>
              </a:rPr>
              <a:t>De 20 første skuddene teller i kvalifiseringen til MIX lag. De åtte beste lagene går til semifinale lørdag kl. 1730.</a:t>
            </a:r>
          </a:p>
          <a:p>
            <a:pPr algn="l"/>
            <a:endParaRPr lang="nb-NO" dirty="0">
              <a:solidFill>
                <a:schemeClr val="tx2"/>
              </a:solidFill>
            </a:endParaRPr>
          </a:p>
          <a:p>
            <a:pPr algn="l"/>
            <a:endParaRPr lang="nb-NO" dirty="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8999293-B054-4B57-A26F-D04C2BB11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43336"/>
            <a:ext cx="5163047" cy="2657478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E505D8A-F41A-450D-A648-E77DF6B8D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2BD6DCE-6A81-4F34-9958-67B578EA16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C462BE8-CD72-48CF-8A7B-C716D2B99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C2CDB70-40F1-4D00-8F17-A532E732EB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61945C4-D997-42F3-B59A-984CF0066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651FE4A-9487-43BE-A388-134535743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44B0EF3-9992-4B95-8A43-6206B3FC3F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41B1C1F-C2FE-4C47-9D74-ADB9B53F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048177B-A49E-4E24-9007-07A0EDD6A2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137133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3A25D70-4A55-4F72-B9C5-A69CDBF4D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957100-6D8B-4161-9F2F-C0A949EC8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D8B065-EE51-4AE2-A94C-86249998FD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ABD2BD2-FFAC-415C-8285-915C4D69D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962" y="823864"/>
            <a:ext cx="11407367" cy="5926101"/>
          </a:xfrm>
        </p:spPr>
        <p:txBody>
          <a:bodyPr>
            <a:normAutofit/>
          </a:bodyPr>
          <a:lstStyle/>
          <a:p>
            <a:pPr algn="l"/>
            <a:r>
              <a:rPr lang="nb-NO" sz="2200" dirty="0">
                <a:solidFill>
                  <a:schemeClr val="tx2"/>
                </a:solidFill>
              </a:rPr>
              <a:t>Lørdag:</a:t>
            </a:r>
          </a:p>
          <a:p>
            <a:pPr algn="l"/>
            <a:r>
              <a:rPr lang="nb-NO" sz="2200" dirty="0">
                <a:solidFill>
                  <a:schemeClr val="tx2"/>
                </a:solidFill>
              </a:rPr>
              <a:t>	Kl.0830 Kvalifisering Menn senior og SH1 3x40 (15 skyttere)</a:t>
            </a:r>
          </a:p>
          <a:p>
            <a:pPr algn="l"/>
            <a:r>
              <a:rPr lang="nb-NO" sz="2200" dirty="0">
                <a:solidFill>
                  <a:schemeClr val="tx2"/>
                </a:solidFill>
              </a:rPr>
              <a:t>	Kl.1215 Finale Menn senior (1 </a:t>
            </a:r>
            <a:r>
              <a:rPr lang="nb-NO" sz="2200" dirty="0" err="1">
                <a:solidFill>
                  <a:schemeClr val="tx2"/>
                </a:solidFill>
              </a:rPr>
              <a:t>etg</a:t>
            </a:r>
            <a:r>
              <a:rPr lang="nb-NO" sz="2200" dirty="0">
                <a:solidFill>
                  <a:schemeClr val="tx2"/>
                </a:solidFill>
              </a:rPr>
              <a:t>)</a:t>
            </a:r>
          </a:p>
          <a:p>
            <a:pPr algn="l"/>
            <a:r>
              <a:rPr lang="nb-NO" sz="2200" dirty="0">
                <a:solidFill>
                  <a:schemeClr val="tx2"/>
                </a:solidFill>
              </a:rPr>
              <a:t>	Kl.1300 Kvalifisering Menn junior 3x40 (11 skyttere) 2.etg</a:t>
            </a:r>
          </a:p>
          <a:p>
            <a:pPr algn="l"/>
            <a:r>
              <a:rPr lang="nb-NO" sz="2200" dirty="0">
                <a:solidFill>
                  <a:schemeClr val="tx2"/>
                </a:solidFill>
              </a:rPr>
              <a:t>	Kl.1400 Ungdom 3x20  (7 skyttere) 1.etg</a:t>
            </a:r>
          </a:p>
          <a:p>
            <a:pPr algn="l"/>
            <a:r>
              <a:rPr lang="nb-NO" sz="2200" dirty="0">
                <a:solidFill>
                  <a:schemeClr val="tx2"/>
                </a:solidFill>
              </a:rPr>
              <a:t>	Kl.1630 Finale menn junior (2 </a:t>
            </a:r>
            <a:r>
              <a:rPr lang="nb-NO" sz="2200" dirty="0" err="1">
                <a:solidFill>
                  <a:schemeClr val="tx2"/>
                </a:solidFill>
              </a:rPr>
              <a:t>etg</a:t>
            </a:r>
            <a:r>
              <a:rPr lang="nb-NO" sz="2200" dirty="0">
                <a:solidFill>
                  <a:schemeClr val="tx2"/>
                </a:solidFill>
              </a:rPr>
              <a:t>)</a:t>
            </a:r>
          </a:p>
          <a:p>
            <a:pPr algn="l"/>
            <a:r>
              <a:rPr lang="nb-NO" sz="2200" dirty="0">
                <a:solidFill>
                  <a:schemeClr val="tx2"/>
                </a:solidFill>
              </a:rPr>
              <a:t>	Kl.1745 Semifinale MIX  (8 beste lagene fra kval)</a:t>
            </a:r>
          </a:p>
          <a:p>
            <a:pPr algn="l"/>
            <a:r>
              <a:rPr lang="nb-NO" sz="2200" dirty="0">
                <a:solidFill>
                  <a:schemeClr val="tx2"/>
                </a:solidFill>
              </a:rPr>
              <a:t>	Kl.1815 Finale </a:t>
            </a:r>
            <a:r>
              <a:rPr lang="nb-NO" sz="2200" dirty="0" err="1">
                <a:solidFill>
                  <a:schemeClr val="tx2"/>
                </a:solidFill>
              </a:rPr>
              <a:t>Mix</a:t>
            </a:r>
            <a:r>
              <a:rPr lang="nb-NO" sz="2200" dirty="0">
                <a:solidFill>
                  <a:schemeClr val="tx2"/>
                </a:solidFill>
              </a:rPr>
              <a:t> (4 beste lagene fra </a:t>
            </a:r>
            <a:r>
              <a:rPr lang="nb-NO" sz="2200" dirty="0" err="1">
                <a:solidFill>
                  <a:schemeClr val="tx2"/>
                </a:solidFill>
              </a:rPr>
              <a:t>Semi</a:t>
            </a:r>
            <a:r>
              <a:rPr lang="nb-NO" sz="2200" dirty="0">
                <a:solidFill>
                  <a:schemeClr val="tx2"/>
                </a:solidFill>
              </a:rPr>
              <a:t>)</a:t>
            </a:r>
          </a:p>
          <a:p>
            <a:pPr algn="l"/>
            <a:r>
              <a:rPr lang="nb-NO" sz="2200" dirty="0">
                <a:solidFill>
                  <a:schemeClr val="tx2"/>
                </a:solidFill>
              </a:rPr>
              <a:t>Søndag</a:t>
            </a:r>
          </a:p>
          <a:p>
            <a:pPr algn="l"/>
            <a:r>
              <a:rPr lang="nb-NO" sz="2200" dirty="0">
                <a:solidFill>
                  <a:schemeClr val="tx2"/>
                </a:solidFill>
              </a:rPr>
              <a:t>	Kl.0830 Kvalifisering Kvinner junior 3x40 (18 skyttere)</a:t>
            </a:r>
          </a:p>
          <a:p>
            <a:pPr algn="l"/>
            <a:r>
              <a:rPr lang="nb-NO" sz="2200" dirty="0">
                <a:solidFill>
                  <a:schemeClr val="tx2"/>
                </a:solidFill>
              </a:rPr>
              <a:t>	Kl.1215 Finale Kvinner junior (1 </a:t>
            </a:r>
            <a:r>
              <a:rPr lang="nb-NO" sz="2200" dirty="0" err="1">
                <a:solidFill>
                  <a:schemeClr val="tx2"/>
                </a:solidFill>
              </a:rPr>
              <a:t>etg</a:t>
            </a:r>
            <a:r>
              <a:rPr lang="nb-NO" sz="2200" dirty="0">
                <a:solidFill>
                  <a:schemeClr val="tx2"/>
                </a:solidFill>
              </a:rPr>
              <a:t>)</a:t>
            </a:r>
          </a:p>
          <a:p>
            <a:pPr algn="l"/>
            <a:r>
              <a:rPr lang="nb-NO" sz="2200" dirty="0">
                <a:solidFill>
                  <a:schemeClr val="tx2"/>
                </a:solidFill>
              </a:rPr>
              <a:t>	Kl.1300 Kvalifisering Kvinner senior 3x40 (12 skyttere) 2 </a:t>
            </a:r>
            <a:r>
              <a:rPr lang="nb-NO" sz="2200" dirty="0" err="1">
                <a:solidFill>
                  <a:schemeClr val="tx2"/>
                </a:solidFill>
              </a:rPr>
              <a:t>etg</a:t>
            </a:r>
            <a:endParaRPr lang="nb-NO" sz="2200" dirty="0">
              <a:solidFill>
                <a:schemeClr val="tx2"/>
              </a:solidFill>
            </a:endParaRPr>
          </a:p>
          <a:p>
            <a:pPr algn="l"/>
            <a:r>
              <a:rPr lang="nb-NO" sz="2200" dirty="0">
                <a:solidFill>
                  <a:schemeClr val="tx2"/>
                </a:solidFill>
              </a:rPr>
              <a:t>	Kl.1645 Finale Kvinner senior (2 </a:t>
            </a:r>
            <a:r>
              <a:rPr lang="nb-NO" sz="2200" dirty="0" err="1">
                <a:solidFill>
                  <a:schemeClr val="tx2"/>
                </a:solidFill>
              </a:rPr>
              <a:t>etg</a:t>
            </a:r>
            <a:r>
              <a:rPr lang="nb-NO" sz="2200" dirty="0">
                <a:solidFill>
                  <a:schemeClr val="tx2"/>
                </a:solidFill>
              </a:rPr>
              <a:t>)</a:t>
            </a:r>
          </a:p>
          <a:p>
            <a:pPr algn="l"/>
            <a:endParaRPr lang="nb-NO" dirty="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8999293-B054-4B57-A26F-D04C2BB11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43336"/>
            <a:ext cx="5163047" cy="2657478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E505D8A-F41A-450D-A648-E77DF6B8D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2BD6DCE-6A81-4F34-9958-67B578EA16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C462BE8-CD72-48CF-8A7B-C716D2B99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C2CDB70-40F1-4D00-8F17-A532E732EB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61945C4-D997-42F3-B59A-984CF0066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651FE4A-9487-43BE-A388-134535743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44B0EF3-9992-4B95-8A43-6206B3FC3F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41B1C1F-C2FE-4C47-9D74-ADB9B53F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048177B-A49E-4E24-9007-07A0EDD6A2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Tittel 1">
            <a:extLst>
              <a:ext uri="{FF2B5EF4-FFF2-40B4-BE49-F238E27FC236}">
                <a16:creationId xmlns:a16="http://schemas.microsoft.com/office/drawing/2014/main" id="{7B6DE19B-66E6-47AC-B4C2-389CCC3703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8230" y="107950"/>
            <a:ext cx="12047267" cy="841375"/>
          </a:xfrm>
        </p:spPr>
        <p:txBody>
          <a:bodyPr anchor="b">
            <a:normAutofit/>
          </a:bodyPr>
          <a:lstStyle/>
          <a:p>
            <a:r>
              <a:rPr lang="nb-NO" sz="5200" dirty="0">
                <a:solidFill>
                  <a:schemeClr val="tx2"/>
                </a:solidFill>
              </a:rPr>
              <a:t>NM 50m 2020</a:t>
            </a:r>
          </a:p>
        </p:txBody>
      </p:sp>
    </p:spTree>
    <p:extLst>
      <p:ext uri="{BB962C8B-B14F-4D97-AF65-F5344CB8AC3E}">
        <p14:creationId xmlns:p14="http://schemas.microsoft.com/office/powerpoint/2010/main" val="786766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3A25D70-4A55-4F72-B9C5-A69CDBF4D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957100-6D8B-4161-9F2F-C0A949EC8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D8B065-EE51-4AE2-A94C-86249998FD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FD9E241-BC3B-4EFD-9C41-8870882F34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5530" y="108034"/>
            <a:ext cx="9357928" cy="840735"/>
          </a:xfrm>
        </p:spPr>
        <p:txBody>
          <a:bodyPr anchor="b">
            <a:normAutofit/>
          </a:bodyPr>
          <a:lstStyle/>
          <a:p>
            <a:r>
              <a:rPr lang="nb-NO" sz="5200" dirty="0">
                <a:solidFill>
                  <a:schemeClr val="tx2"/>
                </a:solidFill>
              </a:rPr>
              <a:t>TILTAK SMITTEVERN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ABD2BD2-FFAC-415C-8285-915C4D69D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962" y="823864"/>
            <a:ext cx="11407367" cy="5926101"/>
          </a:xfrm>
        </p:spPr>
        <p:txBody>
          <a:bodyPr>
            <a:normAutofit/>
          </a:bodyPr>
          <a:lstStyle/>
          <a:p>
            <a:pPr algn="l"/>
            <a:r>
              <a:rPr lang="nb-NO" b="1" dirty="0">
                <a:solidFill>
                  <a:srgbClr val="44546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Garderober</a:t>
            </a:r>
          </a:p>
          <a:p>
            <a:pPr marL="457200" indent="-457200" algn="l">
              <a:buFont typeface="+mj-lt"/>
              <a:buAutoNum type="alphaUcPeriod"/>
            </a:pPr>
            <a:r>
              <a:rPr lang="nb-NO" dirty="0">
                <a:solidFill>
                  <a:schemeClr val="tx2"/>
                </a:solidFill>
              </a:rPr>
              <a:t>Det legges ut fire ruller med gulvbelegg i idrettshallen. På fredag bruker lag 2,4 og 6 det ene feltet mens lag 3 og 5 bruker det andre. Det moppes når skytterne er ferdig. På lørdag er det kun to lag så da brukes ett felt av hvert lag.</a:t>
            </a:r>
          </a:p>
          <a:p>
            <a:pPr marL="457200" indent="-457200" algn="l">
              <a:buFont typeface="+mj-lt"/>
              <a:buAutoNum type="alphaUcPeriod"/>
            </a:pPr>
            <a:r>
              <a:rPr lang="nb-NO" dirty="0">
                <a:solidFill>
                  <a:schemeClr val="tx2"/>
                </a:solidFill>
              </a:rPr>
              <a:t>Skytterne får ikke ta med stor bag til standplass. De kan ha med våpenkoffert, stativ, liggendematte. Resten av utstyret og </a:t>
            </a:r>
            <a:r>
              <a:rPr lang="nb-NO" dirty="0" err="1">
                <a:solidFill>
                  <a:schemeClr val="tx2"/>
                </a:solidFill>
              </a:rPr>
              <a:t>ammoen</a:t>
            </a:r>
            <a:r>
              <a:rPr lang="nb-NO" dirty="0">
                <a:solidFill>
                  <a:schemeClr val="tx2"/>
                </a:solidFill>
              </a:rPr>
              <a:t> som de trenger bæres i pose hvis de ikke får plass i våpenkoffert. Utstyret kan legges i grønne kasse</a:t>
            </a:r>
          </a:p>
          <a:p>
            <a:pPr marL="457200" indent="-457200" algn="l">
              <a:buFont typeface="+mj-lt"/>
              <a:buAutoNum type="alphaUcPeriod"/>
            </a:pPr>
            <a:r>
              <a:rPr lang="nb-NO" dirty="0">
                <a:solidFill>
                  <a:schemeClr val="tx2"/>
                </a:solidFill>
              </a:rPr>
              <a:t>Skyttere som skal skyte i 1 </a:t>
            </a:r>
            <a:r>
              <a:rPr lang="nb-NO" dirty="0" err="1">
                <a:solidFill>
                  <a:schemeClr val="tx2"/>
                </a:solidFill>
              </a:rPr>
              <a:t>etg</a:t>
            </a:r>
            <a:r>
              <a:rPr lang="nb-NO" dirty="0">
                <a:solidFill>
                  <a:schemeClr val="tx2"/>
                </a:solidFill>
              </a:rPr>
              <a:t> går gjennom døren mellom skytebane og idrettshall. Skyttere til 2 </a:t>
            </a:r>
            <a:r>
              <a:rPr lang="nb-NO" dirty="0" err="1">
                <a:solidFill>
                  <a:schemeClr val="tx2"/>
                </a:solidFill>
              </a:rPr>
              <a:t>etg</a:t>
            </a:r>
            <a:r>
              <a:rPr lang="nb-NO" dirty="0">
                <a:solidFill>
                  <a:schemeClr val="tx2"/>
                </a:solidFill>
              </a:rPr>
              <a:t> går gjennom en av garderobene (dørene står i åpen stilling)  og opp trapp. </a:t>
            </a:r>
          </a:p>
          <a:p>
            <a:pPr marL="342900" lvl="0" indent="-342900" algn="l">
              <a:lnSpc>
                <a:spcPct val="90000"/>
              </a:lnSpc>
              <a:tabLst>
                <a:tab pos="457200" algn="l"/>
              </a:tabLst>
            </a:pPr>
            <a:r>
              <a:rPr lang="nb-NO" b="1" dirty="0">
                <a:solidFill>
                  <a:srgbClr val="44546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Registrering</a:t>
            </a:r>
          </a:p>
          <a:p>
            <a:pPr marL="342900" lvl="0" indent="-342900" algn="l">
              <a:lnSpc>
                <a:spcPct val="90000"/>
              </a:lnSpc>
              <a:tabLst>
                <a:tab pos="457200" algn="l"/>
              </a:tabLst>
            </a:pPr>
            <a:r>
              <a:rPr lang="nb-NO" sz="2400" dirty="0">
                <a:solidFill>
                  <a:srgbClr val="44546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Deltagerne er registrert med telefonnummer og tidsrom. De andre som kommer til hallen</a:t>
            </a:r>
          </a:p>
          <a:p>
            <a:pPr marL="342900" lvl="0" indent="-342900" algn="l">
              <a:lnSpc>
                <a:spcPct val="90000"/>
              </a:lnSpc>
              <a:tabLst>
                <a:tab pos="457200" algn="l"/>
              </a:tabLst>
            </a:pPr>
            <a:r>
              <a:rPr lang="nb-NO" sz="2400" dirty="0">
                <a:solidFill>
                  <a:srgbClr val="44546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må skrive seg på liste som legges ved inngangsdøren. En person passer på at dette blir gjort. Det vurderes om </a:t>
            </a:r>
            <a:r>
              <a:rPr lang="nb-NO" dirty="0">
                <a:solidFill>
                  <a:srgbClr val="44546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både </a:t>
            </a:r>
            <a:r>
              <a:rPr lang="nb-NO" sz="2400" dirty="0">
                <a:solidFill>
                  <a:srgbClr val="44546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inn og utpasseringer skal registreres. Det undersøkes om App for registrering kan brukes.</a:t>
            </a:r>
          </a:p>
          <a:p>
            <a:pPr marL="342900" lvl="0" indent="-342900" algn="l">
              <a:lnSpc>
                <a:spcPct val="90000"/>
              </a:lnSpc>
              <a:tabLst>
                <a:tab pos="457200" algn="l"/>
              </a:tabLst>
            </a:pPr>
            <a:endParaRPr lang="nb-NO" dirty="0">
              <a:solidFill>
                <a:schemeClr val="tx2"/>
              </a:solidFill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8999293-B054-4B57-A26F-D04C2BB11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43336"/>
            <a:ext cx="5163047" cy="2657478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E505D8A-F41A-450D-A648-E77DF6B8D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2BD6DCE-6A81-4F34-9958-67B578EA16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C462BE8-CD72-48CF-8A7B-C716D2B99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C2CDB70-40F1-4D00-8F17-A532E732EB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61945C4-D997-42F3-B59A-984CF0066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651FE4A-9487-43BE-A388-134535743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44B0EF3-9992-4B95-8A43-6206B3FC3F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41B1C1F-C2FE-4C47-9D74-ADB9B53F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048177B-A49E-4E24-9007-07A0EDD6A2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248699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3A25D70-4A55-4F72-B9C5-A69CDBF4D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957100-6D8B-4161-9F2F-C0A949EC84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BD8B065-EE51-4AE2-A94C-86249998FD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gradFill flip="none" rotWithShape="1">
            <a:gsLst>
              <a:gs pos="16000">
                <a:schemeClr val="accent6">
                  <a:alpha val="20000"/>
                </a:schemeClr>
              </a:gs>
              <a:gs pos="85000">
                <a:schemeClr val="accent1">
                  <a:alpha val="40000"/>
                </a:schemeClr>
              </a:gs>
            </a:gsLst>
            <a:lin ang="12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FD9E241-BC3B-4EFD-9C41-8870882F34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95530" y="108035"/>
            <a:ext cx="9357928" cy="629158"/>
          </a:xfrm>
        </p:spPr>
        <p:txBody>
          <a:bodyPr anchor="b">
            <a:normAutofit fontScale="90000"/>
          </a:bodyPr>
          <a:lstStyle/>
          <a:p>
            <a:r>
              <a:rPr lang="nb-NO" sz="5200" dirty="0">
                <a:solidFill>
                  <a:schemeClr val="tx2"/>
                </a:solidFill>
              </a:rPr>
              <a:t>TILTAK SMITTEVERN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ABD2BD2-FFAC-415C-8285-915C4D69D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2962" y="742384"/>
            <a:ext cx="11407367" cy="6007581"/>
          </a:xfrm>
        </p:spPr>
        <p:txBody>
          <a:bodyPr>
            <a:normAutofit/>
          </a:bodyPr>
          <a:lstStyle/>
          <a:p>
            <a:pPr algn="l">
              <a:lnSpc>
                <a:spcPct val="90000"/>
              </a:lnSpc>
              <a:spcBef>
                <a:spcPts val="1000"/>
              </a:spcBef>
            </a:pPr>
            <a:r>
              <a:rPr lang="nb-NO" sz="2800" b="1" kern="1200" dirty="0">
                <a:solidFill>
                  <a:srgbClr val="44546A"/>
                </a:solidFill>
                <a:effectLst/>
                <a:latin typeface="+mj-lt"/>
                <a:ea typeface="Times New Roman" panose="02020603050405020304" pitchFamily="18" charset="0"/>
                <a:cs typeface="Times New Roman" panose="02020603050405020304" pitchFamily="18" charset="0"/>
              </a:rPr>
              <a:t>Rengjøring</a:t>
            </a:r>
            <a:endParaRPr lang="nb-NO" sz="2800" b="1" dirty="0">
              <a:effectLst/>
              <a:latin typeface="+mj-lt"/>
              <a:ea typeface="Times New Roman" panose="02020603050405020304" pitchFamily="18" charset="0"/>
            </a:endParaRPr>
          </a:p>
          <a:p>
            <a:pPr algn="l">
              <a:lnSpc>
                <a:spcPct val="90000"/>
              </a:lnSpc>
              <a:spcBef>
                <a:spcPts val="1000"/>
              </a:spcBef>
            </a:pPr>
            <a:r>
              <a:rPr lang="nb-NO" b="1" kern="1200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Standplass</a:t>
            </a:r>
            <a:endParaRPr lang="nb-NO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l">
              <a:lnSpc>
                <a:spcPct val="90000"/>
              </a:lnSpc>
              <a:tabLst>
                <a:tab pos="457200" algn="l"/>
              </a:tabLst>
            </a:pPr>
            <a:r>
              <a:rPr lang="nb-NO" sz="1600" kern="1200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Monitorene og grønne kasser rengjøres etter hvert lag</a:t>
            </a:r>
            <a:endParaRPr lang="nb-NO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>
              <a:lnSpc>
                <a:spcPct val="90000"/>
              </a:lnSpc>
              <a:spcBef>
                <a:spcPts val="1000"/>
              </a:spcBef>
            </a:pPr>
            <a:r>
              <a:rPr lang="nb-NO" b="1" kern="1200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Toaletter</a:t>
            </a:r>
            <a:endParaRPr lang="nb-NO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l">
              <a:lnSpc>
                <a:spcPct val="90000"/>
              </a:lnSpc>
              <a:tabLst>
                <a:tab pos="457200" algn="l"/>
              </a:tabLst>
            </a:pPr>
            <a:r>
              <a:rPr lang="nb-NO" sz="1600" kern="1200" dirty="0">
                <a:solidFill>
                  <a:srgbClr val="44546A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 følger rådene fra kommunen med å rengjøre sanitærutstyr, dørhåndtak og bordplater. Fredag kl. 14,18 og 22. Lørdag kl. 12 og 18, søndag kl.12 og 1730.</a:t>
            </a:r>
            <a:endParaRPr lang="nb-NO" sz="1600" kern="1200" dirty="0">
              <a:solidFill>
                <a:srgbClr val="44546A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90000"/>
              </a:lnSpc>
              <a:tabLst>
                <a:tab pos="457200" algn="l"/>
              </a:tabLst>
            </a:pPr>
            <a:r>
              <a:rPr lang="nb-NO" sz="1600" kern="1200" dirty="0">
                <a:solidFill>
                  <a:srgbClr val="44546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 bruker toalett i dommergarderobene (både i gangen og i hallen) samt toalett ved vaktrom. Toaletter i forbindelse med kafeteria brukes også. </a:t>
            </a:r>
            <a:r>
              <a:rPr lang="nb-NO" sz="1600" dirty="0">
                <a:solidFill>
                  <a:srgbClr val="44546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andre garderobene vil avlåses</a:t>
            </a:r>
          </a:p>
          <a:p>
            <a:pPr marL="342900" lvl="0" indent="-342900" algn="l">
              <a:lnSpc>
                <a:spcPct val="90000"/>
              </a:lnSpc>
              <a:tabLst>
                <a:tab pos="457200" algn="l"/>
              </a:tabLst>
            </a:pPr>
            <a:r>
              <a:rPr lang="nb-NO" sz="1600" dirty="0">
                <a:solidFill>
                  <a:srgbClr val="44546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Utstyr og brukerråd for rengjøring står på en tralle i toalettrom ved vaktrom</a:t>
            </a:r>
          </a:p>
          <a:p>
            <a:pPr marL="342900" lvl="0" indent="-342900" algn="l">
              <a:lnSpc>
                <a:spcPct val="90000"/>
              </a:lnSpc>
              <a:tabLst>
                <a:tab pos="457200" algn="l"/>
              </a:tabLst>
            </a:pPr>
            <a:r>
              <a:rPr lang="nb-NO" b="1" dirty="0">
                <a:solidFill>
                  <a:srgbClr val="44546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Premieutdeling</a:t>
            </a:r>
          </a:p>
          <a:p>
            <a:pPr marL="342900" lvl="0" indent="-342900" algn="l">
              <a:lnSpc>
                <a:spcPct val="90000"/>
              </a:lnSpc>
              <a:tabLst>
                <a:tab pos="457200" algn="l"/>
              </a:tabLst>
            </a:pPr>
            <a:r>
              <a:rPr lang="nb-NO" sz="1600" dirty="0">
                <a:solidFill>
                  <a:srgbClr val="44546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Premieutdeling vil bli gjort på standplass så fort en klasse er ferdig med sin skyting</a:t>
            </a:r>
            <a:r>
              <a:rPr lang="nb-NO" sz="1800" dirty="0">
                <a:solidFill>
                  <a:srgbClr val="44546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lvl="0" indent="-342900" algn="l">
              <a:lnSpc>
                <a:spcPct val="90000"/>
              </a:lnSpc>
              <a:tabLst>
                <a:tab pos="457200" algn="l"/>
              </a:tabLst>
            </a:pPr>
            <a:r>
              <a:rPr lang="nb-NO" b="1" dirty="0">
                <a:solidFill>
                  <a:srgbClr val="44546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Startnummer</a:t>
            </a:r>
          </a:p>
          <a:p>
            <a:pPr marL="342900" lvl="0" indent="-342900" algn="l">
              <a:lnSpc>
                <a:spcPct val="90000"/>
              </a:lnSpc>
              <a:tabLst>
                <a:tab pos="457200" algn="l"/>
              </a:tabLst>
            </a:pPr>
            <a:r>
              <a:rPr lang="nb-NO" sz="1600" dirty="0">
                <a:solidFill>
                  <a:srgbClr val="44546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Det blir lagt ut startnummer på standplassene.</a:t>
            </a:r>
            <a:endParaRPr lang="nb-NO" b="1" dirty="0">
              <a:solidFill>
                <a:srgbClr val="44546A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l">
              <a:lnSpc>
                <a:spcPct val="90000"/>
              </a:lnSpc>
              <a:tabLst>
                <a:tab pos="457200" algn="l"/>
              </a:tabLst>
            </a:pPr>
            <a:r>
              <a:rPr lang="nb-NO" b="1" dirty="0">
                <a:solidFill>
                  <a:srgbClr val="44546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Reisefølge</a:t>
            </a:r>
          </a:p>
          <a:p>
            <a:pPr marL="342900" lvl="0" indent="-342900" algn="l">
              <a:lnSpc>
                <a:spcPct val="90000"/>
              </a:lnSpc>
              <a:tabLst>
                <a:tab pos="457200" algn="l"/>
              </a:tabLst>
            </a:pPr>
            <a:r>
              <a:rPr lang="nb-NO" sz="1600" dirty="0">
                <a:solidFill>
                  <a:srgbClr val="44546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at vi skal klare å etterleve de nye smitterådene i Ullensaker henstiller vi til at færrest mulig utenom deltagerne møter opp i Alfhallen under NM. </a:t>
            </a:r>
          </a:p>
          <a:p>
            <a:pPr marL="342900" lvl="0" indent="-342900" algn="l">
              <a:lnSpc>
                <a:spcPct val="90000"/>
              </a:lnSpc>
              <a:tabLst>
                <a:tab pos="457200" algn="l"/>
              </a:tabLst>
            </a:pPr>
            <a:endParaRPr lang="nb-NO" sz="1800" kern="1200" dirty="0">
              <a:solidFill>
                <a:schemeClr val="tx2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8999293-B054-4B57-A26F-D04C2BB113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-18230" y="-43336"/>
            <a:ext cx="5163047" cy="2657478"/>
            <a:chOff x="6867015" y="-1"/>
            <a:chExt cx="5324985" cy="3251912"/>
          </a:xfrm>
          <a:solidFill>
            <a:schemeClr val="bg1">
              <a:alpha val="30000"/>
            </a:schemeClr>
          </a:solidFill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5E505D8A-F41A-450D-A648-E77DF6B8D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2BD6DCE-6A81-4F34-9958-67B578EA16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C462BE8-CD72-48CF-8A7B-C716D2B99E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C2CDB70-40F1-4D00-8F17-A532E732EB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61945C4-D997-42F3-B59A-984CF00667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058275" y="4146310"/>
            <a:ext cx="3142400" cy="2716805"/>
            <a:chOff x="-305" y="-4155"/>
            <a:chExt cx="2514948" cy="2174333"/>
          </a:xfrm>
          <a:solidFill>
            <a:schemeClr val="bg1">
              <a:alpha val="30000"/>
            </a:schemeClr>
          </a:solidFill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651FE4A-9487-43BE-A388-134535743B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F44B0EF3-9992-4B95-8A43-6206B3FC3F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41B1C1F-C2FE-4C47-9D74-ADB9B53F4B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1048177B-A49E-4E24-9007-07A0EDD6A2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862355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646</Words>
  <Application>Microsoft Office PowerPoint</Application>
  <PresentationFormat>Widescreen</PresentationFormat>
  <Paragraphs>51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Times New Roman</vt:lpstr>
      <vt:lpstr>Office-tema</vt:lpstr>
      <vt:lpstr>NM 50m 2020</vt:lpstr>
      <vt:lpstr>NM 50m 2020</vt:lpstr>
      <vt:lpstr>TILTAK SMITTEVERN</vt:lpstr>
      <vt:lpstr>TILTAK SMITTEVERN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TILTAK SMITTEVERN</dc:title>
  <dc:creator>Bergsvein Bårdstu</dc:creator>
  <cp:lastModifiedBy>Bergsvein Bårdstu</cp:lastModifiedBy>
  <cp:revision>16</cp:revision>
  <dcterms:created xsi:type="dcterms:W3CDTF">2020-09-30T05:17:26Z</dcterms:created>
  <dcterms:modified xsi:type="dcterms:W3CDTF">2020-10-02T13:56:25Z</dcterms:modified>
</cp:coreProperties>
</file>