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12192000"/>
  <p:notesSz cx="6858000" cy="9144000"/>
  <p:embeddedFontLst>
    <p:embeddedFont>
      <p:font typeface="Corbel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1" roundtripDataSignature="AMtx7mhH+Mc1o95HaPXVeFtRtZGENvy7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orbel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Corbel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Corbel-italic.fntdata"/><Relationship Id="rId6" Type="http://schemas.openxmlformats.org/officeDocument/2006/relationships/slide" Target="slides/slide1.xml"/><Relationship Id="rId18" Type="http://schemas.openxmlformats.org/officeDocument/2006/relationships/font" Target="fonts/Corbel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no-NO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sje bakgrunn med bilde og tittel" showMasterSp="0">
  <p:cSld name="Oransje bakgrunn med bilde og tittel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 bilde som inneholder oransje, frukt, mann, stående&#10;&#10;Automatisk generert beskrivelse" id="13" name="Google Shape;13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3"/>
          <p:cNvSpPr txBox="1"/>
          <p:nvPr>
            <p:ph idx="1" type="body"/>
          </p:nvPr>
        </p:nvSpPr>
        <p:spPr>
          <a:xfrm>
            <a:off x="1532731" y="2413188"/>
            <a:ext cx="9126538" cy="19469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pic>
        <p:nvPicPr>
          <p:cNvPr id="15" name="Google Shape;1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874" y="310994"/>
            <a:ext cx="952812" cy="952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sje bakgrunn med tittel" showMasterSp="0">
  <p:cSld name="Oransje bakgrunn med tittel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 bilde som inneholder lys&#10;&#10;Automatisk generert beskrivelse" id="17" name="Google Shape;1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4"/>
          <p:cNvSpPr txBox="1"/>
          <p:nvPr>
            <p:ph idx="1" type="body"/>
          </p:nvPr>
        </p:nvSpPr>
        <p:spPr>
          <a:xfrm>
            <a:off x="1532731" y="2413188"/>
            <a:ext cx="9126538" cy="19469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pic>
        <p:nvPicPr>
          <p:cNvPr id="19" name="Google Shape;1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874" y="310994"/>
            <a:ext cx="952812" cy="952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vart bakgrunn med bilde og tittel" showMasterSp="0">
  <p:cSld name="Svart bakgrunn med bilde og tittel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 bilde som inneholder mørk, lys, sitter, datamaskin&#10;&#10;Automatisk generert beskrivelse" id="21" name="Google Shape;21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5"/>
          <p:cNvSpPr txBox="1"/>
          <p:nvPr>
            <p:ph idx="1" type="body"/>
          </p:nvPr>
        </p:nvSpPr>
        <p:spPr>
          <a:xfrm>
            <a:off x="1532731" y="2413188"/>
            <a:ext cx="9126538" cy="19469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F26522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F2652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pic>
        <p:nvPicPr>
          <p:cNvPr id="23" name="Google Shape;2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874" y="310994"/>
            <a:ext cx="952812" cy="952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vart bakgrunn med tittel" showMasterSp="0">
  <p:cSld name="Svart bakgrunn med tittel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 bilde som inneholder mørk, sitter, opplyst, lys&#10;&#10;Automatisk generert beskrivelse" id="25" name="Google Shape;25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6"/>
          <p:cNvSpPr txBox="1"/>
          <p:nvPr>
            <p:ph idx="1" type="body"/>
          </p:nvPr>
        </p:nvSpPr>
        <p:spPr>
          <a:xfrm>
            <a:off x="1532731" y="2413188"/>
            <a:ext cx="9126538" cy="19469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F26522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F2652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pic>
        <p:nvPicPr>
          <p:cNvPr id="27" name="Google Shape;2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874" y="310994"/>
            <a:ext cx="952812" cy="952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vit bakgrunn med bilde og tittel" showMasterSp="0">
  <p:cSld name="Hvit bakgrunn med bilde og tittel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 bilde som inneholder bygning&#10;&#10;Automatisk generert beskrivelse" id="29" name="Google Shape;29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7"/>
          <p:cNvSpPr txBox="1"/>
          <p:nvPr>
            <p:ph idx="1" type="body"/>
          </p:nvPr>
        </p:nvSpPr>
        <p:spPr>
          <a:xfrm>
            <a:off x="1532731" y="2413188"/>
            <a:ext cx="9126538" cy="19469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F26522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F2652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pic>
        <p:nvPicPr>
          <p:cNvPr id="31" name="Google Shape;3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874" y="310994"/>
            <a:ext cx="952812" cy="952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vit bakgrunn med tittel" showMasterSp="0">
  <p:cSld name="Hvit bakgrunn med tittel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 bilde som inneholder bygning&#10;&#10;Automatisk generert beskrivelse" id="33" name="Google Shape;33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18"/>
          <p:cNvSpPr txBox="1"/>
          <p:nvPr>
            <p:ph idx="1" type="body"/>
          </p:nvPr>
        </p:nvSpPr>
        <p:spPr>
          <a:xfrm>
            <a:off x="1532731" y="2413188"/>
            <a:ext cx="9126538" cy="19469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F26522"/>
              </a:buClr>
              <a:buSzPts val="3000"/>
              <a:buFont typeface="Arial"/>
              <a:buNone/>
              <a:defRPr b="0" i="0" sz="3000" u="none" cap="none" strike="noStrike">
                <a:solidFill>
                  <a:srgbClr val="F2652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pic>
        <p:nvPicPr>
          <p:cNvPr id="35" name="Google Shape;3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874" y="310994"/>
            <a:ext cx="952812" cy="952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 og punktliste">
  <p:cSld name="Tittel og punktliste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9"/>
          <p:cNvSpPr txBox="1"/>
          <p:nvPr>
            <p:ph idx="1" type="body"/>
          </p:nvPr>
        </p:nvSpPr>
        <p:spPr>
          <a:xfrm>
            <a:off x="2276357" y="1566338"/>
            <a:ext cx="7650239" cy="4021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556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38" name="Google Shape;38;p19"/>
          <p:cNvSpPr txBox="1"/>
          <p:nvPr>
            <p:ph type="title"/>
          </p:nvPr>
        </p:nvSpPr>
        <p:spPr>
          <a:xfrm>
            <a:off x="2276356" y="580837"/>
            <a:ext cx="9399177" cy="608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6522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F2652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cxnSp>
        <p:nvCxnSpPr>
          <p:cNvPr id="39" name="Google Shape;39;p19"/>
          <p:cNvCxnSpPr/>
          <p:nvPr/>
        </p:nvCxnSpPr>
        <p:spPr>
          <a:xfrm>
            <a:off x="2276357" y="1189378"/>
            <a:ext cx="9915643" cy="0"/>
          </a:xfrm>
          <a:prstGeom prst="straightConnector1">
            <a:avLst/>
          </a:prstGeom>
          <a:noFill/>
          <a:ln cap="flat" cmpd="sng" w="12700">
            <a:solidFill>
              <a:srgbClr val="F2652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, bilde og punktliste">
  <p:cSld name="Tittel, bilde og punktliste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/>
          <p:nvPr>
            <p:ph idx="2" type="pic"/>
          </p:nvPr>
        </p:nvSpPr>
        <p:spPr>
          <a:xfrm>
            <a:off x="2276357" y="1840176"/>
            <a:ext cx="3599787" cy="3828446"/>
          </a:xfrm>
          <a:prstGeom prst="rect">
            <a:avLst/>
          </a:prstGeom>
          <a:solidFill>
            <a:srgbClr val="ECECEC"/>
          </a:solidFill>
          <a:ln>
            <a:noFill/>
          </a:ln>
          <a:effectLst>
            <a:outerShdw blurRad="63500" sx="99000" rotWithShape="0" algn="ctr" sy="99000">
              <a:srgbClr val="000000">
                <a:alpha val="40000"/>
              </a:srgbClr>
            </a:outerShdw>
          </a:effectLst>
        </p:spPr>
      </p:sp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6214773" y="1840176"/>
            <a:ext cx="3711823" cy="38284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556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43" name="Google Shape;43;p20"/>
          <p:cNvSpPr txBox="1"/>
          <p:nvPr>
            <p:ph type="title"/>
          </p:nvPr>
        </p:nvSpPr>
        <p:spPr>
          <a:xfrm>
            <a:off x="2276356" y="580837"/>
            <a:ext cx="9399177" cy="608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6522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F2652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cxnSp>
        <p:nvCxnSpPr>
          <p:cNvPr id="44" name="Google Shape;44;p20"/>
          <p:cNvCxnSpPr/>
          <p:nvPr/>
        </p:nvCxnSpPr>
        <p:spPr>
          <a:xfrm>
            <a:off x="2276357" y="1189378"/>
            <a:ext cx="9915643" cy="0"/>
          </a:xfrm>
          <a:prstGeom prst="straightConnector1">
            <a:avLst/>
          </a:prstGeom>
          <a:noFill/>
          <a:ln cap="flat" cmpd="sng" w="12700">
            <a:solidFill>
              <a:srgbClr val="F2652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 og bilder">
  <p:cSld name="Tittel og bild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/>
          <p:nvPr>
            <p:ph idx="2" type="pic"/>
          </p:nvPr>
        </p:nvSpPr>
        <p:spPr>
          <a:xfrm>
            <a:off x="2276356" y="1830049"/>
            <a:ext cx="3599787" cy="3838573"/>
          </a:xfrm>
          <a:prstGeom prst="rect">
            <a:avLst/>
          </a:prstGeom>
          <a:solidFill>
            <a:srgbClr val="ECECEC"/>
          </a:solidFill>
          <a:ln>
            <a:noFill/>
          </a:ln>
          <a:effectLst>
            <a:outerShdw blurRad="63500" sx="99000" rotWithShape="0" algn="ctr" sy="99000">
              <a:srgbClr val="000000">
                <a:alpha val="40000"/>
              </a:srgbClr>
            </a:outerShdw>
          </a:effectLst>
        </p:spPr>
      </p:sp>
      <p:sp>
        <p:nvSpPr>
          <p:cNvPr id="47" name="Google Shape;47;p21"/>
          <p:cNvSpPr/>
          <p:nvPr>
            <p:ph idx="3" type="pic"/>
          </p:nvPr>
        </p:nvSpPr>
        <p:spPr>
          <a:xfrm>
            <a:off x="6326808" y="1830049"/>
            <a:ext cx="3599787" cy="3838573"/>
          </a:xfrm>
          <a:prstGeom prst="rect">
            <a:avLst/>
          </a:prstGeom>
          <a:solidFill>
            <a:srgbClr val="ECECEC"/>
          </a:solidFill>
          <a:ln>
            <a:noFill/>
          </a:ln>
          <a:effectLst>
            <a:outerShdw blurRad="63500" sx="99000" rotWithShape="0" algn="ctr" sy="99000">
              <a:srgbClr val="000000">
                <a:alpha val="40000"/>
              </a:srgbClr>
            </a:outerShdw>
          </a:effectLst>
        </p:spPr>
      </p:sp>
      <p:sp>
        <p:nvSpPr>
          <p:cNvPr id="48" name="Google Shape;48;p21"/>
          <p:cNvSpPr txBox="1"/>
          <p:nvPr>
            <p:ph type="title"/>
          </p:nvPr>
        </p:nvSpPr>
        <p:spPr>
          <a:xfrm>
            <a:off x="2276356" y="580837"/>
            <a:ext cx="9399177" cy="608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6522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F2652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cxnSp>
        <p:nvCxnSpPr>
          <p:cNvPr id="49" name="Google Shape;49;p21"/>
          <p:cNvCxnSpPr/>
          <p:nvPr/>
        </p:nvCxnSpPr>
        <p:spPr>
          <a:xfrm>
            <a:off x="2276357" y="1189378"/>
            <a:ext cx="9915643" cy="0"/>
          </a:xfrm>
          <a:prstGeom prst="straightConnector1">
            <a:avLst/>
          </a:prstGeom>
          <a:noFill/>
          <a:ln cap="flat" cmpd="sng" w="12700">
            <a:solidFill>
              <a:srgbClr val="F2652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, diagram, punktliste">
  <p:cSld name="Tittel, diagram, punktliste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/>
          <p:nvPr>
            <p:ph idx="2" type="chart"/>
          </p:nvPr>
        </p:nvSpPr>
        <p:spPr>
          <a:xfrm>
            <a:off x="2276356" y="1830049"/>
            <a:ext cx="3599788" cy="38385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52" name="Google Shape;52;p22"/>
          <p:cNvSpPr txBox="1"/>
          <p:nvPr>
            <p:ph idx="1" type="body"/>
          </p:nvPr>
        </p:nvSpPr>
        <p:spPr>
          <a:xfrm>
            <a:off x="6214772" y="1830049"/>
            <a:ext cx="3711823" cy="38284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556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53" name="Google Shape;53;p22"/>
          <p:cNvSpPr txBox="1"/>
          <p:nvPr>
            <p:ph type="title"/>
          </p:nvPr>
        </p:nvSpPr>
        <p:spPr>
          <a:xfrm>
            <a:off x="2276356" y="580837"/>
            <a:ext cx="9399177" cy="608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6522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F2652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cxnSp>
        <p:nvCxnSpPr>
          <p:cNvPr id="54" name="Google Shape;54;p22"/>
          <p:cNvCxnSpPr/>
          <p:nvPr/>
        </p:nvCxnSpPr>
        <p:spPr>
          <a:xfrm>
            <a:off x="2276357" y="1189378"/>
            <a:ext cx="9915643" cy="0"/>
          </a:xfrm>
          <a:prstGeom prst="straightConnector1">
            <a:avLst/>
          </a:prstGeom>
          <a:noFill/>
          <a:ln cap="flat" cmpd="sng" w="12700">
            <a:solidFill>
              <a:srgbClr val="F2652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nholdsboks">
  <p:cSld name="Innholdsbok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3"/>
          <p:cNvSpPr txBox="1"/>
          <p:nvPr>
            <p:ph idx="1" type="body"/>
          </p:nvPr>
        </p:nvSpPr>
        <p:spPr>
          <a:xfrm>
            <a:off x="2276357" y="1128977"/>
            <a:ext cx="7650239" cy="4600045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 uten punktmerker">
  <p:cSld name="Tekst uten punktmerker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4"/>
          <p:cNvSpPr txBox="1"/>
          <p:nvPr>
            <p:ph idx="1" type="body"/>
          </p:nvPr>
        </p:nvSpPr>
        <p:spPr>
          <a:xfrm>
            <a:off x="2276356" y="1840176"/>
            <a:ext cx="7650239" cy="38284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4B53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4B53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105D73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2286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4B53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105D73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2286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4B53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05D73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2286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4B53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105D73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228600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4B53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105D73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228600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4B53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05D73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22860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4B53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105D73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32849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13284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59" name="Google Shape;59;p24"/>
          <p:cNvSpPr txBox="1"/>
          <p:nvPr>
            <p:ph type="title"/>
          </p:nvPr>
        </p:nvSpPr>
        <p:spPr>
          <a:xfrm>
            <a:off x="2276356" y="580837"/>
            <a:ext cx="9399177" cy="608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6522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F2652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cxnSp>
        <p:nvCxnSpPr>
          <p:cNvPr id="60" name="Google Shape;60;p24"/>
          <p:cNvCxnSpPr/>
          <p:nvPr/>
        </p:nvCxnSpPr>
        <p:spPr>
          <a:xfrm>
            <a:off x="2276357" y="1189378"/>
            <a:ext cx="9915643" cy="0"/>
          </a:xfrm>
          <a:prstGeom prst="straightConnector1">
            <a:avLst/>
          </a:prstGeom>
          <a:noFill/>
          <a:ln cap="flat" cmpd="sng" w="12700">
            <a:solidFill>
              <a:srgbClr val="F2652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ide">
  <p:cSld name="Blank side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sje bakgrunn med kun logo" showMasterSp="0">
  <p:cSld name="Oransje bakgrunn med kun logo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 bilde som inneholder lys&#10;&#10;Automatisk generert beskrivelse" id="64" name="Google Shape;64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874" y="310994"/>
            <a:ext cx="952812" cy="952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vart bakgrunn med kun logo" showMasterSp="0">
  <p:cSld name="Svart bakgrunn med kun logo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 bilde som inneholder mørk, sitter, opplyst, lys&#10;&#10;Automatisk generert beskrivelse" id="67" name="Google Shape;67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874" y="310994"/>
            <a:ext cx="952812" cy="952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vit bakgrunn med kun logo" showMasterSp="0">
  <p:cSld name="Hvit bakgrunn med kun logo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 bilde som inneholder bygning&#10;&#10;Automatisk generert beskrivelse" id="70" name="Google Shape;70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874" y="310994"/>
            <a:ext cx="952812" cy="952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sje bakgrunn uten logo" showMasterSp="0">
  <p:cSld name="Oransje bakgrunn uten logo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 bilde som inneholder lys&#10;&#10;Automatisk generert beskrivelse" id="73" name="Google Shape;73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vart bakgrunn uten logo" showMasterSp="0">
  <p:cSld name="Svart bakgrunn uten logo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 bilde som inneholder mørk, sitter, opplyst, lys&#10;&#10;Automatisk generert beskrivelse" id="75" name="Google Shape;75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vit bakgrunn uten logo" showMasterSp="0">
  <p:cSld name="Hvit bakgrunn uten logo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 bilde som inneholder bygning&#10;&#10;Automatisk generert beskrivelse" id="77" name="Google Shape;77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9.xml"/><Relationship Id="rId22" Type="http://schemas.openxmlformats.org/officeDocument/2006/relationships/theme" Target="../theme/theme2.xml"/><Relationship Id="rId10" Type="http://schemas.openxmlformats.org/officeDocument/2006/relationships/slideLayout" Target="../slideLayouts/slideLayout8.xml"/><Relationship Id="rId21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4.jp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19" Type="http://schemas.openxmlformats.org/officeDocument/2006/relationships/slideLayout" Target="../slideLayouts/slideLayout17.xml"/><Relationship Id="rId6" Type="http://schemas.openxmlformats.org/officeDocument/2006/relationships/slideLayout" Target="../slideLayouts/slideLayout4.xml"/><Relationship Id="rId1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 bilde som inneholder bygning&#10;&#10;Automatisk generert beskrivelse" id="10" name="Google Shape;10;p1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8874" y="310994"/>
            <a:ext cx="952812" cy="95281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handball.no/regioner/region-vest/kampaktivitet/barnehandball/4er-handball-6-8-ar/" TargetMode="External"/><Relationship Id="rId4" Type="http://schemas.openxmlformats.org/officeDocument/2006/relationships/hyperlink" Target="https://www.handball.no/regioner/region-vest/kampaktivitet/barnehandball/5er-handball-9-10-ar/" TargetMode="External"/><Relationship Id="rId5" Type="http://schemas.openxmlformats.org/officeDocument/2006/relationships/hyperlink" Target="https://www.handball.no/regioner/region-vest/kampaktivitet/barnehandball/6er-handball-/" TargetMode="External"/><Relationship Id="rId6" Type="http://schemas.openxmlformats.org/officeDocument/2006/relationships/hyperlink" Target="https://www.handball.no/regioner/region-vest/kampaktivitet/ungdomshandball/" TargetMode="External"/><Relationship Id="rId7" Type="http://schemas.openxmlformats.org/officeDocument/2006/relationships/hyperlink" Target="https://www.handball.no/regioner/region-vest/kampaktivitet/senior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"/>
          <p:cNvSpPr txBox="1"/>
          <p:nvPr>
            <p:ph idx="1" type="body"/>
          </p:nvPr>
        </p:nvSpPr>
        <p:spPr>
          <a:xfrm>
            <a:off x="1532731" y="2413188"/>
            <a:ext cx="9126538" cy="19469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no-NO" sz="6000"/>
              <a:t>FORELDREMØTE ÅSANE HÅNDBALL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"/>
          <p:cNvSpPr txBox="1"/>
          <p:nvPr>
            <p:ph idx="1" type="body"/>
          </p:nvPr>
        </p:nvSpPr>
        <p:spPr>
          <a:xfrm>
            <a:off x="222740" y="514049"/>
            <a:ext cx="11652738" cy="61212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no-NO" sz="6000"/>
              <a:t>AGENDA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lang="no-NO" sz="2800"/>
              <a:t>1) PRESENTERE HÅNDBALLGRUPPEN</a:t>
            </a:r>
            <a:br>
              <a:rPr lang="no-NO" sz="2800"/>
            </a:br>
            <a:r>
              <a:rPr lang="no-NO" sz="2800"/>
              <a:t>2) VÅRE AKTIVITETSTILBUD</a:t>
            </a:r>
            <a:br>
              <a:rPr lang="no-NO" sz="2800"/>
            </a:br>
            <a:r>
              <a:rPr lang="no-NO" sz="2800"/>
              <a:t>3) ØKONOMI</a:t>
            </a:r>
            <a:br>
              <a:rPr lang="no-NO" sz="2800"/>
            </a:br>
            <a:r>
              <a:rPr lang="no-NO" sz="2800"/>
              <a:t>4) HVILKE ROLLER TRENGS I VÅRE LAG?</a:t>
            </a:r>
            <a:br>
              <a:rPr lang="no-NO" sz="2800"/>
            </a:br>
            <a:r>
              <a:rPr lang="no-NO" sz="2800"/>
              <a:t>5) ARBEIDSFORDELING</a:t>
            </a:r>
            <a:br>
              <a:rPr lang="no-NO" sz="2800"/>
            </a:br>
            <a:r>
              <a:rPr lang="no-NO" sz="2800"/>
              <a:t>6) ARRANGEMENT</a:t>
            </a:r>
            <a:br>
              <a:rPr lang="no-NO" sz="2800"/>
            </a:br>
            <a:r>
              <a:rPr lang="no-NO" sz="2800"/>
              <a:t>7) UTSTYR</a:t>
            </a:r>
            <a:br>
              <a:rPr lang="no-NO" sz="2800"/>
            </a:br>
            <a:r>
              <a:rPr lang="no-NO" sz="2800"/>
              <a:t>8) INNDELING AV LAG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</a:pPr>
            <a:r>
              <a:t/>
            </a:r>
            <a:endParaRPr sz="3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/>
          <p:nvPr>
            <p:ph idx="1" type="body"/>
          </p:nvPr>
        </p:nvSpPr>
        <p:spPr>
          <a:xfrm>
            <a:off x="0" y="326480"/>
            <a:ext cx="12192000" cy="1244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no-NO" sz="6000"/>
              <a:t>HÅNDBALLGRUPPEN</a:t>
            </a:r>
            <a:endParaRPr/>
          </a:p>
        </p:txBody>
      </p:sp>
      <p:sp>
        <p:nvSpPr>
          <p:cNvPr id="93" name="Google Shape;93;p3"/>
          <p:cNvSpPr txBox="1"/>
          <p:nvPr/>
        </p:nvSpPr>
        <p:spPr>
          <a:xfrm>
            <a:off x="105508" y="1746738"/>
            <a:ext cx="11981100" cy="48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no-NO" sz="1800" u="sng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Verdier</a:t>
            </a:r>
            <a:br>
              <a:rPr b="1" i="0" lang="no-NO" sz="1800" u="sng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Åsane Håndball sine verdier er: Mangfold, mestring og motivasjon - vi er en breddeklubb hvor det skal være lov å være god</a:t>
            </a: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Holdninger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H</a:t>
            </a: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va står vi for i Åsane håndball? Samhold, alle skal ses, seniorene er forbilder</a:t>
            </a: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Fellesskap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</a:t>
            </a: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lle hilser på alle når vi møtes, kafeteriaen og hallen som møtepunkt, seniorene på besøk</a:t>
            </a: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Trygt miljø å være i?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V</a:t>
            </a: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 skal oppfattes og oppleves som ett godt sted å være. Samhold, alle skal ses og bli tatt vare på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Planverk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Vis til å</a:t>
            </a: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rshjul, sportslig plan og utviklingsplan – ligger på hjemmesiden</a:t>
            </a: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Styret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P</a:t>
            </a: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resenter styret og deres roller – ligger på hjemmesiden </a:t>
            </a: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 txBox="1"/>
          <p:nvPr>
            <p:ph idx="1" type="body"/>
          </p:nvPr>
        </p:nvSpPr>
        <p:spPr>
          <a:xfrm>
            <a:off x="0" y="326480"/>
            <a:ext cx="12192000" cy="1244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no-NO" sz="6000"/>
              <a:t>AKTIVITETSTILBUD</a:t>
            </a:r>
            <a:endParaRPr/>
          </a:p>
        </p:txBody>
      </p:sp>
      <p:sp>
        <p:nvSpPr>
          <p:cNvPr id="99" name="Google Shape;99;p4"/>
          <p:cNvSpPr txBox="1"/>
          <p:nvPr/>
        </p:nvSpPr>
        <p:spPr>
          <a:xfrm>
            <a:off x="105508" y="1746738"/>
            <a:ext cx="11980984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Minihåndball 6 – 9 år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https://www.handball.no/regioner/region-vest/kampaktivitet/barnehandball/4er-handball-6-8-ar/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Aktivitetsserie 9– 11 år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5’r håndball, 9 – 10 år: </a:t>
            </a:r>
            <a:r>
              <a:rPr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https://www.handball.no/regioner/region-vest/kampaktivitet/barnehandball/5er-handball-9-10-ar/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6’r håndball, 11 – 12 år: </a:t>
            </a:r>
            <a:r>
              <a:rPr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https://www.handball.no/regioner/region-vest/kampaktivitet/barnehandball/6er-handball-/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Ungdomshåndball 12 – 20 år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https://www.handball.no/regioner/region-vest/kampaktivitet/ungdomshandball/</a:t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Seniorhåndball – seriespill og NM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https://www.handball.no/regioner/region-vest/kampaktivitet/senior/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Annet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Treningsleir, turneringer og andre sosiale tiltak. Hva dekkes av klubb? Hva dekkes av lagskasse?</a:t>
            </a: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"/>
          <p:cNvSpPr txBox="1"/>
          <p:nvPr>
            <p:ph idx="1" type="body"/>
          </p:nvPr>
        </p:nvSpPr>
        <p:spPr>
          <a:xfrm>
            <a:off x="0" y="326480"/>
            <a:ext cx="12192000" cy="1244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no-NO" sz="6000"/>
              <a:t>ØKONOMI</a:t>
            </a:r>
            <a:endParaRPr/>
          </a:p>
        </p:txBody>
      </p:sp>
      <p:sp>
        <p:nvSpPr>
          <p:cNvPr id="105" name="Google Shape;105;p5"/>
          <p:cNvSpPr txBox="1"/>
          <p:nvPr/>
        </p:nvSpPr>
        <p:spPr>
          <a:xfrm>
            <a:off x="105508" y="1746738"/>
            <a:ext cx="11980984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Medlemskontigent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legg inn pris som gjelder for gjeldende lag og hva det innebærer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Treningsavgift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legg inn pris som gjelder for gjeldende lag og hva det innebærer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Lisens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fra når må vi ha det? Hva anbefaler vi?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Dugnad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hva forventes det at hvert medlem stiller på? 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"/>
          <p:cNvSpPr txBox="1"/>
          <p:nvPr>
            <p:ph idx="1" type="body"/>
          </p:nvPr>
        </p:nvSpPr>
        <p:spPr>
          <a:xfrm>
            <a:off x="0" y="326480"/>
            <a:ext cx="12192000" cy="1244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no-NO" sz="6000"/>
              <a:t>ROLLER I ETT LAG</a:t>
            </a:r>
            <a:endParaRPr/>
          </a:p>
        </p:txBody>
      </p:sp>
      <p:sp>
        <p:nvSpPr>
          <p:cNvPr id="111" name="Google Shape;111;p6"/>
          <p:cNvSpPr txBox="1"/>
          <p:nvPr/>
        </p:nvSpPr>
        <p:spPr>
          <a:xfrm>
            <a:off x="105508" y="1746738"/>
            <a:ext cx="11980984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Sportslig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Trenerteam (i yngre klasser, gjerne 1 voksen pr 8. spiller) lagleder, foreldrekontakt, dugnadsutvalg, sosialkomité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Organisering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Dugnad: Klubbdugnad, lagsdugnad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Arrangement: Seriespill, sosiale tiltak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Turneringer: Fellescup med klubben (Stord/Storhamar) og evt egen cup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Foreldre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hva ønsker vi som klubb, fra dere foreldre? Finn egnet ord. Forventninger til?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Hva ønsker/trenger/forventer trener fra foreldrene?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"/>
          <p:cNvSpPr txBox="1"/>
          <p:nvPr>
            <p:ph idx="1" type="body"/>
          </p:nvPr>
        </p:nvSpPr>
        <p:spPr>
          <a:xfrm>
            <a:off x="0" y="326480"/>
            <a:ext cx="12192000" cy="1244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no-NO" sz="6000"/>
              <a:t>ROLLEBESKRIVELSER</a:t>
            </a:r>
            <a:endParaRPr/>
          </a:p>
        </p:txBody>
      </p:sp>
      <p:sp>
        <p:nvSpPr>
          <p:cNvPr id="117" name="Google Shape;117;p7"/>
          <p:cNvSpPr txBox="1"/>
          <p:nvPr/>
        </p:nvSpPr>
        <p:spPr>
          <a:xfrm>
            <a:off x="211016" y="1570892"/>
            <a:ext cx="11980984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Trener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Treninger: Planlegge økter, kamp og perioder, tilpasse til alle sitt nivå, alle skal bli sett. Gjennomføre og evaluere.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Kamper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Turneringer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Ha kontroll på spillergruppen i «Min Håndball»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Kommunikasjon med region Vest, når det er tid for nominasjon til SPU samlinger, bylag og regionale landslagssamlinger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Lagleder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Registrere alle spillere i »Min håndball»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Melde på antall lag til serie/turneringer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Ha kontroll på utstyr og vedlikehold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Dugnadsansvarlig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Organisere klubb og lagsdugnad 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Arrangementsansvarlig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Organisere hjemmekamper, dvs sekretariat, kiosk og sosiale arrangement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Sosiale tiltak</a:t>
            </a: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"/>
          <p:cNvSpPr txBox="1"/>
          <p:nvPr>
            <p:ph idx="1" type="body"/>
          </p:nvPr>
        </p:nvSpPr>
        <p:spPr>
          <a:xfrm>
            <a:off x="0" y="326480"/>
            <a:ext cx="12192000" cy="1244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no-NO" sz="6000"/>
              <a:t>ARRANGEMENT</a:t>
            </a:r>
            <a:endParaRPr/>
          </a:p>
        </p:txBody>
      </p:sp>
      <p:sp>
        <p:nvSpPr>
          <p:cNvPr id="123" name="Google Shape;123;p8"/>
          <p:cNvSpPr txBox="1"/>
          <p:nvPr/>
        </p:nvSpPr>
        <p:spPr>
          <a:xfrm>
            <a:off x="105508" y="1570892"/>
            <a:ext cx="11980984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Felles arrangement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Felles «kick-off» med alle lag i klubben, før seriestart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Turneringer: Felles deltakelse i en turnering, samt at klubben arrangerer egen turnering i August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Klubbdager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Felles jul og sommeravslutninger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Årsmøte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Lage arrangement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Treningskamper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Turneringer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Seriekamper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Sosiale arrangement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Dugnader til inntekt for laget</a:t>
            </a: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"/>
          <p:cNvSpPr/>
          <p:nvPr/>
        </p:nvSpPr>
        <p:spPr>
          <a:xfrm>
            <a:off x="6738746" y="352096"/>
            <a:ext cx="4340217" cy="615380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29" name="Google Shape;129;p9"/>
          <p:cNvSpPr txBox="1"/>
          <p:nvPr/>
        </p:nvSpPr>
        <p:spPr>
          <a:xfrm>
            <a:off x="231227" y="1513488"/>
            <a:ext cx="5559973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36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Foreldrevett reglene til NHF</a:t>
            </a:r>
            <a:br>
              <a:rPr lang="no-NO" sz="36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br>
              <a:rPr lang="no-NO" sz="36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36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En god rettesnor for hvordan vi ønsker å ha det på våre kamper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 txBox="1"/>
          <p:nvPr>
            <p:ph idx="1" type="body"/>
          </p:nvPr>
        </p:nvSpPr>
        <p:spPr>
          <a:xfrm>
            <a:off x="0" y="326480"/>
            <a:ext cx="12192000" cy="1244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no-NO" sz="6000"/>
              <a:t>UTSTYR</a:t>
            </a:r>
            <a:endParaRPr/>
          </a:p>
        </p:txBody>
      </p:sp>
      <p:sp>
        <p:nvSpPr>
          <p:cNvPr id="135" name="Google Shape;135;p10"/>
          <p:cNvSpPr txBox="1"/>
          <p:nvPr/>
        </p:nvSpPr>
        <p:spPr>
          <a:xfrm>
            <a:off x="105508" y="1570892"/>
            <a:ext cx="11980984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Hva stiller klubben med?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Teip, is, kjegler, medisinsk utstyr, baller i rett størrelse for aldersnivå.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Når utøverne er XXX år gamle forventes det at utøverne stiller med egen ball.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Klister må bekostes selv, av yngre lag. Seniorlagene får klister.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Lager utstyrspakke på drakt, shorts, overtrekksdress og annet relevant utstyr.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Spiller stiller med: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Drikkeflaske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Innesko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Treningstøy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Ball, etter at de har fyllt XXX år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Laget stiller med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Klister, frem til seniorklassen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"/>
          <p:cNvSpPr txBox="1"/>
          <p:nvPr>
            <p:ph idx="1" type="body"/>
          </p:nvPr>
        </p:nvSpPr>
        <p:spPr>
          <a:xfrm>
            <a:off x="0" y="326480"/>
            <a:ext cx="12192000" cy="1244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no-NO" sz="6000"/>
              <a:t>ORGANISERING</a:t>
            </a:r>
            <a:endParaRPr/>
          </a:p>
        </p:txBody>
      </p:sp>
      <p:sp>
        <p:nvSpPr>
          <p:cNvPr id="141" name="Google Shape;141;p11"/>
          <p:cNvSpPr txBox="1"/>
          <p:nvPr/>
        </p:nvSpPr>
        <p:spPr>
          <a:xfrm>
            <a:off x="105508" y="1570892"/>
            <a:ext cx="11980984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Inndeling av lag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Hvor mange spillere trengs det på ett lag?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Hvor mange lag bør man melde på?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Hvor mange lag skal man ha med på cup?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b="1" sz="1800" u="sng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Hvilket nivå skal man spille på?</a:t>
            </a:r>
            <a:br>
              <a:rPr b="1" lang="no-NO" sz="1800" u="sng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Fokus på mestring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Utvikling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Gode opplevelser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Spilletid vs treningsoppmøte, når starter vi med det?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Rullering av spillere, både i kamp og evt fler treningsgrupper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Nivå pr dags dato – differensiering for å gi alle best mulig vilkår</a:t>
            </a:r>
            <a:b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no-NO" sz="18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Hospitering</a:t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Åsane">
  <a:themeElements>
    <a:clrScheme name="Gråton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2016-12-06T13:23:45Z</dcterms:created>
  <dc:creator>Kjetil Johansen</dc:creator>
</cp:coreProperties>
</file>