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75" r:id="rId6"/>
    <p:sldId id="257" r:id="rId7"/>
    <p:sldId id="258" r:id="rId8"/>
    <p:sldId id="259" r:id="rId9"/>
    <p:sldId id="264" r:id="rId10"/>
    <p:sldId id="276" r:id="rId11"/>
    <p:sldId id="262" r:id="rId12"/>
    <p:sldId id="265" r:id="rId13"/>
    <p:sldId id="267" r:id="rId14"/>
    <p:sldId id="268" r:id="rId15"/>
    <p:sldId id="26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ddels stil 2 – uthev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iddels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iddels stil 2 – utheving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iddels stil 2 – utheving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Middels stil 3 – utheving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1EBBBCC-DAD2-459C-BE2E-F6DE35CF9A28}" styleName="Mørk stil 2 – utheving 3 / utheving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F5AB1C69-6EDB-4FF4-983F-18BD219EF322}" styleName="Middels stil 2 – utheving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526" autoAdjust="0"/>
    <p:restoredTop sz="94660"/>
  </p:normalViewPr>
  <p:slideViewPr>
    <p:cSldViewPr snapToGrid="0">
      <p:cViewPr varScale="1">
        <p:scale>
          <a:sx n="85" d="100"/>
          <a:sy n="85" d="100"/>
        </p:scale>
        <p:origin x="72" y="4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8E2AC-9695-4674-AA19-98753B787D8C}" type="doc">
      <dgm:prSet loTypeId="urn:microsoft.com/office/officeart/2005/8/layout/list1" loCatId="list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58FDA5D-FDB4-4653-8479-05DD04CFB8E4}">
      <dgm:prSet/>
      <dgm:spPr/>
      <dgm:t>
        <a:bodyPr/>
        <a:lstStyle/>
        <a:p>
          <a:r>
            <a:rPr lang="nb-NO">
              <a:latin typeface="Arial" panose="020B0604020202020204" pitchFamily="34" charset="0"/>
              <a:cs typeface="Arial" panose="020B0604020202020204" pitchFamily="34" charset="0"/>
            </a:rPr>
            <a:t>Kortsiktige mål 2020: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EE6F8-A6C2-4C86-9227-99230B4A4702}" type="parTrans" cxnId="{39276808-4F50-4113-9B05-0555ADE38768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74B1D1-57B7-4575-A7F0-E75CD692E683}" type="sibTrans" cxnId="{39276808-4F50-4113-9B05-0555ADE38768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89AF77C-E6F3-4DA4-A988-27220F50432C}">
      <dgm:prSet custT="1"/>
      <dgm:spPr/>
      <dgm:t>
        <a:bodyPr/>
        <a:lstStyle/>
        <a:p>
          <a:r>
            <a:rPr lang="nb-NO" sz="1800" dirty="0">
              <a:latin typeface="Arial" panose="020B0604020202020204" pitchFamily="34" charset="0"/>
              <a:cs typeface="Arial" panose="020B0604020202020204" pitchFamily="34" charset="0"/>
            </a:rPr>
            <a:t>Etablere et godt trenings- og konkurransefellesskap for 4-7 unge eliteryttere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8E16E2-38DE-46A8-BAD0-41387318A513}" type="parTrans" cxnId="{F6455E83-517F-4D04-88FC-ED26BFE53EB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410D415-AED8-4D15-8218-202D2C160B81}" type="sibTrans" cxnId="{F6455E83-517F-4D04-88FC-ED26BFE53EB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26E6BA-627D-4C72-8511-CFDCD9BF2C3F}">
      <dgm:prSet custT="1"/>
      <dgm:spPr/>
      <dgm:t>
        <a:bodyPr/>
        <a:lstStyle/>
        <a:p>
          <a:r>
            <a:rPr lang="nb-NO" sz="1800" dirty="0">
              <a:latin typeface="Arial" panose="020B0604020202020204" pitchFamily="34" charset="0"/>
              <a:cs typeface="Arial" panose="020B0604020202020204" pitchFamily="34" charset="0"/>
            </a:rPr>
            <a:t>Deltakelse på utvalgte lokale- og regionale ritt, </a:t>
          </a:r>
          <a:r>
            <a:rPr lang="nb-NO" sz="1800" dirty="0" err="1">
              <a:latin typeface="Arial" panose="020B0604020202020204" pitchFamily="34" charset="0"/>
              <a:cs typeface="Arial" panose="020B0604020202020204" pitchFamily="34" charset="0"/>
            </a:rPr>
            <a:t>norges</a:t>
          </a:r>
          <a:r>
            <a:rPr lang="nb-NO" sz="1800" dirty="0">
              <a:latin typeface="Arial" panose="020B0604020202020204" pitchFamily="34" charset="0"/>
              <a:cs typeface="Arial" panose="020B0604020202020204" pitchFamily="34" charset="0"/>
            </a:rPr>
            <a:t> cup ritt, og enkelte internasjonale/UCI ritt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BA89ED-D417-4FEB-B89D-BB41064E428D}" type="parTrans" cxnId="{DC1D5367-2C23-48E6-B783-6169BE777627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C15B39-E4E2-429A-B296-86364E6CD4AA}" type="sibTrans" cxnId="{DC1D5367-2C23-48E6-B783-6169BE777627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2F955E-7A4E-4344-99BE-8184F1152668}">
      <dgm:prSet custT="1"/>
      <dgm:spPr/>
      <dgm:t>
        <a:bodyPr/>
        <a:lstStyle/>
        <a:p>
          <a:r>
            <a:rPr lang="nb-NO" sz="1800" dirty="0">
              <a:latin typeface="Arial" panose="020B0604020202020204" pitchFamily="34" charset="0"/>
              <a:cs typeface="Arial" panose="020B0604020202020204" pitchFamily="34" charset="0"/>
            </a:rPr>
            <a:t>Utvikle et team med sportslig god utvikling, bærekraftige rammer og et godt støtteapparat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A90585-528B-4184-A504-629D2259FC94}" type="parTrans" cxnId="{8504D69C-3F26-4374-9EEE-08686432627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EDEC57-3E0A-47BD-804F-1DCE1104BD5E}" type="sibTrans" cxnId="{8504D69C-3F26-4374-9EEE-08686432627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0DD7F3B-EC93-4460-B997-DDD747BC2D66}">
      <dgm:prSet/>
      <dgm:spPr/>
      <dgm:t>
        <a:bodyPr/>
        <a:lstStyle/>
        <a:p>
          <a:r>
            <a:rPr lang="nb-NO" dirty="0">
              <a:latin typeface="Arial" panose="020B0604020202020204" pitchFamily="34" charset="0"/>
              <a:cs typeface="Arial" panose="020B0604020202020204" pitchFamily="34" charset="0"/>
            </a:rPr>
            <a:t>Langsiktige mål 2021-2024: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2E7491-E825-4D08-AC73-D06B979FFB9E}" type="parTrans" cxnId="{AEA92E9C-1D18-48BA-851E-38F4D1A07729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2DC423-FF71-433D-979D-DBBF5BFFCBBC}" type="sibTrans" cxnId="{AEA92E9C-1D18-48BA-851E-38F4D1A07729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BD22C-FD58-4AA1-801D-5ECD05BF9007}">
      <dgm:prSet/>
      <dgm:spPr/>
      <dgm:t>
        <a:bodyPr/>
        <a:lstStyle/>
        <a:p>
          <a:r>
            <a:rPr lang="nb-NO" dirty="0">
              <a:latin typeface="Arial" panose="020B0604020202020204" pitchFamily="34" charset="0"/>
              <a:cs typeface="Arial" panose="020B0604020202020204" pitchFamily="34" charset="0"/>
            </a:rPr>
            <a:t>Utvikle Bingsfoss SK Elite til å bli et attraktivt lag med 7-10 aktive Norges Cup ryttere som kan være med å prege nasjonale ritt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EE7597-AF1A-4D08-8F06-D523995A76D7}" type="parTrans" cxnId="{65BCD41B-9250-4DB8-A16C-66A64555AC3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7D70D80-C488-46CA-888B-8837132D87F0}" type="sibTrans" cxnId="{65BCD41B-9250-4DB8-A16C-66A64555AC3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CD26265-36D8-46F6-93DD-34581FDCE09F}">
      <dgm:prSet/>
      <dgm:spPr/>
      <dgm:t>
        <a:bodyPr/>
        <a:lstStyle/>
        <a:p>
          <a:r>
            <a:rPr lang="nb-NO" dirty="0">
              <a:latin typeface="Arial" panose="020B0604020202020204" pitchFamily="34" charset="0"/>
              <a:cs typeface="Arial" panose="020B0604020202020204" pitchFamily="34" charset="0"/>
            </a:rPr>
            <a:t>Levere minst en rytter til kontinental lag i perioden 2022-2024.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76274F-A66B-4833-9753-85332336642F}" type="parTrans" cxnId="{78A1B091-97BB-409F-857C-8C935F28BA05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BCE753-CC8B-402B-BDD0-7DF06780CFF1}" type="sibTrans" cxnId="{78A1B091-97BB-409F-857C-8C935F28BA05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60FFBAB-339A-4D40-BA9F-3C97CC4C6BFF}">
      <dgm:prSet/>
      <dgm:spPr/>
      <dgm:t>
        <a:bodyPr/>
        <a:lstStyle/>
        <a:p>
          <a:r>
            <a:rPr lang="nb-NO" dirty="0">
              <a:latin typeface="Arial" panose="020B0604020202020204" pitchFamily="34" charset="0"/>
              <a:cs typeface="Arial" panose="020B0604020202020204" pitchFamily="34" charset="0"/>
            </a:rPr>
            <a:t>Deltakelse på UCI-ritt i Norge og internasjonalt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3948B9B-F554-4879-94DB-70ED677868D0}" type="parTrans" cxnId="{36B8E2B6-747E-4BBE-9646-62BA13C77AAD}">
      <dgm:prSet/>
      <dgm:spPr/>
      <dgm:t>
        <a:bodyPr/>
        <a:lstStyle/>
        <a:p>
          <a:endParaRPr lang="nb-NO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052EAE6-8546-4583-A40D-FA0F59BE00DF}" type="sibTrans" cxnId="{36B8E2B6-747E-4BBE-9646-62BA13C77AAD}">
      <dgm:prSet/>
      <dgm:spPr/>
      <dgm:t>
        <a:bodyPr/>
        <a:lstStyle/>
        <a:p>
          <a:endParaRPr lang="nb-NO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CE9A90-82A2-476E-9887-DD06B4A15178}" type="pres">
      <dgm:prSet presAssocID="{DAA8E2AC-9695-4674-AA19-98753B787D8C}" presName="linear" presStyleCnt="0">
        <dgm:presLayoutVars>
          <dgm:dir/>
          <dgm:animLvl val="lvl"/>
          <dgm:resizeHandles val="exact"/>
        </dgm:presLayoutVars>
      </dgm:prSet>
      <dgm:spPr/>
    </dgm:pt>
    <dgm:pt modelId="{E22A3A31-C2B4-4097-9136-ADE0041D2624}" type="pres">
      <dgm:prSet presAssocID="{758FDA5D-FDB4-4653-8479-05DD04CFB8E4}" presName="parentLin" presStyleCnt="0"/>
      <dgm:spPr/>
    </dgm:pt>
    <dgm:pt modelId="{467FBDF8-0B56-4C5A-8195-2F1C078F65A5}" type="pres">
      <dgm:prSet presAssocID="{758FDA5D-FDB4-4653-8479-05DD04CFB8E4}" presName="parentLeftMargin" presStyleLbl="node1" presStyleIdx="0" presStyleCnt="2"/>
      <dgm:spPr/>
    </dgm:pt>
    <dgm:pt modelId="{8B4B04CA-E7C7-465E-AB12-B810680B71EA}" type="pres">
      <dgm:prSet presAssocID="{758FDA5D-FDB4-4653-8479-05DD04CFB8E4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340CE56F-2AE2-430A-B6EE-0020FC58CE2F}" type="pres">
      <dgm:prSet presAssocID="{758FDA5D-FDB4-4653-8479-05DD04CFB8E4}" presName="negativeSpace" presStyleCnt="0"/>
      <dgm:spPr/>
    </dgm:pt>
    <dgm:pt modelId="{F04235D4-6A94-4C2F-B36A-1258F6B5D91D}" type="pres">
      <dgm:prSet presAssocID="{758FDA5D-FDB4-4653-8479-05DD04CFB8E4}" presName="childText" presStyleLbl="conFgAcc1" presStyleIdx="0" presStyleCnt="2" custScaleY="106652">
        <dgm:presLayoutVars>
          <dgm:bulletEnabled val="1"/>
        </dgm:presLayoutVars>
      </dgm:prSet>
      <dgm:spPr/>
    </dgm:pt>
    <dgm:pt modelId="{3BF27475-7B73-48C0-BCA7-773C2C578019}" type="pres">
      <dgm:prSet presAssocID="{0B74B1D1-57B7-4575-A7F0-E75CD692E683}" presName="spaceBetweenRectangles" presStyleCnt="0"/>
      <dgm:spPr/>
    </dgm:pt>
    <dgm:pt modelId="{A275484E-E51B-4823-9943-337EA2CE9521}" type="pres">
      <dgm:prSet presAssocID="{30DD7F3B-EC93-4460-B997-DDD747BC2D66}" presName="parentLin" presStyleCnt="0"/>
      <dgm:spPr/>
    </dgm:pt>
    <dgm:pt modelId="{17F86828-B791-44BD-A99D-CF87EBB1D9B5}" type="pres">
      <dgm:prSet presAssocID="{30DD7F3B-EC93-4460-B997-DDD747BC2D66}" presName="parentLeftMargin" presStyleLbl="node1" presStyleIdx="0" presStyleCnt="2"/>
      <dgm:spPr/>
    </dgm:pt>
    <dgm:pt modelId="{63F0FF2B-EBCE-43EA-B04B-BD8982D40F6F}" type="pres">
      <dgm:prSet presAssocID="{30DD7F3B-EC93-4460-B997-DDD747BC2D66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97693593-E22F-4BAD-8915-46AB81433B5E}" type="pres">
      <dgm:prSet presAssocID="{30DD7F3B-EC93-4460-B997-DDD747BC2D66}" presName="negativeSpace" presStyleCnt="0"/>
      <dgm:spPr/>
    </dgm:pt>
    <dgm:pt modelId="{4C12CC9E-7755-4F0A-8FDF-E7B38BBA0A68}" type="pres">
      <dgm:prSet presAssocID="{30DD7F3B-EC93-4460-B997-DDD747BC2D66}" presName="childText" presStyleLbl="conFgAcc1" presStyleIdx="1" presStyleCnt="2" custScaleY="65379" custLinFactNeighborX="-4452" custLinFactNeighborY="-1282">
        <dgm:presLayoutVars>
          <dgm:bulletEnabled val="1"/>
        </dgm:presLayoutVars>
      </dgm:prSet>
      <dgm:spPr/>
    </dgm:pt>
  </dgm:ptLst>
  <dgm:cxnLst>
    <dgm:cxn modelId="{39276808-4F50-4113-9B05-0555ADE38768}" srcId="{DAA8E2AC-9695-4674-AA19-98753B787D8C}" destId="{758FDA5D-FDB4-4653-8479-05DD04CFB8E4}" srcOrd="0" destOrd="0" parTransId="{81EEE6F8-A6C2-4C86-9227-99230B4A4702}" sibTransId="{0B74B1D1-57B7-4575-A7F0-E75CD692E683}"/>
    <dgm:cxn modelId="{531FD319-1D13-49AC-934D-C28FE3B52079}" type="presOf" srcId="{ECD26265-36D8-46F6-93DD-34581FDCE09F}" destId="{4C12CC9E-7755-4F0A-8FDF-E7B38BBA0A68}" srcOrd="0" destOrd="2" presId="urn:microsoft.com/office/officeart/2005/8/layout/list1"/>
    <dgm:cxn modelId="{65BCD41B-9250-4DB8-A16C-66A64555AC36}" srcId="{30DD7F3B-EC93-4460-B997-DDD747BC2D66}" destId="{9C4BD22C-FD58-4AA1-801D-5ECD05BF9007}" srcOrd="0" destOrd="0" parTransId="{93EE7597-AF1A-4D08-8F06-D523995A76D7}" sibTransId="{E7D70D80-C488-46CA-888B-8837132D87F0}"/>
    <dgm:cxn modelId="{5F84572D-EA26-43D0-ABDD-FC6B36BB3482}" type="presOf" srcId="{758FDA5D-FDB4-4653-8479-05DD04CFB8E4}" destId="{467FBDF8-0B56-4C5A-8195-2F1C078F65A5}" srcOrd="0" destOrd="0" presId="urn:microsoft.com/office/officeart/2005/8/layout/list1"/>
    <dgm:cxn modelId="{FF78155D-C0F8-4201-966C-A53A71EA287A}" type="presOf" srcId="{6626E6BA-627D-4C72-8511-CFDCD9BF2C3F}" destId="{F04235D4-6A94-4C2F-B36A-1258F6B5D91D}" srcOrd="0" destOrd="1" presId="urn:microsoft.com/office/officeart/2005/8/layout/list1"/>
    <dgm:cxn modelId="{DC1D5367-2C23-48E6-B783-6169BE777627}" srcId="{758FDA5D-FDB4-4653-8479-05DD04CFB8E4}" destId="{6626E6BA-627D-4C72-8511-CFDCD9BF2C3F}" srcOrd="1" destOrd="0" parTransId="{94BA89ED-D417-4FEB-B89D-BB41064E428D}" sibTransId="{09C15B39-E4E2-429A-B296-86364E6CD4AA}"/>
    <dgm:cxn modelId="{E11AAC6A-0CA1-4992-83B6-9DA55BF9C38B}" type="presOf" srcId="{30DD7F3B-EC93-4460-B997-DDD747BC2D66}" destId="{17F86828-B791-44BD-A99D-CF87EBB1D9B5}" srcOrd="0" destOrd="0" presId="urn:microsoft.com/office/officeart/2005/8/layout/list1"/>
    <dgm:cxn modelId="{F6455E83-517F-4D04-88FC-ED26BFE53EB6}" srcId="{758FDA5D-FDB4-4653-8479-05DD04CFB8E4}" destId="{389AF77C-E6F3-4DA4-A988-27220F50432C}" srcOrd="0" destOrd="0" parTransId="{BA8E16E2-38DE-46A8-BAD0-41387318A513}" sibTransId="{E410D415-AED8-4D15-8218-202D2C160B81}"/>
    <dgm:cxn modelId="{AFA27690-DA7F-406E-9B66-C9438E768758}" type="presOf" srcId="{DAA8E2AC-9695-4674-AA19-98753B787D8C}" destId="{2CCE9A90-82A2-476E-9887-DD06B4A15178}" srcOrd="0" destOrd="0" presId="urn:microsoft.com/office/officeart/2005/8/layout/list1"/>
    <dgm:cxn modelId="{78A1B091-97BB-409F-857C-8C935F28BA05}" srcId="{30DD7F3B-EC93-4460-B997-DDD747BC2D66}" destId="{ECD26265-36D8-46F6-93DD-34581FDCE09F}" srcOrd="2" destOrd="0" parTransId="{8276274F-A66B-4833-9753-85332336642F}" sibTransId="{DBBCE753-CC8B-402B-BDD0-7DF06780CFF1}"/>
    <dgm:cxn modelId="{AEA92E9C-1D18-48BA-851E-38F4D1A07729}" srcId="{DAA8E2AC-9695-4674-AA19-98753B787D8C}" destId="{30DD7F3B-EC93-4460-B997-DDD747BC2D66}" srcOrd="1" destOrd="0" parTransId="{322E7491-E825-4D08-AC73-D06B979FFB9E}" sibTransId="{F02DC423-FF71-433D-979D-DBBF5BFFCBBC}"/>
    <dgm:cxn modelId="{8504D69C-3F26-4374-9EEE-08686432627E}" srcId="{758FDA5D-FDB4-4653-8479-05DD04CFB8E4}" destId="{9C2F955E-7A4E-4344-99BE-8184F1152668}" srcOrd="2" destOrd="0" parTransId="{EDA90585-528B-4184-A504-629D2259FC94}" sibTransId="{B9EDEC57-3E0A-47BD-804F-1DCE1104BD5E}"/>
    <dgm:cxn modelId="{1BFFADA7-7639-4AF5-82B7-6CC3BDC927A3}" type="presOf" srcId="{30DD7F3B-EC93-4460-B997-DDD747BC2D66}" destId="{63F0FF2B-EBCE-43EA-B04B-BD8982D40F6F}" srcOrd="1" destOrd="0" presId="urn:microsoft.com/office/officeart/2005/8/layout/list1"/>
    <dgm:cxn modelId="{C0A258AA-70FC-418D-A620-20C935FAA6AD}" type="presOf" srcId="{758FDA5D-FDB4-4653-8479-05DD04CFB8E4}" destId="{8B4B04CA-E7C7-465E-AB12-B810680B71EA}" srcOrd="1" destOrd="0" presId="urn:microsoft.com/office/officeart/2005/8/layout/list1"/>
    <dgm:cxn modelId="{553086B1-C921-4852-9D45-8A4B41099E39}" type="presOf" srcId="{9C2F955E-7A4E-4344-99BE-8184F1152668}" destId="{F04235D4-6A94-4C2F-B36A-1258F6B5D91D}" srcOrd="0" destOrd="2" presId="urn:microsoft.com/office/officeart/2005/8/layout/list1"/>
    <dgm:cxn modelId="{36B8E2B6-747E-4BBE-9646-62BA13C77AAD}" srcId="{30DD7F3B-EC93-4460-B997-DDD747BC2D66}" destId="{A60FFBAB-339A-4D40-BA9F-3C97CC4C6BFF}" srcOrd="1" destOrd="0" parTransId="{73948B9B-F554-4879-94DB-70ED677868D0}" sibTransId="{0052EAE6-8546-4583-A40D-FA0F59BE00DF}"/>
    <dgm:cxn modelId="{C69B31BA-B0D3-4FB1-9EEF-99299ECDA9FF}" type="presOf" srcId="{9C4BD22C-FD58-4AA1-801D-5ECD05BF9007}" destId="{4C12CC9E-7755-4F0A-8FDF-E7B38BBA0A68}" srcOrd="0" destOrd="0" presId="urn:microsoft.com/office/officeart/2005/8/layout/list1"/>
    <dgm:cxn modelId="{6CAB26C5-FE48-491B-885A-642204ED16F5}" type="presOf" srcId="{389AF77C-E6F3-4DA4-A988-27220F50432C}" destId="{F04235D4-6A94-4C2F-B36A-1258F6B5D91D}" srcOrd="0" destOrd="0" presId="urn:microsoft.com/office/officeart/2005/8/layout/list1"/>
    <dgm:cxn modelId="{6D5D50F4-2F63-45D3-8140-8003AB2DC241}" type="presOf" srcId="{A60FFBAB-339A-4D40-BA9F-3C97CC4C6BFF}" destId="{4C12CC9E-7755-4F0A-8FDF-E7B38BBA0A68}" srcOrd="0" destOrd="1" presId="urn:microsoft.com/office/officeart/2005/8/layout/list1"/>
    <dgm:cxn modelId="{59AA597B-27C0-4DCB-80BB-9D172F81A0E0}" type="presParOf" srcId="{2CCE9A90-82A2-476E-9887-DD06B4A15178}" destId="{E22A3A31-C2B4-4097-9136-ADE0041D2624}" srcOrd="0" destOrd="0" presId="urn:microsoft.com/office/officeart/2005/8/layout/list1"/>
    <dgm:cxn modelId="{FE5C9094-9907-4A4B-96F1-FE0943E6B140}" type="presParOf" srcId="{E22A3A31-C2B4-4097-9136-ADE0041D2624}" destId="{467FBDF8-0B56-4C5A-8195-2F1C078F65A5}" srcOrd="0" destOrd="0" presId="urn:microsoft.com/office/officeart/2005/8/layout/list1"/>
    <dgm:cxn modelId="{BE9DC0A4-2AC0-48EF-9272-198C3891B99B}" type="presParOf" srcId="{E22A3A31-C2B4-4097-9136-ADE0041D2624}" destId="{8B4B04CA-E7C7-465E-AB12-B810680B71EA}" srcOrd="1" destOrd="0" presId="urn:microsoft.com/office/officeart/2005/8/layout/list1"/>
    <dgm:cxn modelId="{B031D640-BCEE-4D4E-80BB-61C419822E9F}" type="presParOf" srcId="{2CCE9A90-82A2-476E-9887-DD06B4A15178}" destId="{340CE56F-2AE2-430A-B6EE-0020FC58CE2F}" srcOrd="1" destOrd="0" presId="urn:microsoft.com/office/officeart/2005/8/layout/list1"/>
    <dgm:cxn modelId="{64BED5B1-5E39-4F9E-ADF9-F8F0FDCF5EE9}" type="presParOf" srcId="{2CCE9A90-82A2-476E-9887-DD06B4A15178}" destId="{F04235D4-6A94-4C2F-B36A-1258F6B5D91D}" srcOrd="2" destOrd="0" presId="urn:microsoft.com/office/officeart/2005/8/layout/list1"/>
    <dgm:cxn modelId="{DEE28388-7867-4FE0-8B32-58C4217DBE15}" type="presParOf" srcId="{2CCE9A90-82A2-476E-9887-DD06B4A15178}" destId="{3BF27475-7B73-48C0-BCA7-773C2C578019}" srcOrd="3" destOrd="0" presId="urn:microsoft.com/office/officeart/2005/8/layout/list1"/>
    <dgm:cxn modelId="{29753A95-4684-4105-ADD2-22560E8835E1}" type="presParOf" srcId="{2CCE9A90-82A2-476E-9887-DD06B4A15178}" destId="{A275484E-E51B-4823-9943-337EA2CE9521}" srcOrd="4" destOrd="0" presId="urn:microsoft.com/office/officeart/2005/8/layout/list1"/>
    <dgm:cxn modelId="{855C3CBF-EA65-497E-B456-1687CEDAD9EF}" type="presParOf" srcId="{A275484E-E51B-4823-9943-337EA2CE9521}" destId="{17F86828-B791-44BD-A99D-CF87EBB1D9B5}" srcOrd="0" destOrd="0" presId="urn:microsoft.com/office/officeart/2005/8/layout/list1"/>
    <dgm:cxn modelId="{2EA51B6A-4902-4D3B-8722-20C9F081A3AC}" type="presParOf" srcId="{A275484E-E51B-4823-9943-337EA2CE9521}" destId="{63F0FF2B-EBCE-43EA-B04B-BD8982D40F6F}" srcOrd="1" destOrd="0" presId="urn:microsoft.com/office/officeart/2005/8/layout/list1"/>
    <dgm:cxn modelId="{1C1B88A3-43D7-424D-8619-CC40D8A2D894}" type="presParOf" srcId="{2CCE9A90-82A2-476E-9887-DD06B4A15178}" destId="{97693593-E22F-4BAD-8915-46AB81433B5E}" srcOrd="5" destOrd="0" presId="urn:microsoft.com/office/officeart/2005/8/layout/list1"/>
    <dgm:cxn modelId="{874F8C3A-68C8-4584-A3A6-0410A45588BD}" type="presParOf" srcId="{2CCE9A90-82A2-476E-9887-DD06B4A15178}" destId="{4C12CC9E-7755-4F0A-8FDF-E7B38BBA0A68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4235D4-6A94-4C2F-B36A-1258F6B5D91D}">
      <dsp:nvSpPr>
        <dsp:cNvPr id="0" name=""/>
        <dsp:cNvSpPr/>
      </dsp:nvSpPr>
      <dsp:spPr>
        <a:xfrm>
          <a:off x="0" y="424156"/>
          <a:ext cx="6085092" cy="23147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2271" tIns="395732" rIns="472271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b-NO" sz="1800" kern="1200" dirty="0">
              <a:latin typeface="Arial" panose="020B0604020202020204" pitchFamily="34" charset="0"/>
              <a:cs typeface="Arial" panose="020B0604020202020204" pitchFamily="34" charset="0"/>
            </a:rPr>
            <a:t>Etablere et godt trenings- og konkurransefellesskap for 4-7 unge eliteryttere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b-NO" sz="1800" kern="1200" dirty="0">
              <a:latin typeface="Arial" panose="020B0604020202020204" pitchFamily="34" charset="0"/>
              <a:cs typeface="Arial" panose="020B0604020202020204" pitchFamily="34" charset="0"/>
            </a:rPr>
            <a:t>Deltakelse på utvalgte lokale- og regionale ritt, </a:t>
          </a:r>
          <a:r>
            <a:rPr lang="nb-NO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norges</a:t>
          </a:r>
          <a:r>
            <a:rPr lang="nb-NO" sz="1800" kern="1200" dirty="0">
              <a:latin typeface="Arial" panose="020B0604020202020204" pitchFamily="34" charset="0"/>
              <a:cs typeface="Arial" panose="020B0604020202020204" pitchFamily="34" charset="0"/>
            </a:rPr>
            <a:t> cup ritt, og enkelte internasjonale/UCI ritt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b-NO" sz="1800" kern="1200" dirty="0">
              <a:latin typeface="Arial" panose="020B0604020202020204" pitchFamily="34" charset="0"/>
              <a:cs typeface="Arial" panose="020B0604020202020204" pitchFamily="34" charset="0"/>
            </a:rPr>
            <a:t>Utvikle et team med sportslig god utvikling, bærekraftige rammer og et godt støtteapparat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424156"/>
        <a:ext cx="6085092" cy="2314721"/>
      </dsp:txXfrm>
    </dsp:sp>
    <dsp:sp modelId="{8B4B04CA-E7C7-465E-AB12-B810680B71EA}">
      <dsp:nvSpPr>
        <dsp:cNvPr id="0" name=""/>
        <dsp:cNvSpPr/>
      </dsp:nvSpPr>
      <dsp:spPr>
        <a:xfrm>
          <a:off x="304254" y="40396"/>
          <a:ext cx="4259564" cy="7675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61001" tIns="0" rIns="161001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900" kern="1200">
              <a:latin typeface="Arial" panose="020B0604020202020204" pitchFamily="34" charset="0"/>
              <a:cs typeface="Arial" panose="020B0604020202020204" pitchFamily="34" charset="0"/>
            </a:rPr>
            <a:t>Kortsiktige mål 2020:</a:t>
          </a:r>
          <a:endParaRPr lang="en-US" sz="19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1721" y="77863"/>
        <a:ext cx="4184630" cy="692586"/>
      </dsp:txXfrm>
    </dsp:sp>
    <dsp:sp modelId="{4C12CC9E-7755-4F0A-8FDF-E7B38BBA0A68}">
      <dsp:nvSpPr>
        <dsp:cNvPr id="0" name=""/>
        <dsp:cNvSpPr/>
      </dsp:nvSpPr>
      <dsp:spPr>
        <a:xfrm>
          <a:off x="0" y="3258118"/>
          <a:ext cx="6085092" cy="25701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3599988"/>
              <a:satOff val="-1850"/>
              <a:lumOff val="-470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2271" tIns="395732" rIns="472271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b-NO" sz="1900" kern="1200" dirty="0">
              <a:latin typeface="Arial" panose="020B0604020202020204" pitchFamily="34" charset="0"/>
              <a:cs typeface="Arial" panose="020B0604020202020204" pitchFamily="34" charset="0"/>
            </a:rPr>
            <a:t>Utvikle Bingsfoss SK Elite til å bli et attraktivt lag med 7-10 aktive Norges Cup ryttere som kan være med å prege nasjonale ritt</a:t>
          </a:r>
          <a:endParaRPr lang="en-US" sz="19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b-NO" sz="1900" kern="1200" dirty="0">
              <a:latin typeface="Arial" panose="020B0604020202020204" pitchFamily="34" charset="0"/>
              <a:cs typeface="Arial" panose="020B0604020202020204" pitchFamily="34" charset="0"/>
            </a:rPr>
            <a:t>Deltakelse på UCI-ritt i Norge og internasjonalt</a:t>
          </a:r>
          <a:endParaRPr lang="en-US" sz="19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b-NO" sz="1900" kern="1200" dirty="0">
              <a:latin typeface="Arial" panose="020B0604020202020204" pitchFamily="34" charset="0"/>
              <a:cs typeface="Arial" panose="020B0604020202020204" pitchFamily="34" charset="0"/>
            </a:rPr>
            <a:t>Levere minst en rytter til kontinental lag i perioden 2022-2024.</a:t>
          </a:r>
          <a:endParaRPr lang="en-US" sz="1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258118"/>
        <a:ext cx="6085092" cy="2570179"/>
      </dsp:txXfrm>
    </dsp:sp>
    <dsp:sp modelId="{63F0FF2B-EBCE-43EA-B04B-BD8982D40F6F}">
      <dsp:nvSpPr>
        <dsp:cNvPr id="0" name=""/>
        <dsp:cNvSpPr/>
      </dsp:nvSpPr>
      <dsp:spPr>
        <a:xfrm>
          <a:off x="304254" y="2879278"/>
          <a:ext cx="4259564" cy="767520"/>
        </a:xfrm>
        <a:prstGeom prst="roundRect">
          <a:avLst/>
        </a:prstGeom>
        <a:solidFill>
          <a:schemeClr val="accent2">
            <a:hueOff val="3599988"/>
            <a:satOff val="-1850"/>
            <a:lumOff val="-470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61001" tIns="0" rIns="161001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900" kern="1200" dirty="0">
              <a:latin typeface="Arial" panose="020B0604020202020204" pitchFamily="34" charset="0"/>
              <a:cs typeface="Arial" panose="020B0604020202020204" pitchFamily="34" charset="0"/>
            </a:rPr>
            <a:t>Langsiktige mål 2021-2024:</a:t>
          </a:r>
          <a:endParaRPr lang="en-US" sz="1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1721" y="2916745"/>
        <a:ext cx="4184630" cy="6925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/>
              <a:t>Klikk for å redigere undertittelstil i malen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2/13/2020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2/13/2020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2/13/2020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2/13/2020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2/13/2020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2/13/2020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2/13/2020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2/13/2020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/>
              <a:t>Klikk på ikonet for å legge til et bilde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2/13/2020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bilde med bilde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/>
              <a:t>Klikk på ikonet for å legge til et bilde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2/13/2020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2/13/2020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tat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2/13/2020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vneko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2/13/2020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o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2/13/2020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onner for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b-NO"/>
              <a:t>Klikk på ikonet for å legge til et bilde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b-NO"/>
              <a:t>Klikk på ikonet for å legge til et bilde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b-NO"/>
              <a:t>Klikk på ikonet for å legge til et bilde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2/13/2020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2/13/2020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2/13/2020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2/13/2020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jpg"/><Relationship Id="rId7" Type="http://schemas.openxmlformats.org/officeDocument/2006/relationships/diagramColors" Target="../diagrams/colors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e 3">
            <a:extLst>
              <a:ext uri="{FF2B5EF4-FFF2-40B4-BE49-F238E27FC236}">
                <a16:creationId xmlns:a16="http://schemas.microsoft.com/office/drawing/2014/main" id="{2DB05BEA-851A-4F33-8AE3-3D7249A6ACA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707" t="9091" r="1" b="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 9">
            <a:extLst>
              <a:ext uri="{FF2B5EF4-FFF2-40B4-BE49-F238E27FC236}">
                <a16:creationId xmlns:a16="http://schemas.microsoft.com/office/drawing/2014/main" id="{BE135C2E-C781-46AF-BE4C-9B57C07D9C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8288" y="2698990"/>
            <a:ext cx="11338098" cy="3612111"/>
          </a:xfrm>
          <a:custGeom>
            <a:avLst/>
            <a:gdLst>
              <a:gd name="connsiteX0" fmla="*/ 0 w 11329257"/>
              <a:gd name="connsiteY0" fmla="*/ 1672253 h 3112578"/>
              <a:gd name="connsiteX1" fmla="*/ 11201741 w 11329257"/>
              <a:gd name="connsiteY1" fmla="*/ 0 h 3112578"/>
              <a:gd name="connsiteX2" fmla="*/ 11329257 w 11329257"/>
              <a:gd name="connsiteY2" fmla="*/ 2508571 h 3112578"/>
              <a:gd name="connsiteX3" fmla="*/ 0 w 11329257"/>
              <a:gd name="connsiteY3" fmla="*/ 3112578 h 3112578"/>
              <a:gd name="connsiteX4" fmla="*/ 0 w 11329257"/>
              <a:gd name="connsiteY4" fmla="*/ 1672253 h 3112578"/>
              <a:gd name="connsiteX0" fmla="*/ 8467 w 11329257"/>
              <a:gd name="connsiteY0" fmla="*/ 994919 h 3112578"/>
              <a:gd name="connsiteX1" fmla="*/ 11201741 w 11329257"/>
              <a:gd name="connsiteY1" fmla="*/ 0 h 3112578"/>
              <a:gd name="connsiteX2" fmla="*/ 11329257 w 11329257"/>
              <a:gd name="connsiteY2" fmla="*/ 2508571 h 3112578"/>
              <a:gd name="connsiteX3" fmla="*/ 0 w 11329257"/>
              <a:gd name="connsiteY3" fmla="*/ 3112578 h 3112578"/>
              <a:gd name="connsiteX4" fmla="*/ 8467 w 11329257"/>
              <a:gd name="connsiteY4" fmla="*/ 994919 h 3112578"/>
              <a:gd name="connsiteX0" fmla="*/ 814 w 11330070"/>
              <a:gd name="connsiteY0" fmla="*/ 732453 h 3112578"/>
              <a:gd name="connsiteX1" fmla="*/ 11202554 w 11330070"/>
              <a:gd name="connsiteY1" fmla="*/ 0 h 3112578"/>
              <a:gd name="connsiteX2" fmla="*/ 11330070 w 11330070"/>
              <a:gd name="connsiteY2" fmla="*/ 2508571 h 3112578"/>
              <a:gd name="connsiteX3" fmla="*/ 813 w 11330070"/>
              <a:gd name="connsiteY3" fmla="*/ 3112578 h 3112578"/>
              <a:gd name="connsiteX4" fmla="*/ 814 w 11330070"/>
              <a:gd name="connsiteY4" fmla="*/ 732453 h 3112578"/>
              <a:gd name="connsiteX0" fmla="*/ 375 w 11338098"/>
              <a:gd name="connsiteY0" fmla="*/ 622387 h 3112578"/>
              <a:gd name="connsiteX1" fmla="*/ 11210582 w 11338098"/>
              <a:gd name="connsiteY1" fmla="*/ 0 h 3112578"/>
              <a:gd name="connsiteX2" fmla="*/ 11338098 w 11338098"/>
              <a:gd name="connsiteY2" fmla="*/ 2508571 h 3112578"/>
              <a:gd name="connsiteX3" fmla="*/ 8841 w 11338098"/>
              <a:gd name="connsiteY3" fmla="*/ 3112578 h 3112578"/>
              <a:gd name="connsiteX4" fmla="*/ 375 w 11338098"/>
              <a:gd name="connsiteY4" fmla="*/ 622387 h 3112578"/>
              <a:gd name="connsiteX0" fmla="*/ 375 w 11338098"/>
              <a:gd name="connsiteY0" fmla="*/ 1020320 h 3510511"/>
              <a:gd name="connsiteX1" fmla="*/ 11176715 w 11338098"/>
              <a:gd name="connsiteY1" fmla="*/ 0 h 3510511"/>
              <a:gd name="connsiteX2" fmla="*/ 11338098 w 11338098"/>
              <a:gd name="connsiteY2" fmla="*/ 2906504 h 3510511"/>
              <a:gd name="connsiteX3" fmla="*/ 8841 w 11338098"/>
              <a:gd name="connsiteY3" fmla="*/ 3510511 h 3510511"/>
              <a:gd name="connsiteX4" fmla="*/ 375 w 11338098"/>
              <a:gd name="connsiteY4" fmla="*/ 1020320 h 3510511"/>
              <a:gd name="connsiteX0" fmla="*/ 375 w 11338098"/>
              <a:gd name="connsiteY0" fmla="*/ 664720 h 3510511"/>
              <a:gd name="connsiteX1" fmla="*/ 11176715 w 11338098"/>
              <a:gd name="connsiteY1" fmla="*/ 0 h 3510511"/>
              <a:gd name="connsiteX2" fmla="*/ 11338098 w 11338098"/>
              <a:gd name="connsiteY2" fmla="*/ 2906504 h 3510511"/>
              <a:gd name="connsiteX3" fmla="*/ 8841 w 11338098"/>
              <a:gd name="connsiteY3" fmla="*/ 3510511 h 3510511"/>
              <a:gd name="connsiteX4" fmla="*/ 375 w 11338098"/>
              <a:gd name="connsiteY4" fmla="*/ 664720 h 3510511"/>
              <a:gd name="connsiteX0" fmla="*/ 375 w 11338098"/>
              <a:gd name="connsiteY0" fmla="*/ 605454 h 3510511"/>
              <a:gd name="connsiteX1" fmla="*/ 11176715 w 11338098"/>
              <a:gd name="connsiteY1" fmla="*/ 0 h 3510511"/>
              <a:gd name="connsiteX2" fmla="*/ 11338098 w 11338098"/>
              <a:gd name="connsiteY2" fmla="*/ 2906504 h 3510511"/>
              <a:gd name="connsiteX3" fmla="*/ 8841 w 11338098"/>
              <a:gd name="connsiteY3" fmla="*/ 3510511 h 3510511"/>
              <a:gd name="connsiteX4" fmla="*/ 375 w 11338098"/>
              <a:gd name="connsiteY4" fmla="*/ 605454 h 3510511"/>
              <a:gd name="connsiteX0" fmla="*/ 375 w 11338098"/>
              <a:gd name="connsiteY0" fmla="*/ 707054 h 3612111"/>
              <a:gd name="connsiteX1" fmla="*/ 11176715 w 11338098"/>
              <a:gd name="connsiteY1" fmla="*/ 0 h 3612111"/>
              <a:gd name="connsiteX2" fmla="*/ 11338098 w 11338098"/>
              <a:gd name="connsiteY2" fmla="*/ 3008104 h 3612111"/>
              <a:gd name="connsiteX3" fmla="*/ 8841 w 11338098"/>
              <a:gd name="connsiteY3" fmla="*/ 3612111 h 3612111"/>
              <a:gd name="connsiteX4" fmla="*/ 375 w 11338098"/>
              <a:gd name="connsiteY4" fmla="*/ 707054 h 3612111"/>
              <a:gd name="connsiteX0" fmla="*/ 375 w 11338098"/>
              <a:gd name="connsiteY0" fmla="*/ 571588 h 3612111"/>
              <a:gd name="connsiteX1" fmla="*/ 11176715 w 11338098"/>
              <a:gd name="connsiteY1" fmla="*/ 0 h 3612111"/>
              <a:gd name="connsiteX2" fmla="*/ 11338098 w 11338098"/>
              <a:gd name="connsiteY2" fmla="*/ 3008104 h 3612111"/>
              <a:gd name="connsiteX3" fmla="*/ 8841 w 11338098"/>
              <a:gd name="connsiteY3" fmla="*/ 3612111 h 3612111"/>
              <a:gd name="connsiteX4" fmla="*/ 375 w 11338098"/>
              <a:gd name="connsiteY4" fmla="*/ 571588 h 3612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38098" h="3612111">
                <a:moveTo>
                  <a:pt x="375" y="571588"/>
                </a:moveTo>
                <a:lnTo>
                  <a:pt x="11176715" y="0"/>
                </a:lnTo>
                <a:lnTo>
                  <a:pt x="11338098" y="3008104"/>
                </a:lnTo>
                <a:lnTo>
                  <a:pt x="8841" y="3612111"/>
                </a:lnTo>
                <a:cubicBezTo>
                  <a:pt x="11663" y="2906225"/>
                  <a:pt x="-2447" y="1277474"/>
                  <a:pt x="375" y="571588"/>
                </a:cubicBezTo>
                <a:close/>
              </a:path>
            </a:pathLst>
          </a:custGeom>
          <a:solidFill>
            <a:schemeClr val="accent1">
              <a:alpha val="82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9C2EDBEB-615A-4DFF-99E7-7237085852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21420000">
            <a:off x="496980" y="3221623"/>
            <a:ext cx="10264470" cy="1250066"/>
          </a:xfrm>
        </p:spPr>
        <p:txBody>
          <a:bodyPr>
            <a:normAutofit/>
          </a:bodyPr>
          <a:lstStyle/>
          <a:p>
            <a:r>
              <a:rPr lang="nb-NO">
                <a:solidFill>
                  <a:schemeClr val="bg1"/>
                </a:solidFill>
              </a:rPr>
              <a:t>bingsfoss SK Elite</a:t>
            </a:r>
          </a:p>
        </p:txBody>
      </p:sp>
      <p:sp>
        <p:nvSpPr>
          <p:cNvPr id="11" name="5-Point Star 12">
            <a:extLst>
              <a:ext uri="{FF2B5EF4-FFF2-40B4-BE49-F238E27FC236}">
                <a16:creationId xmlns:a16="http://schemas.microsoft.com/office/drawing/2014/main" id="{EB803A74-8E46-4CF3-B85A-2F618214CF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B59F143E-B402-42AA-AF83-55A618E7B2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21420000">
            <a:off x="538344" y="4356657"/>
            <a:ext cx="10271534" cy="494162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nb-NO" sz="2600">
                <a:solidFill>
                  <a:schemeClr val="bg1"/>
                </a:solidFill>
              </a:rPr>
              <a:t>Landevei</a:t>
            </a:r>
          </a:p>
        </p:txBody>
      </p:sp>
    </p:spTree>
    <p:extLst>
      <p:ext uri="{BB962C8B-B14F-4D97-AF65-F5344CB8AC3E}">
        <p14:creationId xmlns:p14="http://schemas.microsoft.com/office/powerpoint/2010/main" val="33511744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618FB81-4624-45AD-8648-3D5FF14B1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Bakgrunn</a:t>
            </a:r>
          </a:p>
        </p:txBody>
      </p:sp>
      <p:sp>
        <p:nvSpPr>
          <p:cNvPr id="6" name="Plassholder for innhold 2">
            <a:extLst>
              <a:ext uri="{FF2B5EF4-FFF2-40B4-BE49-F238E27FC236}">
                <a16:creationId xmlns:a16="http://schemas.microsoft.com/office/drawing/2014/main" id="{39577A22-A116-4DCD-9486-FCCEA11E02AD}"/>
              </a:ext>
            </a:extLst>
          </p:cNvPr>
          <p:cNvSpPr txBox="1">
            <a:spLocks/>
          </p:cNvSpPr>
          <p:nvPr/>
        </p:nvSpPr>
        <p:spPr>
          <a:xfrm>
            <a:off x="685801" y="1566333"/>
            <a:ext cx="10394707" cy="40047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nb-NO" cap="none" dirty="0">
                <a:latin typeface="Arial" panose="020B0604020202020204" pitchFamily="34" charset="0"/>
                <a:cs typeface="Arial" panose="020B0604020202020204" pitchFamily="34" charset="0"/>
              </a:rPr>
              <a:t>Flere aktive 1. års senior eliteryttere fra NTG Kongsvinger står uten klubb i 2020</a:t>
            </a:r>
          </a:p>
          <a:p>
            <a:r>
              <a:rPr lang="nb-NO" cap="none" dirty="0">
                <a:latin typeface="Arial" panose="020B0604020202020204" pitchFamily="34" charset="0"/>
                <a:cs typeface="Arial" panose="020B0604020202020204" pitchFamily="34" charset="0"/>
              </a:rPr>
              <a:t>Frafallet etter juniorklassene er urovekkende høyt, en av hovedgrunnene for dette er at ryttere ikke har noe miljø og lag når de slutter på NTG og går tilbake til moderklubben.</a:t>
            </a:r>
          </a:p>
          <a:p>
            <a:r>
              <a:rPr lang="nb-NO" cap="none" dirty="0">
                <a:latin typeface="Arial" panose="020B0604020202020204" pitchFamily="34" charset="0"/>
                <a:cs typeface="Arial" panose="020B0604020202020204" pitchFamily="34" charset="0"/>
              </a:rPr>
              <a:t>Å sykle på elitenivå i Norge forutsetter at de har et lag rundt rytterne, sykling er en lagidrett. Et godt opplegg og et fungerende støtteapparat er en forutsetning.</a:t>
            </a:r>
          </a:p>
          <a:p>
            <a:r>
              <a:rPr lang="nb-NO" cap="none" dirty="0">
                <a:latin typeface="Arial" panose="020B0604020202020204" pitchFamily="34" charset="0"/>
                <a:cs typeface="Arial" panose="020B0604020202020204" pitchFamily="34" charset="0"/>
              </a:rPr>
              <a:t>Styret i Bingsfoss SK har vært meget positive til etablering av en Elitegruppe, da dette både kan være positivt for rekruttering og for markedsføring av klubben.</a:t>
            </a:r>
          </a:p>
        </p:txBody>
      </p:sp>
    </p:spTree>
    <p:extLst>
      <p:ext uri="{BB962C8B-B14F-4D97-AF65-F5344CB8AC3E}">
        <p14:creationId xmlns:p14="http://schemas.microsoft.com/office/powerpoint/2010/main" val="28118429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F02CD99-608E-4457-AC5A-945CF91B9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Formål og verdier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BDD30B8E-844C-45D6-8F27-497B6F24A30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1989668"/>
            <a:ext cx="10394707" cy="3384918"/>
          </a:xfrm>
        </p:spPr>
        <p:txBody>
          <a:bodyPr>
            <a:normAutofit fontScale="92500"/>
          </a:bodyPr>
          <a:lstStyle/>
          <a:p>
            <a:r>
              <a:rPr lang="nb-NO" cap="none" dirty="0">
                <a:latin typeface="Arial" panose="020B0604020202020204" pitchFamily="34" charset="0"/>
                <a:cs typeface="Arial" panose="020B0604020202020204" pitchFamily="34" charset="0"/>
              </a:rPr>
              <a:t>Bingsfoss SK Elite skal være et sykkellag for unge utøver som er villige til å satse aktivt på elitenivå i Norge. </a:t>
            </a:r>
          </a:p>
          <a:p>
            <a:r>
              <a:rPr lang="nb-NO" cap="none" dirty="0">
                <a:latin typeface="Arial" panose="020B0604020202020204" pitchFamily="34" charset="0"/>
                <a:cs typeface="Arial" panose="020B0604020202020204" pitchFamily="34" charset="0"/>
              </a:rPr>
              <a:t>Gruppen vil være et trening- og konkurransefellesskap med fokus på langsiktig utvikling av unge ryttere.</a:t>
            </a:r>
          </a:p>
          <a:p>
            <a:r>
              <a:rPr lang="nb-NO" cap="none" dirty="0">
                <a:latin typeface="Arial" panose="020B0604020202020204" pitchFamily="34" charset="0"/>
                <a:cs typeface="Arial" panose="020B0604020202020204" pitchFamily="34" charset="0"/>
              </a:rPr>
              <a:t>Arbeidet i laget  skal preges av frivillighet, lojalitet og likeverd. </a:t>
            </a:r>
          </a:p>
          <a:p>
            <a:r>
              <a:rPr lang="nb-NO" cap="none" dirty="0">
                <a:latin typeface="Arial" panose="020B0604020202020204" pitchFamily="34" charset="0"/>
                <a:cs typeface="Arial" panose="020B0604020202020204" pitchFamily="34" charset="0"/>
              </a:rPr>
              <a:t>All aktivitet skal bygge på grunnverdier som idrettsglede, fellesskap, åpenhet og ærlighet.</a:t>
            </a:r>
          </a:p>
          <a:p>
            <a:r>
              <a:rPr lang="nb-NO" cap="none" dirty="0">
                <a:latin typeface="Arial" panose="020B0604020202020204" pitchFamily="34" charset="0"/>
                <a:cs typeface="Arial" panose="020B0604020202020204" pitchFamily="34" charset="0"/>
              </a:rPr>
              <a:t>Laget tar avstand fra all bruk av dopingmidler og skal arbeide i tråd med verdiprofil som et rent idrettslag.</a:t>
            </a:r>
          </a:p>
        </p:txBody>
      </p:sp>
    </p:spTree>
    <p:extLst>
      <p:ext uri="{BB962C8B-B14F-4D97-AF65-F5344CB8AC3E}">
        <p14:creationId xmlns:p14="http://schemas.microsoft.com/office/powerpoint/2010/main" val="3444417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90A9C49B-76D8-4E9B-B430-D1ADF40F1C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F88A5712-2FE0-4DD4-BDC6-099EA378A0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1979952" cy="6644081"/>
          </a:xfrm>
          <a:prstGeom prst="rect">
            <a:avLst/>
          </a:prstGeom>
          <a:ln>
            <a:noFill/>
          </a:ln>
          <a:effectLst>
            <a:outerShdw blurRad="98425" dist="76200" dir="4380000" algn="tl" rotWithShape="0">
              <a:srgbClr val="000000">
                <a:alpha val="68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Freeform 9">
            <a:extLst>
              <a:ext uri="{FF2B5EF4-FFF2-40B4-BE49-F238E27FC236}">
                <a16:creationId xmlns:a16="http://schemas.microsoft.com/office/drawing/2014/main" id="{448E5503-E0F8-4B94-81A3-B1FA57623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5397" y="0"/>
            <a:ext cx="11773291" cy="6419514"/>
          </a:xfrm>
          <a:custGeom>
            <a:avLst/>
            <a:gdLst/>
            <a:ahLst/>
            <a:cxnLst/>
            <a:rect l="l" t="t" r="r" b="b"/>
            <a:pathLst>
              <a:path w="11773291" h="6419514">
                <a:moveTo>
                  <a:pt x="11750059" y="0"/>
                </a:moveTo>
                <a:lnTo>
                  <a:pt x="11773291" y="6419514"/>
                </a:lnTo>
                <a:lnTo>
                  <a:pt x="0" y="6411047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E54F896-85E7-4403-9E37-1B004731F8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4654296" cy="6380796"/>
          </a:xfrm>
          <a:prstGeom prst="rect">
            <a:avLst/>
          </a:pr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88923A51-A9CF-4D18-A040-99A7E0061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2" y="685800"/>
            <a:ext cx="3381946" cy="4846967"/>
          </a:xfrm>
        </p:spPr>
        <p:txBody>
          <a:bodyPr>
            <a:normAutofit/>
          </a:bodyPr>
          <a:lstStyle/>
          <a:p>
            <a:r>
              <a:rPr lang="nb-NO" sz="4100">
                <a:solidFill>
                  <a:srgbClr val="FFFFFF"/>
                </a:solidFill>
              </a:rPr>
              <a:t>Målsetninger</a:t>
            </a:r>
          </a:p>
        </p:txBody>
      </p:sp>
      <p:graphicFrame>
        <p:nvGraphicFramePr>
          <p:cNvPr id="16" name="Plassholder for innhold 2">
            <a:extLst>
              <a:ext uri="{FF2B5EF4-FFF2-40B4-BE49-F238E27FC236}">
                <a16:creationId xmlns:a16="http://schemas.microsoft.com/office/drawing/2014/main" id="{99F7E920-1032-44CF-B0B6-09196E70DFC3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075725189"/>
              </p:ext>
            </p:extLst>
          </p:nvPr>
        </p:nvGraphicFramePr>
        <p:xfrm>
          <a:off x="5260242" y="213919"/>
          <a:ext cx="6085092" cy="5873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064029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 3">
            <a:extLst>
              <a:ext uri="{FF2B5EF4-FFF2-40B4-BE49-F238E27FC236}">
                <a16:creationId xmlns:a16="http://schemas.microsoft.com/office/drawing/2014/main" id="{90DFDAE6-FFCE-4C70-8775-9EFE8926F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Budsjett 2020 (5 ryttere*)</a:t>
            </a:r>
          </a:p>
        </p:txBody>
      </p:sp>
      <p:graphicFrame>
        <p:nvGraphicFramePr>
          <p:cNvPr id="8" name="Tabell 8">
            <a:extLst>
              <a:ext uri="{FF2B5EF4-FFF2-40B4-BE49-F238E27FC236}">
                <a16:creationId xmlns:a16="http://schemas.microsoft.com/office/drawing/2014/main" id="{9E34C431-70D5-459D-AE0D-533D98DC7D37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75688870"/>
              </p:ext>
            </p:extLst>
          </p:nvPr>
        </p:nvGraphicFramePr>
        <p:xfrm>
          <a:off x="685800" y="1671864"/>
          <a:ext cx="10394949" cy="296672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5538831">
                  <a:extLst>
                    <a:ext uri="{9D8B030D-6E8A-4147-A177-3AD203B41FA5}">
                      <a16:colId xmlns:a16="http://schemas.microsoft.com/office/drawing/2014/main" val="2121703495"/>
                    </a:ext>
                  </a:extLst>
                </a:gridCol>
                <a:gridCol w="2441197">
                  <a:extLst>
                    <a:ext uri="{9D8B030D-6E8A-4147-A177-3AD203B41FA5}">
                      <a16:colId xmlns:a16="http://schemas.microsoft.com/office/drawing/2014/main" val="1999087859"/>
                    </a:ext>
                  </a:extLst>
                </a:gridCol>
                <a:gridCol w="2414921">
                  <a:extLst>
                    <a:ext uri="{9D8B030D-6E8A-4147-A177-3AD203B41FA5}">
                      <a16:colId xmlns:a16="http://schemas.microsoft.com/office/drawing/2014/main" val="31616156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nb-NO" b="0" dirty="0"/>
                        <a:t>Beskrivelse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b="0" dirty="0">
                          <a:solidFill>
                            <a:srgbClr val="00B050"/>
                          </a:solidFill>
                        </a:rPr>
                        <a:t>Inntekter**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b="0" dirty="0">
                          <a:solidFill>
                            <a:srgbClr val="FF0000"/>
                          </a:solidFill>
                        </a:rPr>
                        <a:t>Utgifter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73512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b-NO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Egenandel ryttere (5 av 10.000,-)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nb-NO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50.000,-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nb-NO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83877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b-NO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Sponsorinntekter / klubb bidrag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50.000,-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40832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b-NO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Teamtøy til utøvere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25.000,-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6000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b-NO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Overnatting / transport på inntil 7 utvalgte ritthelger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35.000,-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20554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b-NO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Påmeldingsavgift på inntil 7 utvalgte ritthelger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25.000,-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84496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b-NO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Diverse utgifter til rittmat, servicebil og annet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10.000,-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69931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b-NO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Sportssjef på enkelte ritt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5.000,-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0124988"/>
                  </a:ext>
                </a:extLst>
              </a:tr>
            </a:tbl>
          </a:graphicData>
        </a:graphic>
      </p:graphicFrame>
      <p:sp>
        <p:nvSpPr>
          <p:cNvPr id="10" name="TekstSylinder 9">
            <a:extLst>
              <a:ext uri="{FF2B5EF4-FFF2-40B4-BE49-F238E27FC236}">
                <a16:creationId xmlns:a16="http://schemas.microsoft.com/office/drawing/2014/main" id="{ABFED3E2-5250-4A23-AC81-757EA1CB9920}"/>
              </a:ext>
            </a:extLst>
          </p:cNvPr>
          <p:cNvSpPr txBox="1"/>
          <p:nvPr/>
        </p:nvSpPr>
        <p:spPr>
          <a:xfrm>
            <a:off x="601825" y="4736527"/>
            <a:ext cx="103949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Det legges til grunn en økning av budsjettet med 20.000,- pr rytter utover 5. Tilsvarende reduksjon ved færre enn 5 ryttere.</a:t>
            </a:r>
          </a:p>
        </p:txBody>
      </p:sp>
      <p:sp>
        <p:nvSpPr>
          <p:cNvPr id="5" name="TekstSylinder 4">
            <a:extLst>
              <a:ext uri="{FF2B5EF4-FFF2-40B4-BE49-F238E27FC236}">
                <a16:creationId xmlns:a16="http://schemas.microsoft.com/office/drawing/2014/main" id="{6C4FBEE7-E28B-4CAD-805B-6441DEDB8B7F}"/>
              </a:ext>
            </a:extLst>
          </p:cNvPr>
          <p:cNvSpPr txBox="1"/>
          <p:nvPr/>
        </p:nvSpPr>
        <p:spPr>
          <a:xfrm>
            <a:off x="601824" y="5075081"/>
            <a:ext cx="103949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** Dersom inntekter / sponsorbidrag øker vil dette føre til flere ritt hvor dekning av påmelding, overnatting og transport. </a:t>
            </a:r>
          </a:p>
        </p:txBody>
      </p:sp>
    </p:spTree>
    <p:extLst>
      <p:ext uri="{BB962C8B-B14F-4D97-AF65-F5344CB8AC3E}">
        <p14:creationId xmlns:p14="http://schemas.microsoft.com/office/powerpoint/2010/main" val="23383148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C3E8BADD-B1A5-458F-B3B2-E110AD50E6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Organisering</a:t>
            </a:r>
            <a:endParaRPr lang="nb-NO" dirty="0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FA65436B-33C2-4213-B8E5-929136980F3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1593908"/>
            <a:ext cx="10394707" cy="3780677"/>
          </a:xfrm>
        </p:spPr>
        <p:txBody>
          <a:bodyPr>
            <a:normAutofit fontScale="92500" lnSpcReduction="10000"/>
          </a:bodyPr>
          <a:lstStyle/>
          <a:p>
            <a:r>
              <a:rPr lang="nb-NO" cap="none" dirty="0">
                <a:latin typeface="Arial" panose="020B0604020202020204" pitchFamily="34" charset="0"/>
                <a:cs typeface="Arial" panose="020B0604020202020204" pitchFamily="34" charset="0"/>
              </a:rPr>
              <a:t>Laget administreres og ledes i sin helhet av foreldregruppe, med følgende roller: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nb-NO" cap="none" dirty="0">
                <a:latin typeface="Arial" panose="020B0604020202020204" pitchFamily="34" charset="0"/>
                <a:cs typeface="Arial" panose="020B0604020202020204" pitchFamily="34" charset="0"/>
              </a:rPr>
              <a:t>Gruppeledere (Raymond Myhre / Hans Petter Sjøen)</a:t>
            </a:r>
          </a:p>
          <a:p>
            <a:pPr lvl="3">
              <a:buFont typeface="Wingdings" panose="05000000000000000000" pitchFamily="2" charset="2"/>
              <a:buChar char="ü"/>
            </a:pPr>
            <a:r>
              <a:rPr lang="nb-NO" cap="none" dirty="0">
                <a:latin typeface="Arial" panose="020B0604020202020204" pitchFamily="34" charset="0"/>
                <a:cs typeface="Arial" panose="020B0604020202020204" pitchFamily="34" charset="0"/>
              </a:rPr>
              <a:t>Bindeledd mot styret i Bingsfoss SK</a:t>
            </a:r>
          </a:p>
          <a:p>
            <a:pPr lvl="3">
              <a:buFont typeface="Wingdings" panose="05000000000000000000" pitchFamily="2" charset="2"/>
              <a:buChar char="ü"/>
            </a:pPr>
            <a:r>
              <a:rPr lang="nb-NO" cap="none" dirty="0">
                <a:latin typeface="Arial" panose="020B0604020202020204" pitchFamily="34" charset="0"/>
                <a:cs typeface="Arial" panose="020B0604020202020204" pitchFamily="34" charset="0"/>
              </a:rPr>
              <a:t>Utarbeide forslag til egenandeler og budsjett</a:t>
            </a:r>
          </a:p>
          <a:p>
            <a:pPr lvl="3">
              <a:buFont typeface="Wingdings" panose="05000000000000000000" pitchFamily="2" charset="2"/>
              <a:buChar char="ü"/>
            </a:pPr>
            <a:r>
              <a:rPr lang="nb-NO" cap="none" dirty="0">
                <a:latin typeface="Arial" panose="020B0604020202020204" pitchFamily="34" charset="0"/>
                <a:cs typeface="Arial" panose="020B0604020202020204" pitchFamily="34" charset="0"/>
              </a:rPr>
              <a:t>Vurdere og beslutte inntak av nye ryttere i samarbeid med styret</a:t>
            </a:r>
          </a:p>
          <a:p>
            <a:pPr lvl="3">
              <a:buFont typeface="Wingdings" panose="05000000000000000000" pitchFamily="2" charset="2"/>
              <a:buChar char="ü"/>
            </a:pPr>
            <a:r>
              <a:rPr lang="nb-NO" cap="none" dirty="0">
                <a:latin typeface="Arial" panose="020B0604020202020204" pitchFamily="34" charset="0"/>
                <a:cs typeface="Arial" panose="020B0604020202020204" pitchFamily="34" charset="0"/>
              </a:rPr>
              <a:t>Sportslige utvalg, utvelgelse av ritt, oppsett støtteapparat </a:t>
            </a:r>
            <a:r>
              <a:rPr lang="nb-NO" cap="none" dirty="0" err="1">
                <a:latin typeface="Arial" panose="020B0604020202020204" pitchFamily="34" charset="0"/>
                <a:cs typeface="Arial" panose="020B0604020202020204" pitchFamily="34" charset="0"/>
              </a:rPr>
              <a:t>m.v</a:t>
            </a:r>
            <a:r>
              <a:rPr lang="nb-NO" cap="none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nb-NO" cap="none" dirty="0">
                <a:latin typeface="Arial" panose="020B0604020202020204" pitchFamily="34" charset="0"/>
                <a:cs typeface="Arial" panose="020B0604020202020204" pitchFamily="34" charset="0"/>
              </a:rPr>
              <a:t>Påmeldingsansvarlig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nb-NO" cap="none" dirty="0" err="1">
                <a:latin typeface="Arial" panose="020B0604020202020204" pitchFamily="34" charset="0"/>
                <a:cs typeface="Arial" panose="020B0604020202020204" pitchFamily="34" charset="0"/>
              </a:rPr>
              <a:t>Bookingansvarlig</a:t>
            </a:r>
            <a:r>
              <a:rPr lang="nb-NO" cap="none" dirty="0">
                <a:latin typeface="Arial" panose="020B0604020202020204" pitchFamily="34" charset="0"/>
                <a:cs typeface="Arial" panose="020B0604020202020204" pitchFamily="34" charset="0"/>
              </a:rPr>
              <a:t> (Overnatting / Transport)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nb-NO" cap="none" dirty="0">
                <a:latin typeface="Arial" panose="020B0604020202020204" pitchFamily="34" charset="0"/>
                <a:cs typeface="Arial" panose="020B0604020202020204" pitchFamily="34" charset="0"/>
              </a:rPr>
              <a:t>Serviceteam / sjåfør / mekanikere / langing, </a:t>
            </a:r>
            <a:r>
              <a:rPr lang="nb-NO" cap="none" dirty="0" err="1">
                <a:latin typeface="Arial" panose="020B0604020202020204" pitchFamily="34" charset="0"/>
                <a:cs typeface="Arial" panose="020B0604020202020204" pitchFamily="34" charset="0"/>
              </a:rPr>
              <a:t>m.v</a:t>
            </a:r>
            <a:r>
              <a:rPr lang="nb-NO" cap="none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nb-NO" cap="none" dirty="0">
                <a:latin typeface="Arial" panose="020B0604020202020204" pitchFamily="34" charset="0"/>
                <a:cs typeface="Arial" panose="020B0604020202020204" pitchFamily="34" charset="0"/>
              </a:rPr>
              <a:t>Sponsoransvarlig</a:t>
            </a:r>
          </a:p>
          <a:p>
            <a:r>
              <a:rPr lang="nb-NO" cap="none" dirty="0">
                <a:latin typeface="Arial" panose="020B0604020202020204" pitchFamily="34" charset="0"/>
                <a:cs typeface="Arial" panose="020B0604020202020204" pitchFamily="34" charset="0"/>
              </a:rPr>
              <a:t>Innhenting av «ekstern» sportsjef til ritt vurderes løpende.</a:t>
            </a:r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96B23061-DBD3-4414-88FB-B3005D7785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757068">
            <a:off x="8088730" y="2469775"/>
            <a:ext cx="3306556" cy="1381037"/>
          </a:xfrm>
          <a:prstGeom prst="rect">
            <a:avLst/>
          </a:prstGeom>
        </p:spPr>
      </p:pic>
      <p:pic>
        <p:nvPicPr>
          <p:cNvPr id="5" name="Bilde 4">
            <a:extLst>
              <a:ext uri="{FF2B5EF4-FFF2-40B4-BE49-F238E27FC236}">
                <a16:creationId xmlns:a16="http://schemas.microsoft.com/office/drawing/2014/main" id="{E3B347B7-D792-4149-BEC2-A469E85F2D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03793">
            <a:off x="8077251" y="4130462"/>
            <a:ext cx="3310507" cy="1411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464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C3E8BADD-B1A5-458F-B3B2-E110AD50E6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Bidrag tilbake til Bingsfoss SK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FA65436B-33C2-4213-B8E5-929136980F3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1593908"/>
            <a:ext cx="10394707" cy="3780677"/>
          </a:xfrm>
        </p:spPr>
        <p:txBody>
          <a:bodyPr>
            <a:normAutofit/>
          </a:bodyPr>
          <a:lstStyle/>
          <a:p>
            <a:r>
              <a:rPr lang="nb-NO" cap="none" dirty="0">
                <a:latin typeface="Arial" panose="020B0604020202020204" pitchFamily="34" charset="0"/>
                <a:cs typeface="Arial" panose="020B0604020202020204" pitchFamily="34" charset="0"/>
              </a:rPr>
              <a:t>Økt markedsføring av klubben og sponsorer ved deltakelse på nasjonale og internasjonale ritt. Aktiv bruk av sosiale medier på ritt og treningsarbeid.</a:t>
            </a:r>
          </a:p>
          <a:p>
            <a:r>
              <a:rPr lang="nb-NO" cap="none" dirty="0">
                <a:latin typeface="Arial" panose="020B0604020202020204" pitchFamily="34" charset="0"/>
                <a:cs typeface="Arial" panose="020B0604020202020204" pitchFamily="34" charset="0"/>
              </a:rPr>
              <a:t>Kompetanseoverføring til styret og gruppene om organisering, planlegging og gjennomføring av ritt og støtteapparat.</a:t>
            </a:r>
          </a:p>
          <a:p>
            <a:r>
              <a:rPr lang="nb-NO" cap="none" dirty="0">
                <a:latin typeface="Arial" panose="020B0604020202020204" pitchFamily="34" charset="0"/>
                <a:cs typeface="Arial" panose="020B0604020202020204" pitchFamily="34" charset="0"/>
              </a:rPr>
              <a:t>Kompetanseoverføring i treningsopplegg, treningsbolker og kosthold.</a:t>
            </a:r>
          </a:p>
          <a:p>
            <a:r>
              <a:rPr lang="nb-NO" cap="none" dirty="0">
                <a:latin typeface="Arial" panose="020B0604020202020204" pitchFamily="34" charset="0"/>
                <a:cs typeface="Arial" panose="020B0604020202020204" pitchFamily="34" charset="0"/>
              </a:rPr>
              <a:t>Fellestreninger med Elite gruppen.</a:t>
            </a:r>
          </a:p>
        </p:txBody>
      </p:sp>
    </p:spTree>
    <p:extLst>
      <p:ext uri="{BB962C8B-B14F-4D97-AF65-F5344CB8AC3E}">
        <p14:creationId xmlns:p14="http://schemas.microsoft.com/office/powerpoint/2010/main" val="2045225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 3">
            <a:extLst>
              <a:ext uri="{FF2B5EF4-FFF2-40B4-BE49-F238E27FC236}">
                <a16:creationId xmlns:a16="http://schemas.microsoft.com/office/drawing/2014/main" id="{C9ABD2C2-6F3F-44A7-8039-53FDA5B3E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b-NO" dirty="0"/>
              <a:t>Rytterpresentasjon 2020 sesongen</a:t>
            </a:r>
          </a:p>
        </p:txBody>
      </p:sp>
      <p:sp>
        <p:nvSpPr>
          <p:cNvPr id="5" name="Plassholder for innhold 4">
            <a:extLst>
              <a:ext uri="{FF2B5EF4-FFF2-40B4-BE49-F238E27FC236}">
                <a16:creationId xmlns:a16="http://schemas.microsoft.com/office/drawing/2014/main" id="{BA793678-9E1B-43CC-B47D-38F5608E8165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nb-NO" sz="1300" cap="none" dirty="0"/>
              <a:t>Navn: Sander Myhre </a:t>
            </a:r>
            <a:r>
              <a:rPr lang="nb-NO" sz="1300" cap="none" dirty="0" err="1"/>
              <a:t>Sauge</a:t>
            </a:r>
            <a:endParaRPr lang="nb-NO" sz="1300" cap="none" dirty="0"/>
          </a:p>
          <a:p>
            <a:pPr marL="0" indent="0">
              <a:buNone/>
            </a:pPr>
            <a:r>
              <a:rPr lang="nb-NO" sz="1300" cap="none" dirty="0"/>
              <a:t>Bosted: Aurskog</a:t>
            </a:r>
          </a:p>
          <a:p>
            <a:pPr marL="0" indent="0">
              <a:buNone/>
            </a:pPr>
            <a:r>
              <a:rPr lang="nb-NO" sz="1300" cap="none" dirty="0"/>
              <a:t>Alder: 18 år</a:t>
            </a:r>
          </a:p>
          <a:p>
            <a:pPr marL="0" indent="0">
              <a:buNone/>
            </a:pPr>
            <a:r>
              <a:rPr lang="nb-NO" sz="1300" cap="none" dirty="0"/>
              <a:t>Tidligere klubber: </a:t>
            </a:r>
            <a:br>
              <a:rPr lang="nb-NO" sz="1300" cap="none" dirty="0"/>
            </a:br>
            <a:r>
              <a:rPr lang="nb-NO" sz="1300" cap="none" dirty="0"/>
              <a:t>Bingsfoss SK og </a:t>
            </a:r>
            <a:r>
              <a:rPr lang="nb-NO" sz="1300" cap="none" dirty="0" err="1"/>
              <a:t>Glåmdal</a:t>
            </a:r>
            <a:r>
              <a:rPr lang="nb-NO" sz="1300" cap="none" dirty="0"/>
              <a:t> SK</a:t>
            </a:r>
          </a:p>
          <a:p>
            <a:pPr marL="0" indent="0">
              <a:buNone/>
            </a:pPr>
            <a:r>
              <a:rPr lang="nb-NO" sz="1300" cap="none" dirty="0"/>
              <a:t>Satsing: Landeveissykling </a:t>
            </a:r>
          </a:p>
          <a:p>
            <a:pPr marL="0" indent="0">
              <a:buNone/>
            </a:pPr>
            <a:r>
              <a:rPr lang="nb-NO" sz="1300" cap="none" dirty="0"/>
              <a:t>Ryttertype: Spurter</a:t>
            </a:r>
          </a:p>
          <a:p>
            <a:pPr marL="0" indent="0">
              <a:buNone/>
            </a:pPr>
            <a:endParaRPr lang="nb-NO" sz="1300" cap="none" dirty="0"/>
          </a:p>
          <a:p>
            <a:pPr marL="0" indent="0">
              <a:buNone/>
            </a:pPr>
            <a:r>
              <a:rPr lang="nb-NO" sz="1300" cap="none" dirty="0"/>
              <a:t>Mål: Kunne leve av sykkel</a:t>
            </a:r>
          </a:p>
          <a:p>
            <a:endParaRPr lang="nb-NO" dirty="0"/>
          </a:p>
        </p:txBody>
      </p:sp>
      <p:sp>
        <p:nvSpPr>
          <p:cNvPr id="6" name="Plassholder for innhold 5">
            <a:extLst>
              <a:ext uri="{FF2B5EF4-FFF2-40B4-BE49-F238E27FC236}">
                <a16:creationId xmlns:a16="http://schemas.microsoft.com/office/drawing/2014/main" id="{A6025BC9-74E1-4E7C-A7E9-614369AA7ED1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nb-NO" sz="1300" cap="none" dirty="0"/>
              <a:t>Navn: Martin Lund Sjøen</a:t>
            </a:r>
          </a:p>
          <a:p>
            <a:pPr marL="0" indent="0">
              <a:buNone/>
            </a:pPr>
            <a:r>
              <a:rPr lang="nb-NO" sz="1300" cap="none" dirty="0"/>
              <a:t>Bosted: Spydeberg</a:t>
            </a:r>
          </a:p>
          <a:p>
            <a:pPr marL="0" indent="0">
              <a:buNone/>
            </a:pPr>
            <a:r>
              <a:rPr lang="nb-NO" sz="1300" cap="none" dirty="0"/>
              <a:t>Alder: 18 år</a:t>
            </a:r>
          </a:p>
          <a:p>
            <a:pPr marL="0" indent="0">
              <a:buNone/>
            </a:pPr>
            <a:r>
              <a:rPr lang="nb-NO" sz="1300" cap="none" dirty="0"/>
              <a:t>Tidligere klubber: </a:t>
            </a:r>
            <a:br>
              <a:rPr lang="nb-NO" sz="1300" cap="none" dirty="0"/>
            </a:br>
            <a:r>
              <a:rPr lang="nb-NO" sz="1300" cap="none" dirty="0" err="1"/>
              <a:t>smaalenene</a:t>
            </a:r>
            <a:r>
              <a:rPr lang="nb-NO" sz="1300" cap="none" dirty="0"/>
              <a:t> </a:t>
            </a:r>
            <a:r>
              <a:rPr lang="nb-NO" sz="1300" cap="none" dirty="0" err="1"/>
              <a:t>Sk</a:t>
            </a:r>
            <a:r>
              <a:rPr lang="nb-NO" sz="1300" cap="none" dirty="0"/>
              <a:t> og </a:t>
            </a:r>
            <a:r>
              <a:rPr lang="nb-NO" sz="1300" cap="none" dirty="0" err="1"/>
              <a:t>Glåmdal</a:t>
            </a:r>
            <a:r>
              <a:rPr lang="nb-NO" sz="1300" cap="none" dirty="0"/>
              <a:t> </a:t>
            </a:r>
            <a:r>
              <a:rPr lang="nb-NO" sz="1300" cap="none" dirty="0" err="1"/>
              <a:t>Sk</a:t>
            </a:r>
            <a:endParaRPr lang="nb-NO" sz="1300" cap="none" dirty="0"/>
          </a:p>
          <a:p>
            <a:pPr marL="0" indent="0">
              <a:buNone/>
            </a:pPr>
            <a:r>
              <a:rPr lang="nb-NO" sz="1300" cap="none" dirty="0"/>
              <a:t>Satsing: Landeveissykling </a:t>
            </a:r>
          </a:p>
          <a:p>
            <a:pPr marL="0" indent="0">
              <a:buNone/>
            </a:pPr>
            <a:r>
              <a:rPr lang="nb-NO" sz="1300" cap="none" dirty="0"/>
              <a:t>Ryttertype: Allrounder</a:t>
            </a:r>
          </a:p>
          <a:p>
            <a:pPr marL="0" indent="0">
              <a:buNone/>
            </a:pPr>
            <a:endParaRPr lang="nb-NO" sz="1300" cap="none" dirty="0"/>
          </a:p>
          <a:p>
            <a:pPr marL="0" indent="0">
              <a:buNone/>
            </a:pPr>
            <a:r>
              <a:rPr lang="nb-NO" sz="1300" cap="none" dirty="0"/>
              <a:t>Mål: Utvikle meg selv som rytter og person</a:t>
            </a:r>
          </a:p>
          <a:p>
            <a:pPr marL="0" indent="0">
              <a:buNone/>
            </a:pPr>
            <a:endParaRPr lang="nb-NO" sz="1300" cap="none" dirty="0"/>
          </a:p>
        </p:txBody>
      </p:sp>
      <p:pic>
        <p:nvPicPr>
          <p:cNvPr id="2" name="Bilde 1">
            <a:extLst>
              <a:ext uri="{FF2B5EF4-FFF2-40B4-BE49-F238E27FC236}">
                <a16:creationId xmlns:a16="http://schemas.microsoft.com/office/drawing/2014/main" id="{BC0C9255-7972-4366-A5FB-8DCA95DCF7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4660" y="2111633"/>
            <a:ext cx="2002566" cy="2627757"/>
          </a:xfrm>
          <a:prstGeom prst="rect">
            <a:avLst/>
          </a:prstGeom>
        </p:spPr>
      </p:pic>
      <p:pic>
        <p:nvPicPr>
          <p:cNvPr id="3" name="Bilde 2">
            <a:extLst>
              <a:ext uri="{FF2B5EF4-FFF2-40B4-BE49-F238E27FC236}">
                <a16:creationId xmlns:a16="http://schemas.microsoft.com/office/drawing/2014/main" id="{C2C1AF86-30B1-4518-8AEA-89552F73EC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2297" y="2063395"/>
            <a:ext cx="1968548" cy="2675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0583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 3">
            <a:extLst>
              <a:ext uri="{FF2B5EF4-FFF2-40B4-BE49-F238E27FC236}">
                <a16:creationId xmlns:a16="http://schemas.microsoft.com/office/drawing/2014/main" id="{C9ABD2C2-6F3F-44A7-8039-53FDA5B3E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b-NO" dirty="0"/>
              <a:t>Rytterpresentasjon 2020 sesongen</a:t>
            </a:r>
          </a:p>
        </p:txBody>
      </p:sp>
      <p:sp>
        <p:nvSpPr>
          <p:cNvPr id="6" name="Plassholder for innhold 5">
            <a:extLst>
              <a:ext uri="{FF2B5EF4-FFF2-40B4-BE49-F238E27FC236}">
                <a16:creationId xmlns:a16="http://schemas.microsoft.com/office/drawing/2014/main" id="{A6025BC9-74E1-4E7C-A7E9-614369AA7ED1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nb-NO" sz="1300" cap="none" dirty="0"/>
              <a:t>Navn: Sivert Kristian Svardal</a:t>
            </a:r>
          </a:p>
          <a:p>
            <a:pPr marL="0" indent="0">
              <a:buNone/>
            </a:pPr>
            <a:r>
              <a:rPr lang="nb-NO" sz="1300" cap="none" dirty="0"/>
              <a:t>Bosted: Blaker</a:t>
            </a:r>
          </a:p>
          <a:p>
            <a:pPr marL="0" indent="0">
              <a:buNone/>
            </a:pPr>
            <a:r>
              <a:rPr lang="nb-NO" sz="1300" cap="none" dirty="0"/>
              <a:t>Alder: 17 (18 ila. 2019)</a:t>
            </a:r>
          </a:p>
          <a:p>
            <a:pPr marL="0" indent="0">
              <a:buNone/>
            </a:pPr>
            <a:r>
              <a:rPr lang="nb-NO" sz="1300" cap="none" dirty="0"/>
              <a:t>Tidligere klubber:</a:t>
            </a:r>
            <a:br>
              <a:rPr lang="nb-NO" sz="1300" cap="none" dirty="0"/>
            </a:br>
            <a:r>
              <a:rPr lang="nb-NO" sz="1300" cap="none" dirty="0"/>
              <a:t> Bingsfoss SK og </a:t>
            </a:r>
            <a:r>
              <a:rPr lang="nb-NO" sz="1300" cap="none" dirty="0" err="1"/>
              <a:t>Glåmdal</a:t>
            </a:r>
            <a:r>
              <a:rPr lang="nb-NO" sz="1300" cap="none" dirty="0"/>
              <a:t> SK</a:t>
            </a:r>
          </a:p>
          <a:p>
            <a:pPr marL="0" indent="0">
              <a:buNone/>
            </a:pPr>
            <a:r>
              <a:rPr lang="nb-NO" sz="1300" cap="none" dirty="0"/>
              <a:t>Satsing: Landeveissykling </a:t>
            </a:r>
          </a:p>
          <a:p>
            <a:pPr marL="0" indent="0">
              <a:buNone/>
            </a:pPr>
            <a:r>
              <a:rPr lang="nb-NO" sz="1300" cap="none" dirty="0"/>
              <a:t>Ryttertype: Allrounder</a:t>
            </a:r>
          </a:p>
          <a:p>
            <a:pPr marL="0" indent="0">
              <a:buNone/>
            </a:pPr>
            <a:endParaRPr lang="nb-NO" sz="1300" cap="none" dirty="0"/>
          </a:p>
          <a:p>
            <a:pPr marL="0" indent="0">
              <a:buNone/>
            </a:pPr>
            <a:r>
              <a:rPr lang="nb-NO" sz="1300" cap="none" dirty="0"/>
              <a:t>Mål: Bli så god som mulig</a:t>
            </a:r>
          </a:p>
          <a:p>
            <a:pPr marL="0" indent="0">
              <a:buNone/>
            </a:pPr>
            <a:endParaRPr lang="nb-NO" sz="1300" cap="none" dirty="0"/>
          </a:p>
        </p:txBody>
      </p:sp>
      <p:pic>
        <p:nvPicPr>
          <p:cNvPr id="9" name="Bilde 8">
            <a:extLst>
              <a:ext uri="{FF2B5EF4-FFF2-40B4-BE49-F238E27FC236}">
                <a16:creationId xmlns:a16="http://schemas.microsoft.com/office/drawing/2014/main" id="{B535208B-CD3D-46EE-913D-ED4A9D47D4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6886" y="2063395"/>
            <a:ext cx="1899518" cy="2675995"/>
          </a:xfrm>
          <a:prstGeom prst="rect">
            <a:avLst/>
          </a:prstGeom>
        </p:spPr>
      </p:pic>
      <p:sp>
        <p:nvSpPr>
          <p:cNvPr id="13" name="Plassholder for innhold 4">
            <a:extLst>
              <a:ext uri="{FF2B5EF4-FFF2-40B4-BE49-F238E27FC236}">
                <a16:creationId xmlns:a16="http://schemas.microsoft.com/office/drawing/2014/main" id="{8FA9D734-8D91-4D6B-9BBC-8FE426D844C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1" y="2063396"/>
            <a:ext cx="5088714" cy="33111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nb-NO" sz="1300" cap="none" dirty="0"/>
              <a:t>Navn: Erik Boman</a:t>
            </a:r>
          </a:p>
          <a:p>
            <a:pPr marL="0" indent="0">
              <a:buNone/>
            </a:pPr>
            <a:r>
              <a:rPr lang="nb-NO" sz="1300" cap="none" dirty="0"/>
              <a:t>Bosted: Halsnøy (Stord)</a:t>
            </a:r>
          </a:p>
          <a:p>
            <a:pPr marL="0" indent="0">
              <a:buNone/>
            </a:pPr>
            <a:r>
              <a:rPr lang="nb-NO" sz="1300" cap="none" dirty="0"/>
              <a:t>Alder: 18</a:t>
            </a:r>
          </a:p>
          <a:p>
            <a:pPr marL="0" indent="0">
              <a:buNone/>
            </a:pPr>
            <a:r>
              <a:rPr lang="nb-NO" sz="1300" cap="none" dirty="0"/>
              <a:t>Tidligere klubber: </a:t>
            </a:r>
            <a:br>
              <a:rPr lang="nb-NO" sz="1300" cap="none" dirty="0"/>
            </a:br>
            <a:r>
              <a:rPr lang="nb-NO" sz="1300" cap="none" dirty="0"/>
              <a:t>Stord SK og </a:t>
            </a:r>
            <a:r>
              <a:rPr lang="nb-NO" sz="1300" cap="none" dirty="0" err="1"/>
              <a:t>Glåmdal</a:t>
            </a:r>
            <a:r>
              <a:rPr lang="nb-NO" sz="1300" cap="none" dirty="0"/>
              <a:t> SK</a:t>
            </a:r>
          </a:p>
          <a:p>
            <a:pPr marL="0" indent="0">
              <a:buNone/>
            </a:pPr>
            <a:r>
              <a:rPr lang="nb-NO" sz="1300" cap="none" dirty="0"/>
              <a:t>Satsing: Landeveissykling </a:t>
            </a:r>
          </a:p>
          <a:p>
            <a:pPr marL="0" indent="0">
              <a:buNone/>
            </a:pPr>
            <a:r>
              <a:rPr lang="nb-NO" sz="1300" cap="none" dirty="0"/>
              <a:t>Ryttertype: Allrounder </a:t>
            </a:r>
          </a:p>
          <a:p>
            <a:pPr marL="0" indent="0">
              <a:buNone/>
            </a:pPr>
            <a:endParaRPr lang="nb-NO" sz="1300" cap="none" dirty="0"/>
          </a:p>
          <a:p>
            <a:pPr marL="0" indent="0">
              <a:buNone/>
            </a:pPr>
            <a:r>
              <a:rPr lang="nb-NO" sz="1300" cap="none" dirty="0"/>
              <a:t>Mål: Å ha det gøy og å kunne leve av sykling </a:t>
            </a:r>
          </a:p>
        </p:txBody>
      </p:sp>
      <p:pic>
        <p:nvPicPr>
          <p:cNvPr id="14" name="Bilde 13">
            <a:extLst>
              <a:ext uri="{FF2B5EF4-FFF2-40B4-BE49-F238E27FC236}">
                <a16:creationId xmlns:a16="http://schemas.microsoft.com/office/drawing/2014/main" id="{8F21DF3A-F0C7-4C22-BD7C-11392F3DEF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9871" y="2063395"/>
            <a:ext cx="2140419" cy="2674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693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 3">
            <a:extLst>
              <a:ext uri="{FF2B5EF4-FFF2-40B4-BE49-F238E27FC236}">
                <a16:creationId xmlns:a16="http://schemas.microsoft.com/office/drawing/2014/main" id="{C9ABD2C2-6F3F-44A7-8039-53FDA5B3E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b-NO" dirty="0"/>
              <a:t>Rytterpresentasjon 2020 sesongen</a:t>
            </a:r>
          </a:p>
        </p:txBody>
      </p:sp>
      <p:sp>
        <p:nvSpPr>
          <p:cNvPr id="5" name="Plassholder for innhold 4">
            <a:extLst>
              <a:ext uri="{FF2B5EF4-FFF2-40B4-BE49-F238E27FC236}">
                <a16:creationId xmlns:a16="http://schemas.microsoft.com/office/drawing/2014/main" id="{BA793678-9E1B-43CC-B47D-38F5608E8165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nb-NO" sz="1300" cap="none" dirty="0"/>
              <a:t>Navn: Sivert Botten</a:t>
            </a:r>
          </a:p>
          <a:p>
            <a:pPr marL="0" indent="0">
              <a:buNone/>
            </a:pPr>
            <a:r>
              <a:rPr lang="nb-NO" sz="1300" cap="none" dirty="0"/>
              <a:t>Bosted: Gran</a:t>
            </a:r>
          </a:p>
          <a:p>
            <a:pPr marL="0" indent="0">
              <a:buNone/>
            </a:pPr>
            <a:r>
              <a:rPr lang="nb-NO" sz="1300" cap="none" dirty="0"/>
              <a:t>Alder: 18</a:t>
            </a:r>
          </a:p>
          <a:p>
            <a:pPr marL="0" indent="0">
              <a:buNone/>
            </a:pPr>
            <a:r>
              <a:rPr lang="nb-NO" sz="1300" cap="none" dirty="0"/>
              <a:t>Tidligere klubber: </a:t>
            </a:r>
            <a:br>
              <a:rPr lang="nb-NO" sz="1300" cap="none" dirty="0"/>
            </a:br>
            <a:r>
              <a:rPr lang="nb-NO" sz="1300" cap="none" dirty="0"/>
              <a:t>Hadeland CK og </a:t>
            </a:r>
            <a:r>
              <a:rPr lang="nb-NO" sz="1300" cap="none" dirty="0" err="1"/>
              <a:t>Glåmdal</a:t>
            </a:r>
            <a:r>
              <a:rPr lang="nb-NO" sz="1300" cap="none" dirty="0"/>
              <a:t> SK</a:t>
            </a:r>
          </a:p>
          <a:p>
            <a:pPr marL="0" indent="0">
              <a:buNone/>
            </a:pPr>
            <a:r>
              <a:rPr lang="nb-NO" sz="1300" cap="none" dirty="0"/>
              <a:t>Satsing: Landeveissykling </a:t>
            </a:r>
          </a:p>
          <a:p>
            <a:pPr marL="0" indent="0">
              <a:buNone/>
            </a:pPr>
            <a:r>
              <a:rPr lang="nb-NO" sz="1300" cap="none" dirty="0"/>
              <a:t>Ryttertype: Klatrer</a:t>
            </a:r>
          </a:p>
          <a:p>
            <a:pPr marL="0" indent="0">
              <a:buNone/>
            </a:pPr>
            <a:endParaRPr lang="nb-NO" sz="1300" cap="none" dirty="0"/>
          </a:p>
          <a:p>
            <a:pPr marL="0" indent="0">
              <a:buNone/>
            </a:pPr>
            <a:r>
              <a:rPr lang="nb-NO" sz="1300" cap="none" dirty="0"/>
              <a:t>Mål: Bli en av Norges beste klatrere</a:t>
            </a:r>
          </a:p>
        </p:txBody>
      </p:sp>
      <p:pic>
        <p:nvPicPr>
          <p:cNvPr id="8" name="Bilde 7">
            <a:extLst>
              <a:ext uri="{FF2B5EF4-FFF2-40B4-BE49-F238E27FC236}">
                <a16:creationId xmlns:a16="http://schemas.microsoft.com/office/drawing/2014/main" id="{43709D5C-B272-4703-B474-0BC5C72593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2360" y="2063395"/>
            <a:ext cx="2071985" cy="2675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2241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DE8A104-6A69-46AF-B07A-49E4228B64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Rittplan 2020 (Foreløpig)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2B599142-30EC-4551-97BF-495A7FA2C01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1660849"/>
            <a:ext cx="10394707" cy="403082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nb-NO" dirty="0" err="1"/>
              <a:t>NorgesCuP</a:t>
            </a:r>
            <a:endParaRPr lang="nb-NO" dirty="0"/>
          </a:p>
          <a:p>
            <a:pPr marL="0" indent="0">
              <a:spcBef>
                <a:spcPts val="300"/>
              </a:spcBef>
              <a:buNone/>
            </a:pPr>
            <a:r>
              <a:rPr lang="nb-NO" sz="1600" dirty="0">
                <a:latin typeface="Arial" panose="020B0604020202020204" pitchFamily="34" charset="0"/>
                <a:cs typeface="Arial" panose="020B0604020202020204" pitchFamily="34" charset="0"/>
              </a:rPr>
              <a:t>	Levanger NC1		-	April</a:t>
            </a:r>
          </a:p>
          <a:p>
            <a:pPr marL="0" indent="0">
              <a:spcBef>
                <a:spcPts val="300"/>
              </a:spcBef>
              <a:buNone/>
            </a:pPr>
            <a:r>
              <a:rPr lang="nb-NO" sz="1600" dirty="0">
                <a:latin typeface="Arial" panose="020B0604020202020204" pitchFamily="34" charset="0"/>
                <a:cs typeface="Arial" panose="020B0604020202020204" pitchFamily="34" charset="0"/>
              </a:rPr>
              <a:t>	Stjørdal NC2		-	MAI</a:t>
            </a:r>
          </a:p>
          <a:p>
            <a:pPr marL="0" indent="0">
              <a:spcBef>
                <a:spcPts val="300"/>
              </a:spcBef>
              <a:buNone/>
            </a:pPr>
            <a:r>
              <a:rPr lang="nb-NO" sz="1600" dirty="0">
                <a:latin typeface="Arial" panose="020B0604020202020204" pitchFamily="34" charset="0"/>
                <a:cs typeface="Arial" panose="020B0604020202020204" pitchFamily="34" charset="0"/>
              </a:rPr>
              <a:t>	Tour te Fjells NC3 (Gol)	-	Juni</a:t>
            </a:r>
          </a:p>
          <a:p>
            <a:pPr marL="0" indent="0">
              <a:spcBef>
                <a:spcPts val="300"/>
              </a:spcBef>
              <a:buNone/>
            </a:pPr>
            <a:r>
              <a:rPr lang="nb-NO" sz="1600" dirty="0">
                <a:latin typeface="Arial" panose="020B0604020202020204" pitchFamily="34" charset="0"/>
                <a:cs typeface="Arial" panose="020B0604020202020204" pitchFamily="34" charset="0"/>
              </a:rPr>
              <a:t>	Grenland NC4		- 	August</a:t>
            </a:r>
          </a:p>
          <a:p>
            <a:pPr marL="0" indent="0">
              <a:spcBef>
                <a:spcPts val="300"/>
              </a:spcBef>
              <a:buNone/>
            </a:pPr>
            <a:r>
              <a:rPr lang="nb-NO" sz="1600" dirty="0">
                <a:latin typeface="Arial" panose="020B0604020202020204" pitchFamily="34" charset="0"/>
                <a:cs typeface="Arial" panose="020B0604020202020204" pitchFamily="34" charset="0"/>
              </a:rPr>
              <a:t>	Sandnes NC5		-	September</a:t>
            </a:r>
          </a:p>
          <a:p>
            <a:pPr marL="0" indent="0">
              <a:buNone/>
            </a:pPr>
            <a:r>
              <a:rPr lang="nb-NO" dirty="0"/>
              <a:t>NM UKE</a:t>
            </a:r>
          </a:p>
          <a:p>
            <a:pPr marL="0" indent="0">
              <a:spcBef>
                <a:spcPts val="300"/>
              </a:spcBef>
              <a:buNone/>
            </a:pPr>
            <a:r>
              <a:rPr lang="nb-NO" sz="1600" dirty="0">
                <a:latin typeface="Arial" panose="020B0604020202020204" pitchFamily="34" charset="0"/>
                <a:cs typeface="Arial" panose="020B0604020202020204" pitchFamily="34" charset="0"/>
              </a:rPr>
              <a:t>	Kristiansand		- 	Juni</a:t>
            </a:r>
          </a:p>
          <a:p>
            <a:pPr marL="457200" lvl="1" indent="0">
              <a:spcBef>
                <a:spcPts val="300"/>
              </a:spcBef>
              <a:buNone/>
            </a:pPr>
            <a:r>
              <a:rPr lang="nb-NO" sz="1600" dirty="0">
                <a:latin typeface="Arial" panose="020B0604020202020204" pitchFamily="34" charset="0"/>
                <a:cs typeface="Arial" panose="020B0604020202020204" pitchFamily="34" charset="0"/>
              </a:rPr>
              <a:t>	Gateritt, Fellesstart og tempo</a:t>
            </a:r>
          </a:p>
          <a:p>
            <a:pPr marL="0" indent="0">
              <a:buNone/>
            </a:pPr>
            <a:r>
              <a:rPr lang="nb-NO" dirty="0"/>
              <a:t>Sverige</a:t>
            </a:r>
          </a:p>
          <a:p>
            <a:pPr marL="0" indent="0">
              <a:spcBef>
                <a:spcPts val="300"/>
              </a:spcBef>
              <a:buNone/>
            </a:pPr>
            <a:r>
              <a:rPr lang="nb-NO" sz="1600" dirty="0">
                <a:latin typeface="Arial" panose="020B0604020202020204" pitchFamily="34" charset="0"/>
                <a:cs typeface="Arial" panose="020B0604020202020204" pitchFamily="34" charset="0"/>
              </a:rPr>
              <a:t>	U6 Tidaholm		- 	Juli</a:t>
            </a:r>
          </a:p>
          <a:p>
            <a:pPr marL="0" indent="0">
              <a:spcBef>
                <a:spcPts val="300"/>
              </a:spcBef>
              <a:buNone/>
            </a:pPr>
            <a:r>
              <a:rPr lang="nb-NO" sz="1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nb-NO" sz="1600" dirty="0" err="1">
                <a:latin typeface="Arial" panose="020B0604020202020204" pitchFamily="34" charset="0"/>
                <a:cs typeface="Arial" panose="020B0604020202020204" pitchFamily="34" charset="0"/>
              </a:rPr>
              <a:t>Svanesund</a:t>
            </a:r>
            <a:r>
              <a:rPr lang="nb-NO" sz="1600" dirty="0">
                <a:latin typeface="Arial" panose="020B0604020202020204" pitchFamily="34" charset="0"/>
                <a:cs typeface="Arial" panose="020B0604020202020204" pitchFamily="34" charset="0"/>
              </a:rPr>
              <a:t>		-	September</a:t>
            </a:r>
          </a:p>
        </p:txBody>
      </p:sp>
    </p:spTree>
    <p:extLst>
      <p:ext uri="{BB962C8B-B14F-4D97-AF65-F5344CB8AC3E}">
        <p14:creationId xmlns:p14="http://schemas.microsoft.com/office/powerpoint/2010/main" val="42110777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DE8A104-6A69-46AF-B07A-49E4228B64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Rittplan 2020 (Foreløpig)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2B599142-30EC-4551-97BF-495A7FA2C01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1716461"/>
            <a:ext cx="10394707" cy="3741941"/>
          </a:xfrm>
        </p:spPr>
        <p:txBody>
          <a:bodyPr>
            <a:normAutofit/>
          </a:bodyPr>
          <a:lstStyle/>
          <a:p>
            <a:pPr marL="0" indent="0">
              <a:spcBef>
                <a:spcPts val="300"/>
              </a:spcBef>
              <a:buNone/>
            </a:pPr>
            <a:r>
              <a:rPr lang="nb-NO" sz="1900" dirty="0"/>
              <a:t>Ranking ritt</a:t>
            </a:r>
          </a:p>
          <a:p>
            <a:pPr marL="0" indent="0">
              <a:spcBef>
                <a:spcPts val="300"/>
              </a:spcBef>
              <a:buNone/>
            </a:pPr>
            <a:r>
              <a:rPr lang="nb-NO" sz="1500" dirty="0">
                <a:latin typeface="Arial" panose="020B0604020202020204" pitchFamily="34" charset="0"/>
                <a:cs typeface="Arial" panose="020B0604020202020204" pitchFamily="34" charset="0"/>
              </a:rPr>
              <a:t>	Sport 1 Mila		-	MAI</a:t>
            </a:r>
          </a:p>
          <a:p>
            <a:pPr marL="0" indent="0">
              <a:spcBef>
                <a:spcPts val="300"/>
              </a:spcBef>
              <a:buNone/>
            </a:pPr>
            <a:r>
              <a:rPr lang="nb-NO" sz="1500" dirty="0">
                <a:latin typeface="Arial" panose="020B0604020202020204" pitchFamily="34" charset="0"/>
                <a:cs typeface="Arial" panose="020B0604020202020204" pitchFamily="34" charset="0"/>
              </a:rPr>
              <a:t>	Fana 3 Dagers		-	Juni</a:t>
            </a:r>
          </a:p>
          <a:p>
            <a:pPr marL="0" indent="0">
              <a:spcBef>
                <a:spcPts val="300"/>
              </a:spcBef>
              <a:buNone/>
            </a:pPr>
            <a:r>
              <a:rPr lang="nb-NO" sz="15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nb-NO" sz="1500" dirty="0" err="1">
                <a:latin typeface="Arial" panose="020B0604020202020204" pitchFamily="34" charset="0"/>
                <a:cs typeface="Arial" panose="020B0604020202020204" pitchFamily="34" charset="0"/>
              </a:rPr>
              <a:t>Ronde</a:t>
            </a:r>
            <a:r>
              <a:rPr lang="nb-NO" sz="1500" dirty="0">
                <a:latin typeface="Arial" panose="020B0604020202020204" pitchFamily="34" charset="0"/>
                <a:cs typeface="Arial" panose="020B0604020202020204" pitchFamily="34" charset="0"/>
              </a:rPr>
              <a:t> Van Vestkant	-	August</a:t>
            </a:r>
          </a:p>
          <a:p>
            <a:pPr marL="0" indent="0">
              <a:spcBef>
                <a:spcPts val="300"/>
              </a:spcBef>
              <a:buNone/>
            </a:pPr>
            <a:r>
              <a:rPr lang="nb-NO" sz="1500" dirty="0">
                <a:latin typeface="Arial" panose="020B0604020202020204" pitchFamily="34" charset="0"/>
                <a:cs typeface="Arial" panose="020B0604020202020204" pitchFamily="34" charset="0"/>
              </a:rPr>
              <a:t>	Kalas Rekord Mila	-	August</a:t>
            </a:r>
          </a:p>
          <a:p>
            <a:pPr marL="0" indent="0">
              <a:spcBef>
                <a:spcPts val="300"/>
              </a:spcBef>
              <a:buNone/>
            </a:pPr>
            <a:r>
              <a:rPr lang="nb-NO" sz="1500" dirty="0">
                <a:latin typeface="Arial" panose="020B0604020202020204" pitchFamily="34" charset="0"/>
                <a:cs typeface="Arial" panose="020B0604020202020204" pitchFamily="34" charset="0"/>
              </a:rPr>
              <a:t>	Roserittet		-	September</a:t>
            </a:r>
          </a:p>
          <a:p>
            <a:pPr marL="0" indent="0">
              <a:buNone/>
            </a:pPr>
            <a:r>
              <a:rPr lang="nb-NO" sz="1900" dirty="0"/>
              <a:t>Danmark</a:t>
            </a:r>
          </a:p>
          <a:p>
            <a:pPr marL="0" indent="0">
              <a:spcBef>
                <a:spcPts val="300"/>
              </a:spcBef>
              <a:buNone/>
            </a:pPr>
            <a:r>
              <a:rPr lang="nb-NO" sz="1900" dirty="0"/>
              <a:t>	</a:t>
            </a:r>
            <a:r>
              <a:rPr lang="nb-NO" sz="1500" dirty="0">
                <a:latin typeface="Arial" panose="020B0604020202020204" pitchFamily="34" charset="0"/>
                <a:cs typeface="Arial" panose="020B0604020202020204" pitchFamily="34" charset="0"/>
              </a:rPr>
              <a:t>??</a:t>
            </a:r>
          </a:p>
          <a:p>
            <a:pPr marL="0" indent="0">
              <a:buNone/>
            </a:pPr>
            <a:r>
              <a:rPr lang="nb-NO" sz="1900" dirty="0"/>
              <a:t>Terrengritt / TURRITT</a:t>
            </a:r>
          </a:p>
          <a:p>
            <a:pPr marL="0" indent="0">
              <a:spcBef>
                <a:spcPts val="300"/>
              </a:spcBef>
              <a:buNone/>
            </a:pPr>
            <a:r>
              <a:rPr lang="nb-NO" sz="1900" dirty="0"/>
              <a:t>	</a:t>
            </a:r>
            <a:r>
              <a:rPr lang="nb-NO" sz="1500" dirty="0">
                <a:latin typeface="Arial" panose="020B0604020202020204" pitchFamily="34" charset="0"/>
                <a:cs typeface="Arial" panose="020B0604020202020204" pitchFamily="34" charset="0"/>
              </a:rPr>
              <a:t>Diverse utvalgte lokale ritt</a:t>
            </a:r>
          </a:p>
        </p:txBody>
      </p:sp>
    </p:spTree>
    <p:extLst>
      <p:ext uri="{BB962C8B-B14F-4D97-AF65-F5344CB8AC3E}">
        <p14:creationId xmlns:p14="http://schemas.microsoft.com/office/powerpoint/2010/main" val="6601483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tort arrangem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1602F8F8E7C9F49B9A87A214AEFD3AF" ma:contentTypeVersion="11" ma:contentTypeDescription="Create a new document." ma:contentTypeScope="" ma:versionID="b8f4fe8f09211c4c69df776e81ebcdca">
  <xsd:schema xmlns:xsd="http://www.w3.org/2001/XMLSchema" xmlns:xs="http://www.w3.org/2001/XMLSchema" xmlns:p="http://schemas.microsoft.com/office/2006/metadata/properties" xmlns:ns3="442b827f-fc65-4f62-89d6-2390711ea434" xmlns:ns4="d5edc170-3fb4-40d3-8ecf-d11c4c73024b" targetNamespace="http://schemas.microsoft.com/office/2006/metadata/properties" ma:root="true" ma:fieldsID="3d8fc2845cc22336fa7f5615e3c0d24e" ns3:_="" ns4:_="">
    <xsd:import namespace="442b827f-fc65-4f62-89d6-2390711ea434"/>
    <xsd:import namespace="d5edc170-3fb4-40d3-8ecf-d11c4c73024b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EventHashCode" minOccurs="0"/>
                <xsd:element ref="ns4:MediaServiceGenerationTime" minOccurs="0"/>
                <xsd:element ref="ns4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2b827f-fc65-4f62-89d6-2390711ea43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5edc170-3fb4-40d3-8ecf-d11c4c73024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4A5F2CE-5563-49F0-BF2D-2687545DADEF}">
  <ds:schemaRefs>
    <ds:schemaRef ds:uri="d5edc170-3fb4-40d3-8ecf-d11c4c73024b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dcmitype/"/>
    <ds:schemaRef ds:uri="442b827f-fc65-4f62-89d6-2390711ea434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6B58C1AB-01D6-47CD-8B0A-4119ECB10A5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FFB3651-57A6-4CFD-914B-47591353B3A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42b827f-fc65-4f62-89d6-2390711ea434"/>
    <ds:schemaRef ds:uri="d5edc170-3fb4-40d3-8ecf-d11c4c73024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652</Words>
  <Application>Microsoft Office PowerPoint</Application>
  <PresentationFormat>Widescreen</PresentationFormat>
  <Paragraphs>126</Paragraphs>
  <Slides>12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4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12</vt:i4>
      </vt:variant>
    </vt:vector>
  </HeadingPairs>
  <TitlesOfParts>
    <vt:vector size="17" baseType="lpstr">
      <vt:lpstr>Arial</vt:lpstr>
      <vt:lpstr>Impact</vt:lpstr>
      <vt:lpstr>Times New Roman</vt:lpstr>
      <vt:lpstr>Wingdings</vt:lpstr>
      <vt:lpstr>Stort arrangement</vt:lpstr>
      <vt:lpstr>bingsfoss SK Elite</vt:lpstr>
      <vt:lpstr>Bakgrunn</vt:lpstr>
      <vt:lpstr>Formål og verdier</vt:lpstr>
      <vt:lpstr>Målsetninger</vt:lpstr>
      <vt:lpstr>Budsjett 2020 (5 ryttere*)</vt:lpstr>
      <vt:lpstr>Organisering</vt:lpstr>
      <vt:lpstr>Bidrag tilbake til Bingsfoss SK</vt:lpstr>
      <vt:lpstr>Rytterpresentasjon 2020 sesongen</vt:lpstr>
      <vt:lpstr>Rytterpresentasjon 2020 sesongen</vt:lpstr>
      <vt:lpstr>Rytterpresentasjon 2020 sesongen</vt:lpstr>
      <vt:lpstr>Rittplan 2020 (Foreløpig)</vt:lpstr>
      <vt:lpstr>Rittplan 2020 (Foreløpig)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bingsfoss SK Elite</dc:title>
  <dc:creator>Sjøen Hans Petter</dc:creator>
  <cp:lastModifiedBy>Ludovic Pochon-Guerin</cp:lastModifiedBy>
  <cp:revision>7</cp:revision>
  <dcterms:created xsi:type="dcterms:W3CDTF">2020-02-08T17:38:35Z</dcterms:created>
  <dcterms:modified xsi:type="dcterms:W3CDTF">2020-02-13T18:45:26Z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0x010100B1602F8F8E7C9F49B9A87A214AEFD3AF</vt:lpwstr>
  </property>
</Properties>
</file>