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7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1"/>
    <p:restoredTop sz="94484"/>
  </p:normalViewPr>
  <p:slideViewPr>
    <p:cSldViewPr snapToGrid="0" snapToObjects="1">
      <p:cViewPr varScale="1">
        <p:scale>
          <a:sx n="82" d="100"/>
          <a:sy n="82" d="100"/>
        </p:scale>
        <p:origin x="806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lvor melbye" userId="5b400089b7b813a3" providerId="LiveId" clId="{C1DD430A-4F9F-43A4-A0E6-457106730BDF}"/>
    <pc:docChg chg="modSld">
      <pc:chgData name="halvor melbye" userId="5b400089b7b813a3" providerId="LiveId" clId="{C1DD430A-4F9F-43A4-A0E6-457106730BDF}" dt="2026-03-10T19:17:02.893" v="1" actId="20577"/>
      <pc:docMkLst>
        <pc:docMk/>
      </pc:docMkLst>
      <pc:sldChg chg="modSp mod">
        <pc:chgData name="halvor melbye" userId="5b400089b7b813a3" providerId="LiveId" clId="{C1DD430A-4F9F-43A4-A0E6-457106730BDF}" dt="2026-03-10T19:17:02.893" v="1" actId="20577"/>
        <pc:sldMkLst>
          <pc:docMk/>
          <pc:sldMk cId="1408742709" sldId="267"/>
        </pc:sldMkLst>
        <pc:spChg chg="mod">
          <ac:chgData name="halvor melbye" userId="5b400089b7b813a3" providerId="LiveId" clId="{C1DD430A-4F9F-43A4-A0E6-457106730BDF}" dt="2026-03-10T19:17:02.893" v="1" actId="20577"/>
          <ac:spMkLst>
            <pc:docMk/>
            <pc:sldMk cId="1408742709" sldId="267"/>
            <ac:spMk id="4" creationId="{078CB12A-2314-8645-9F92-AF08B9BAC00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062C6-E031-8449-BEB2-DD5F7DEBF095}" type="datetimeFigureOut">
              <a:rPr lang="nb-NO" smtClean="0"/>
              <a:pPr/>
              <a:t>10.03.2026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CF78B-97B7-E44A-A04E-87FC54569FC8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4004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BAA2A24-4027-DB42-B6A5-776E5A32EE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62B7BF3-F74D-6448-81B1-9D936082D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716C60C-2D51-944F-8C75-4E5304263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/>
              <a:t>Bygdø Badmintonklubb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6F7522C-6F55-CF4D-B3D1-A15985898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05A2E89-DFA6-4141-AF41-4C0296786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019B-F03C-164E-A0E6-A1E1582C946E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8295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CFDB57A-9EDA-5740-BCC9-62C582D74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36C469AB-B8F5-D648-878B-39BF452840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01F424A-BCA7-8548-9FEA-DEC760E9A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/>
              <a:t>Bygdø Badmintonklubb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099EA7C-24EF-3F4D-99CA-FA79A8A02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9E0385D-9AFD-2D44-9BDA-39AE699B2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019B-F03C-164E-A0E6-A1E1582C946E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40228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8842A503-D486-5F49-9177-6E66F75E04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F6AAF8FF-8E9C-C747-84A0-797DAFA27A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F9E4448-FD9E-854F-B564-B4143188C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/>
              <a:t>Bygdø Badmintonklubb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AFED66B-547F-8A42-88D3-772D96FA5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4C3CC1B-B07E-F74E-8F39-689A199A0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019B-F03C-164E-A0E6-A1E1582C946E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85491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4A2ECF8-532F-774F-BB8F-A710BC2F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F2DAE9F-8E46-AB4F-8D77-453DBE68F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800FC9A-B120-7B47-9590-80814B374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/>
              <a:t>Bygdø Badmintonklubb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974672F-F0FC-9940-B873-3D9962FF9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7ACA407-F767-6D4D-8C72-6D7B94D8B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019B-F03C-164E-A0E6-A1E1582C946E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4587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44741DF-02D7-FA4C-961D-DB42129F2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7DAB43F-3FE5-E446-BE1F-96A947641B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D7FFEBC-9E0A-BB4B-B17E-35F9F50EB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/>
              <a:t>Bygdø Badmintonklubb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F42D584-03A9-0148-B1F1-D9180CF35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9376371-0CAB-3F41-BD2B-9C8A91E5C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019B-F03C-164E-A0E6-A1E1582C946E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9305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186607-FA82-D043-910D-CE98634D7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E86C66A-02D2-084E-9795-F3A057215E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A8AB166-0F19-0140-84E2-8F0A9B11D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C4601CAD-D303-FB48-A0F5-AD67ED167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/>
              <a:t>Bygdø Badmintonklubb</a:t>
            </a:r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51B43CF5-FA48-7641-8D2F-01FAA2F70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55BADB2-4B9A-A041-AC38-56FC0F9C9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019B-F03C-164E-A0E6-A1E1582C946E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6855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0773F6F-2FE6-8043-81A2-EA8329D6E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2D19FA3-40D4-094F-91EF-20E506A087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A781342-2F65-F746-859E-31FDCCAC96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CB03D951-C41E-5848-839A-FE6E7091AA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6FBE99C2-4FC8-D344-AB76-4AA56284FF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09616C80-184F-F349-B62E-4E06A6EB1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/>
              <a:t>Bygdø Badmintonklubb</a:t>
            </a:r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8E34077A-7DC9-B04E-BB66-25D5C95D6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F40693B6-F470-EB43-A771-6E6A1EFAE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019B-F03C-164E-A0E6-A1E1582C946E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4288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903C928-5227-6441-BC7D-875279964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5F225E7-ACFC-F945-A4FB-A8B024936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/>
              <a:t>Bygdø Badmintonklubb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6D4A9F9-1CD3-F94C-A4AA-B9DB5DF1A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788890A5-DE5F-D243-B447-03A99BCCB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019B-F03C-164E-A0E6-A1E1582C946E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91351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A3EDA9AC-79F6-B543-9086-5DB26B7ED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/>
              <a:t>Bygdø Badmintonklubb</a:t>
            </a: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249AADA9-5AA7-4D43-9A90-B4E964CA5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23C3E05F-1721-C74C-92E1-DFA07CBAD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019B-F03C-164E-A0E6-A1E1582C946E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8485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2C41A23-A32D-BD42-9E8F-9DE432514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13ED360-78DB-4542-A9CA-A413C0C13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640E613-750D-4B44-91DE-7A5E0AD91B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E72A392-73B3-E042-8F3E-2CBE93521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/>
              <a:t>Bygdø Badmintonklubb</a:t>
            </a:r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0171848-5C57-AF42-8349-3D7AE9E4F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0512854-788F-CD4C-936A-88AEA13B7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019B-F03C-164E-A0E6-A1E1582C946E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0994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2794520-737D-3B4F-9AB0-4C767361E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6C4BA4F1-428C-5A4E-802A-271ACA339F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1A913CD-ED1F-F742-9087-4FB7F3CD88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5D0C244-9BCA-E34C-924D-F57F53073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/>
              <a:t>Bygdø Badmintonklubb</a:t>
            </a:r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D23E869-020F-1B47-B3BA-6D73893EE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F065288-C13F-C848-92A7-F1996C14F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019B-F03C-164E-A0E6-A1E1582C946E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9476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B7D9E2AD-5FD2-064B-A0AA-E66BDA7BE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C2B1A95-6C6A-A74D-BB74-4B28164F4C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C506A3D-5722-D445-88A5-0A7039785D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Bygdø Badmintonklubb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14F18EB-85BE-7D40-AB9D-4772101E91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484F8FE-AC73-5747-807C-0DE1326489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E019B-F03C-164E-A0E6-A1E1582C946E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39873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ktangel 23">
            <a:extLst>
              <a:ext uri="{FF2B5EF4-FFF2-40B4-BE49-F238E27FC236}">
                <a16:creationId xmlns:a16="http://schemas.microsoft.com/office/drawing/2014/main" id="{8C586B48-D99E-A2CE-F8AE-BE1E695AE763}"/>
              </a:ext>
            </a:extLst>
          </p:cNvPr>
          <p:cNvSpPr/>
          <p:nvPr/>
        </p:nvSpPr>
        <p:spPr>
          <a:xfrm>
            <a:off x="6088655" y="0"/>
            <a:ext cx="6096000" cy="6858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078CB12A-2314-8645-9F92-AF08B9BAC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675" y="365125"/>
            <a:ext cx="10515600" cy="599593"/>
          </a:xfrm>
        </p:spPr>
        <p:txBody>
          <a:bodyPr>
            <a:normAutofit/>
          </a:bodyPr>
          <a:lstStyle/>
          <a:p>
            <a:r>
              <a:rPr lang="nb-NO" sz="2400" b="1" dirty="0"/>
              <a:t>Organisasjonskart per </a:t>
            </a:r>
            <a:r>
              <a:rPr lang="nb-NO" sz="2400" b="1"/>
              <a:t>januar 2026</a:t>
            </a:r>
            <a:endParaRPr lang="nb-NO" sz="2400" b="1" dirty="0"/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538A7434-872D-64FA-CAD0-CFA3070012A5}"/>
              </a:ext>
            </a:extLst>
          </p:cNvPr>
          <p:cNvGrpSpPr/>
          <p:nvPr/>
        </p:nvGrpSpPr>
        <p:grpSpPr>
          <a:xfrm>
            <a:off x="6698255" y="1227197"/>
            <a:ext cx="4876800" cy="5166527"/>
            <a:chOff x="3200401" y="1323652"/>
            <a:chExt cx="4876800" cy="5166527"/>
          </a:xfrm>
        </p:grpSpPr>
        <p:sp>
          <p:nvSpPr>
            <p:cNvPr id="2" name="Rektangel 1">
              <a:extLst>
                <a:ext uri="{FF2B5EF4-FFF2-40B4-BE49-F238E27FC236}">
                  <a16:creationId xmlns:a16="http://schemas.microsoft.com/office/drawing/2014/main" id="{5A74351B-FF68-DD4B-BF65-34EA992646B9}"/>
                </a:ext>
              </a:extLst>
            </p:cNvPr>
            <p:cNvSpPr/>
            <p:nvPr/>
          </p:nvSpPr>
          <p:spPr>
            <a:xfrm>
              <a:off x="3200401" y="3009901"/>
              <a:ext cx="4876800" cy="348027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F4FC86C2-A636-EA46-BA93-E549016D417F}"/>
                </a:ext>
              </a:extLst>
            </p:cNvPr>
            <p:cNvSpPr/>
            <p:nvPr/>
          </p:nvSpPr>
          <p:spPr>
            <a:xfrm>
              <a:off x="5098846" y="3182530"/>
              <a:ext cx="1080100" cy="50110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1200" b="1" dirty="0">
                  <a:solidFill>
                    <a:schemeClr val="bg1">
                      <a:lumMod val="50000"/>
                    </a:schemeClr>
                  </a:solidFill>
                </a:rPr>
                <a:t>Leder</a:t>
              </a:r>
            </a:p>
          </p:txBody>
        </p: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99025609-80F5-F94C-A1E0-A1AC097AB9A5}"/>
                </a:ext>
              </a:extLst>
            </p:cNvPr>
            <p:cNvSpPr/>
            <p:nvPr/>
          </p:nvSpPr>
          <p:spPr>
            <a:xfrm>
              <a:off x="6688394" y="3918467"/>
              <a:ext cx="1080100" cy="50110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1200" b="1" dirty="0">
                  <a:solidFill>
                    <a:schemeClr val="bg1">
                      <a:lumMod val="50000"/>
                    </a:schemeClr>
                  </a:solidFill>
                </a:rPr>
                <a:t>Økonomi-ansvarlig</a:t>
              </a:r>
              <a:endParaRPr lang="nb-NO" sz="10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086B93A0-8781-F944-B4E4-E99B0C27F4DD}"/>
                </a:ext>
              </a:extLst>
            </p:cNvPr>
            <p:cNvSpPr/>
            <p:nvPr/>
          </p:nvSpPr>
          <p:spPr>
            <a:xfrm>
              <a:off x="3862811" y="5217649"/>
              <a:ext cx="1080100" cy="50110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1200" b="1" dirty="0">
                  <a:solidFill>
                    <a:schemeClr val="bg1">
                      <a:lumMod val="50000"/>
                    </a:schemeClr>
                  </a:solidFill>
                </a:rPr>
                <a:t>Sportslig leder</a:t>
              </a: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3B80937F-C524-E14E-9141-F029E6765E47}"/>
                </a:ext>
              </a:extLst>
            </p:cNvPr>
            <p:cNvSpPr/>
            <p:nvPr/>
          </p:nvSpPr>
          <p:spPr>
            <a:xfrm>
              <a:off x="5103295" y="5217651"/>
              <a:ext cx="1080100" cy="50110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nb-NO" sz="1200" b="1" dirty="0">
                  <a:solidFill>
                    <a:schemeClr val="bg1">
                      <a:lumMod val="50000"/>
                    </a:schemeClr>
                  </a:solidFill>
                </a:rPr>
                <a:t>Rekruttering og kommunikasjon</a:t>
              </a: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C9E45D29-A366-8144-A24F-EA1BF8686721}"/>
                </a:ext>
              </a:extLst>
            </p:cNvPr>
            <p:cNvSpPr/>
            <p:nvPr/>
          </p:nvSpPr>
          <p:spPr>
            <a:xfrm>
              <a:off x="3515852" y="3918467"/>
              <a:ext cx="1080100" cy="50110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1200" b="1" dirty="0">
                  <a:solidFill>
                    <a:schemeClr val="bg1">
                      <a:lumMod val="50000"/>
                    </a:schemeClr>
                  </a:solidFill>
                </a:rPr>
                <a:t>Nestleder</a:t>
              </a: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88E2275D-3D4A-BD42-A960-B06C34707660}"/>
                </a:ext>
              </a:extLst>
            </p:cNvPr>
            <p:cNvSpPr/>
            <p:nvPr/>
          </p:nvSpPr>
          <p:spPr>
            <a:xfrm>
              <a:off x="5121117" y="5903006"/>
              <a:ext cx="1080100" cy="50110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1200" b="1" dirty="0">
                  <a:solidFill>
                    <a:schemeClr val="bg1">
                      <a:lumMod val="50000"/>
                    </a:schemeClr>
                  </a:solidFill>
                </a:rPr>
                <a:t>Vara-representant</a:t>
              </a: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AB5F6478-4686-5240-84E7-67DC7A7F4836}"/>
                </a:ext>
              </a:extLst>
            </p:cNvPr>
            <p:cNvSpPr/>
            <p:nvPr/>
          </p:nvSpPr>
          <p:spPr>
            <a:xfrm>
              <a:off x="6306375" y="5208034"/>
              <a:ext cx="1080100" cy="50110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nb-NO" sz="1200" b="1" dirty="0">
                  <a:solidFill>
                    <a:schemeClr val="bg1">
                      <a:lumMod val="50000"/>
                    </a:schemeClr>
                  </a:solidFill>
                </a:rPr>
                <a:t>Arrangementer</a:t>
              </a:r>
            </a:p>
          </p:txBody>
        </p:sp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71FF2221-872A-C74E-BDAB-9FC2759CA3FC}"/>
                </a:ext>
              </a:extLst>
            </p:cNvPr>
            <p:cNvSpPr/>
            <p:nvPr/>
          </p:nvSpPr>
          <p:spPr>
            <a:xfrm>
              <a:off x="4849952" y="1323652"/>
              <a:ext cx="1582994" cy="61989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1200" b="1" dirty="0">
                  <a:solidFill>
                    <a:schemeClr val="bg1">
                      <a:lumMod val="50000"/>
                    </a:schemeClr>
                  </a:solidFill>
                </a:rPr>
                <a:t>Årsmøtet</a:t>
              </a:r>
            </a:p>
          </p:txBody>
        </p:sp>
        <p:sp>
          <p:nvSpPr>
            <p:cNvPr id="36" name="Rektangel 35">
              <a:extLst>
                <a:ext uri="{FF2B5EF4-FFF2-40B4-BE49-F238E27FC236}">
                  <a16:creationId xmlns:a16="http://schemas.microsoft.com/office/drawing/2014/main" id="{2E54D146-879D-8342-9DD9-9A07F4D79F3D}"/>
                </a:ext>
              </a:extLst>
            </p:cNvPr>
            <p:cNvSpPr/>
            <p:nvPr/>
          </p:nvSpPr>
          <p:spPr>
            <a:xfrm>
              <a:off x="3769852" y="2143189"/>
              <a:ext cx="1080100" cy="50110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1200" b="1" dirty="0">
                  <a:solidFill>
                    <a:schemeClr val="bg1">
                      <a:lumMod val="50000"/>
                    </a:schemeClr>
                  </a:solidFill>
                </a:rPr>
                <a:t>Kontroll-utvalg</a:t>
              </a:r>
            </a:p>
          </p:txBody>
        </p:sp>
        <p:sp>
          <p:nvSpPr>
            <p:cNvPr id="37" name="Rektangel 36">
              <a:extLst>
                <a:ext uri="{FF2B5EF4-FFF2-40B4-BE49-F238E27FC236}">
                  <a16:creationId xmlns:a16="http://schemas.microsoft.com/office/drawing/2014/main" id="{4CEF4C94-9413-254D-A8CA-4C7AE440FC6A}"/>
                </a:ext>
              </a:extLst>
            </p:cNvPr>
            <p:cNvSpPr/>
            <p:nvPr/>
          </p:nvSpPr>
          <p:spPr>
            <a:xfrm>
              <a:off x="6455217" y="2144538"/>
              <a:ext cx="1080100" cy="50110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1200" b="1" dirty="0">
                  <a:solidFill>
                    <a:schemeClr val="bg1">
                      <a:lumMod val="50000"/>
                    </a:schemeClr>
                  </a:solidFill>
                </a:rPr>
                <a:t>Valgkomité</a:t>
              </a:r>
            </a:p>
          </p:txBody>
        </p:sp>
        <p:cxnSp>
          <p:nvCxnSpPr>
            <p:cNvPr id="20" name="Rett linje 19">
              <a:extLst>
                <a:ext uri="{FF2B5EF4-FFF2-40B4-BE49-F238E27FC236}">
                  <a16:creationId xmlns:a16="http://schemas.microsoft.com/office/drawing/2014/main" id="{C60185F2-AF97-884E-AB29-EAB7E6F95326}"/>
                </a:ext>
              </a:extLst>
            </p:cNvPr>
            <p:cNvCxnSpPr>
              <a:stCxn id="7" idx="2"/>
              <a:endCxn id="11" idx="0"/>
            </p:cNvCxnSpPr>
            <p:nvPr/>
          </p:nvCxnSpPr>
          <p:spPr>
            <a:xfrm>
              <a:off x="5638896" y="3683639"/>
              <a:ext cx="4449" cy="1534012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Vinkel 21">
              <a:extLst>
                <a:ext uri="{FF2B5EF4-FFF2-40B4-BE49-F238E27FC236}">
                  <a16:creationId xmlns:a16="http://schemas.microsoft.com/office/drawing/2014/main" id="{F39FC030-CBE0-C143-8CBB-5551E6D04C4F}"/>
                </a:ext>
              </a:extLst>
            </p:cNvPr>
            <p:cNvCxnSpPr>
              <a:stCxn id="7" idx="2"/>
              <a:endCxn id="10" idx="0"/>
            </p:cNvCxnSpPr>
            <p:nvPr/>
          </p:nvCxnSpPr>
          <p:spPr>
            <a:xfrm rot="5400000">
              <a:off x="4253874" y="3832627"/>
              <a:ext cx="1534010" cy="1236035"/>
            </a:xfrm>
            <a:prstGeom prst="bentConnector3">
              <a:avLst>
                <a:gd name="adj1" fmla="val 68214"/>
              </a:avLst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Vinkel 40">
              <a:extLst>
                <a:ext uri="{FF2B5EF4-FFF2-40B4-BE49-F238E27FC236}">
                  <a16:creationId xmlns:a16="http://schemas.microsoft.com/office/drawing/2014/main" id="{4A7B6D67-6D19-604B-BDCF-048DDB04E136}"/>
                </a:ext>
              </a:extLst>
            </p:cNvPr>
            <p:cNvCxnSpPr>
              <a:cxnSpLocks/>
              <a:stCxn id="7" idx="2"/>
              <a:endCxn id="14" idx="0"/>
            </p:cNvCxnSpPr>
            <p:nvPr/>
          </p:nvCxnSpPr>
          <p:spPr>
            <a:xfrm rot="16200000" flipH="1">
              <a:off x="5480463" y="3842071"/>
              <a:ext cx="1524395" cy="1207529"/>
            </a:xfrm>
            <a:prstGeom prst="bentConnector3">
              <a:avLst>
                <a:gd name="adj1" fmla="val 69161"/>
              </a:avLst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linje 41">
              <a:extLst>
                <a:ext uri="{FF2B5EF4-FFF2-40B4-BE49-F238E27FC236}">
                  <a16:creationId xmlns:a16="http://schemas.microsoft.com/office/drawing/2014/main" id="{AFE6C118-DAF2-D74F-BF85-0E12A3744A8E}"/>
                </a:ext>
              </a:extLst>
            </p:cNvPr>
            <p:cNvCxnSpPr>
              <a:stCxn id="12" idx="3"/>
              <a:endCxn id="9" idx="1"/>
            </p:cNvCxnSpPr>
            <p:nvPr/>
          </p:nvCxnSpPr>
          <p:spPr>
            <a:xfrm>
              <a:off x="4595952" y="4169022"/>
              <a:ext cx="2092442" cy="0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Rett linje 46">
              <a:extLst>
                <a:ext uri="{FF2B5EF4-FFF2-40B4-BE49-F238E27FC236}">
                  <a16:creationId xmlns:a16="http://schemas.microsoft.com/office/drawing/2014/main" id="{A20573CF-A56A-DE48-BB46-2978878E29DD}"/>
                </a:ext>
              </a:extLst>
            </p:cNvPr>
            <p:cNvCxnSpPr>
              <a:cxnSpLocks/>
              <a:stCxn id="18" idx="2"/>
              <a:endCxn id="2" idx="0"/>
            </p:cNvCxnSpPr>
            <p:nvPr/>
          </p:nvCxnSpPr>
          <p:spPr>
            <a:xfrm flipH="1">
              <a:off x="5638801" y="1943545"/>
              <a:ext cx="2648" cy="1066356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ett linje 51">
              <a:extLst>
                <a:ext uri="{FF2B5EF4-FFF2-40B4-BE49-F238E27FC236}">
                  <a16:creationId xmlns:a16="http://schemas.microsoft.com/office/drawing/2014/main" id="{CB96F6A9-3507-1D41-BF07-44F7DA8C377D}"/>
                </a:ext>
              </a:extLst>
            </p:cNvPr>
            <p:cNvCxnSpPr>
              <a:cxnSpLocks/>
              <a:stCxn id="36" idx="3"/>
              <a:endCxn id="37" idx="1"/>
            </p:cNvCxnSpPr>
            <p:nvPr/>
          </p:nvCxnSpPr>
          <p:spPr>
            <a:xfrm>
              <a:off x="4849952" y="2393744"/>
              <a:ext cx="1605265" cy="1349"/>
            </a:xfrm>
            <a:prstGeom prst="line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2C8CE18-41F8-4CFA-3986-9095D353CFC3}"/>
              </a:ext>
            </a:extLst>
          </p:cNvPr>
          <p:cNvSpPr txBox="1"/>
          <p:nvPr/>
        </p:nvSpPr>
        <p:spPr>
          <a:xfrm>
            <a:off x="-371138" y="7493093"/>
            <a:ext cx="701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Lars Aga</a:t>
            </a: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61BB0743-F411-3658-B468-58AE02D4D89C}"/>
              </a:ext>
            </a:extLst>
          </p:cNvPr>
          <p:cNvSpPr txBox="1"/>
          <p:nvPr/>
        </p:nvSpPr>
        <p:spPr>
          <a:xfrm>
            <a:off x="6720503" y="2912097"/>
            <a:ext cx="6303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b="1" dirty="0"/>
              <a:t>Styret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C22124D9-63B9-1A78-50AE-DAB1BB384CE8}"/>
              </a:ext>
            </a:extLst>
          </p:cNvPr>
          <p:cNvSpPr txBox="1"/>
          <p:nvPr/>
        </p:nvSpPr>
        <p:spPr>
          <a:xfrm>
            <a:off x="512032" y="1387306"/>
            <a:ext cx="5458730" cy="426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nb-NO" sz="1200" dirty="0"/>
              <a:t>Klubben ønsker å skapet et best mulig tilbud til sine spillere, få opp spillernes engasjement og styrke klubbfølelse på tvers av rekrutt, junior og senior.</a:t>
            </a:r>
          </a:p>
          <a:p>
            <a:pPr>
              <a:spcAft>
                <a:spcPts val="1200"/>
              </a:spcAft>
            </a:pPr>
            <a:r>
              <a:rPr lang="nb-NO" sz="1200" dirty="0"/>
              <a:t>Vi vil derfor arrangere 1-2 turer til store turneringer utenfor Oslo-området for å oppleve ting sammen på tur. Redusere samtidig antall turneringer vi selv arrangerer for få tid til å gjøre dette og fokuserer turneringer med tilstrekkelig lønnsomhet.</a:t>
            </a:r>
          </a:p>
          <a:p>
            <a:pPr>
              <a:spcAft>
                <a:spcPts val="1200"/>
              </a:spcAft>
            </a:pPr>
            <a:r>
              <a:rPr lang="nb-NO" sz="1200" dirty="0"/>
              <a:t>Organiseringen av styret understøtter disse målene: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z="1200" dirty="0"/>
              <a:t>Videreføre sportslig leder med ansvar for både rekrutt, junior og senior. Dette gir et mer helhetlig perspektiv over disse tre gruppene og øker muligheten til å skape noe felles.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z="1200" dirty="0"/>
              <a:t>Viderefører rollen med Rekruttering og kommunikasjon for å sikre fokus på å få tak i nye medlemmer og holde løpende kontakt med eksiterende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z="1200" dirty="0"/>
              <a:t>Videreføre rollen som arrangementsansvarlig, med ansvar for gjennomføringen av turneringer på Bygdøhus og 1-2 arrangementer vi drar til som klubb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z="1200" dirty="0"/>
              <a:t>Viderefører rolle med økonomiansvarlig og sikre godt samarbeid med ekstern regnskapsfører.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z="1200" dirty="0"/>
              <a:t>Rollen som Nestleder kan kombineres med andre ansvarsområder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z="1200" dirty="0"/>
              <a:t>Vararepresentant videreføres, men ønskes fylt av spiller fra rekrutt/junior for å sikre deres stemme i styret</a:t>
            </a:r>
          </a:p>
        </p:txBody>
      </p:sp>
      <p:sp>
        <p:nvSpPr>
          <p:cNvPr id="8" name="Plassholder for lysbildenummer 7">
            <a:extLst>
              <a:ext uri="{FF2B5EF4-FFF2-40B4-BE49-F238E27FC236}">
                <a16:creationId xmlns:a16="http://schemas.microsoft.com/office/drawing/2014/main" id="{68939628-3D43-5828-DEE0-81AE8B484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E019B-F03C-164E-A0E6-A1E1582C946E}" type="slidenum">
              <a:rPr lang="nb-NO" smtClean="0"/>
              <a:pPr/>
              <a:t>1</a:t>
            </a:fld>
            <a:endParaRPr lang="nb-NO"/>
          </a:p>
        </p:txBody>
      </p:sp>
      <p:sp>
        <p:nvSpPr>
          <p:cNvPr id="15" name="Plassholder for dato 14">
            <a:extLst>
              <a:ext uri="{FF2B5EF4-FFF2-40B4-BE49-F238E27FC236}">
                <a16:creationId xmlns:a16="http://schemas.microsoft.com/office/drawing/2014/main" id="{12DC9194-21A1-408F-AEBF-35C23F9DE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/>
              <a:t>Bygdø Badmintonklubb</a:t>
            </a:r>
          </a:p>
        </p:txBody>
      </p:sp>
      <p:pic>
        <p:nvPicPr>
          <p:cNvPr id="16" name="Picture 8">
            <a:extLst>
              <a:ext uri="{FF2B5EF4-FFF2-40B4-BE49-F238E27FC236}">
                <a16:creationId xmlns:a16="http://schemas.microsoft.com/office/drawing/2014/main" id="{DBE766D7-05BF-9C79-7A2A-BE00CE86AD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86" b="97852" l="2227" r="94433">
                        <a14:foregroundMark x1="48504" y1="7422" x2="48504" y2="7422"/>
                        <a14:foregroundMark x1="48504" y1="2686" x2="48504" y2="2686"/>
                        <a14:foregroundMark x1="31942" y1="9375" x2="31942" y2="9375"/>
                        <a14:foregroundMark x1="68685" y1="11475" x2="68685" y2="11475"/>
                        <a14:foregroundMark x1="71677" y1="18652" x2="71677" y2="18652"/>
                        <a14:foregroundMark x1="17745" y1="23535" x2="17745" y2="23535"/>
                        <a14:foregroundMark x1="46695" y1="53906" x2="46695" y2="53906"/>
                        <a14:foregroundMark x1="47530" y1="62891" x2="47530" y2="62891"/>
                        <a14:foregroundMark x1="12178" y1="74951" x2="12178" y2="74951"/>
                        <a14:foregroundMark x1="30967" y1="82617" x2="30967" y2="82617"/>
                        <a14:foregroundMark x1="42102" y1="84473" x2="42102" y2="84473"/>
                        <a14:foregroundMark x1="61517" y1="84619" x2="61517" y2="84619"/>
                        <a14:foregroundMark x1="77662" y1="79980" x2="77662" y2="79980"/>
                        <a14:foregroundMark x1="2227" y1="86963" x2="2227" y2="86963"/>
                        <a14:foregroundMark x1="7585" y1="90918" x2="7585" y2="90918"/>
                        <a14:foregroundMark x1="15588" y1="90479" x2="15588" y2="90479"/>
                        <a14:foregroundMark x1="18372" y1="92871" x2="18372" y2="92871"/>
                        <a14:foregroundMark x1="23173" y1="94678" x2="23173" y2="94678"/>
                        <a14:foregroundMark x1="29715" y1="95947" x2="29715" y2="95947"/>
                        <a14:foregroundMark x1="36743" y1="97461" x2="36743" y2="97461"/>
                        <a14:foregroundMark x1="41893" y1="96777" x2="41893" y2="96777"/>
                        <a14:foregroundMark x1="50522" y1="97900" x2="50522" y2="97900"/>
                        <a14:foregroundMark x1="58107" y1="97900" x2="58107" y2="97900"/>
                        <a14:foregroundMark x1="70285" y1="95801" x2="70285" y2="95801"/>
                        <a14:foregroundMark x1="78079" y1="95654" x2="78079" y2="95654"/>
                        <a14:foregroundMark x1="85665" y1="93555" x2="85665" y2="93555"/>
                        <a14:foregroundMark x1="88657" y1="91455" x2="88657" y2="91455"/>
                        <a14:foregroundMark x1="94433" y1="88379" x2="94433" y2="88379"/>
                        <a14:backgroundMark x1="4802" y1="86963" x2="4802" y2="86963"/>
                        <a14:backgroundMark x1="3410" y1="88672" x2="3410" y2="88672"/>
                        <a14:backgroundMark x1="9812" y1="90332" x2="9812" y2="90332"/>
                        <a14:backgroundMark x1="16980" y1="91162" x2="16980" y2="91162"/>
                        <a14:backgroundMark x1="48295" y1="97217" x2="48295" y2="97217"/>
                        <a14:backgroundMark x1="90605" y1="91162" x2="90605" y2="91162"/>
                        <a14:backgroundMark x1="89214" y1="89209" x2="89214" y2="89209"/>
                        <a14:backgroundMark x1="94990" y1="87256" x2="94990" y2="87256"/>
                        <a14:backgroundMark x1="96590" y1="88965" x2="96590" y2="889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1349" y="83129"/>
            <a:ext cx="595229" cy="8484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8742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13436</TotalTime>
  <Words>213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Organisasjonskart per januar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Rammeverk for fokusområder og handlingsplan</dc:title>
  <dc:creator>Bjørn Holli</dc:creator>
  <cp:lastModifiedBy>halvor melbye</cp:lastModifiedBy>
  <cp:revision>76</cp:revision>
  <dcterms:created xsi:type="dcterms:W3CDTF">2020-05-12T17:44:02Z</dcterms:created>
  <dcterms:modified xsi:type="dcterms:W3CDTF">2026-03-10T19:17:11Z</dcterms:modified>
</cp:coreProperties>
</file>