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8"/>
  </p:notesMasterIdLst>
  <p:sldIdLst>
    <p:sldId id="256" r:id="rId2"/>
    <p:sldId id="337" r:id="rId3"/>
    <p:sldId id="277" r:id="rId4"/>
    <p:sldId id="275" r:id="rId5"/>
    <p:sldId id="279" r:id="rId6"/>
    <p:sldId id="338" r:id="rId7"/>
    <p:sldId id="292" r:id="rId8"/>
    <p:sldId id="296" r:id="rId9"/>
    <p:sldId id="288" r:id="rId10"/>
    <p:sldId id="339" r:id="rId11"/>
    <p:sldId id="257" r:id="rId12"/>
    <p:sldId id="258" r:id="rId13"/>
    <p:sldId id="259" r:id="rId14"/>
    <p:sldId id="260" r:id="rId15"/>
    <p:sldId id="261" r:id="rId16"/>
    <p:sldId id="278" r:id="rId17"/>
    <p:sldId id="340" r:id="rId18"/>
    <p:sldId id="265" r:id="rId19"/>
    <p:sldId id="281" r:id="rId20"/>
    <p:sldId id="266" r:id="rId21"/>
    <p:sldId id="267" r:id="rId22"/>
    <p:sldId id="268" r:id="rId23"/>
    <p:sldId id="270" r:id="rId24"/>
    <p:sldId id="308" r:id="rId25"/>
    <p:sldId id="311" r:id="rId26"/>
    <p:sldId id="309" r:id="rId27"/>
    <p:sldId id="312" r:id="rId28"/>
    <p:sldId id="289" r:id="rId29"/>
    <p:sldId id="310" r:id="rId30"/>
    <p:sldId id="313" r:id="rId31"/>
    <p:sldId id="341" r:id="rId32"/>
    <p:sldId id="290" r:id="rId33"/>
    <p:sldId id="314" r:id="rId34"/>
    <p:sldId id="315" r:id="rId35"/>
    <p:sldId id="316" r:id="rId36"/>
    <p:sldId id="317" r:id="rId37"/>
    <p:sldId id="318" r:id="rId38"/>
    <p:sldId id="323" r:id="rId39"/>
    <p:sldId id="324" r:id="rId40"/>
    <p:sldId id="325" r:id="rId41"/>
    <p:sldId id="367" r:id="rId42"/>
    <p:sldId id="368" r:id="rId43"/>
    <p:sldId id="342" r:id="rId44"/>
    <p:sldId id="282" r:id="rId45"/>
    <p:sldId id="297" r:id="rId46"/>
    <p:sldId id="273" r:id="rId47"/>
    <p:sldId id="269" r:id="rId48"/>
    <p:sldId id="319" r:id="rId49"/>
    <p:sldId id="320" r:id="rId50"/>
    <p:sldId id="286" r:id="rId51"/>
    <p:sldId id="321" r:id="rId52"/>
    <p:sldId id="322" r:id="rId53"/>
    <p:sldId id="284" r:id="rId54"/>
    <p:sldId id="285" r:id="rId55"/>
    <p:sldId id="343" r:id="rId56"/>
    <p:sldId id="360" r:id="rId57"/>
    <p:sldId id="294" r:id="rId58"/>
    <p:sldId id="344" r:id="rId59"/>
    <p:sldId id="347" r:id="rId60"/>
    <p:sldId id="355" r:id="rId61"/>
    <p:sldId id="356" r:id="rId62"/>
    <p:sldId id="357" r:id="rId63"/>
    <p:sldId id="345" r:id="rId64"/>
    <p:sldId id="348" r:id="rId65"/>
    <p:sldId id="328" r:id="rId66"/>
    <p:sldId id="327" r:id="rId67"/>
    <p:sldId id="330" r:id="rId68"/>
    <p:sldId id="346" r:id="rId69"/>
    <p:sldId id="366" r:id="rId70"/>
    <p:sldId id="351" r:id="rId71"/>
    <p:sldId id="304" r:id="rId72"/>
    <p:sldId id="352" r:id="rId73"/>
    <p:sldId id="353" r:id="rId74"/>
    <p:sldId id="350" r:id="rId75"/>
    <p:sldId id="362" r:id="rId76"/>
    <p:sldId id="364" r:id="rId77"/>
  </p:sldIdLst>
  <p:sldSz cx="9144000" cy="5143500" type="screen16x9"/>
  <p:notesSz cx="6797675" cy="99282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7" autoAdjust="0"/>
    <p:restoredTop sz="94660"/>
  </p:normalViewPr>
  <p:slideViewPr>
    <p:cSldViewPr snapToGrid="0" snapToObjects="1">
      <p:cViewPr varScale="1">
        <p:scale>
          <a:sx n="143" d="100"/>
          <a:sy n="143" d="100"/>
        </p:scale>
        <p:origin x="732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A5D444-13E8-4633-918D-4B352E5A0F3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BE7C278B-808B-4FCB-88A7-5F279F42B290}">
      <dgm:prSet phldrT="[Tekst]" custT="1"/>
      <dgm:spPr/>
      <dgm:t>
        <a:bodyPr/>
        <a:lstStyle/>
        <a:p>
          <a:r>
            <a:rPr lang="nb-NO" sz="2000" dirty="0"/>
            <a:t>Utvikling</a:t>
          </a:r>
        </a:p>
      </dgm:t>
    </dgm:pt>
    <dgm:pt modelId="{3ED1FB5F-48A6-493D-A036-F9E9A3855016}" type="parTrans" cxnId="{E5B5B049-8FE3-4E34-A7F1-EAF3340B0559}">
      <dgm:prSet/>
      <dgm:spPr/>
      <dgm:t>
        <a:bodyPr/>
        <a:lstStyle/>
        <a:p>
          <a:endParaRPr lang="nb-NO"/>
        </a:p>
      </dgm:t>
    </dgm:pt>
    <dgm:pt modelId="{CF2B0C19-874D-443D-8AA3-11F1966528C1}" type="sibTrans" cxnId="{E5B5B049-8FE3-4E34-A7F1-EAF3340B0559}">
      <dgm:prSet/>
      <dgm:spPr/>
      <dgm:t>
        <a:bodyPr/>
        <a:lstStyle/>
        <a:p>
          <a:endParaRPr lang="nb-NO"/>
        </a:p>
      </dgm:t>
    </dgm:pt>
    <dgm:pt modelId="{EBC89324-3FD2-400E-ACA0-560733A2679A}">
      <dgm:prSet phldrT="[Tekst]" custT="1"/>
      <dgm:spPr/>
      <dgm:t>
        <a:bodyPr/>
        <a:lstStyle/>
        <a:p>
          <a:r>
            <a:rPr lang="nb-NO" sz="2000" dirty="0"/>
            <a:t>1. Bredde 10-15 år – lære å trene (regionalt)</a:t>
          </a:r>
        </a:p>
      </dgm:t>
    </dgm:pt>
    <dgm:pt modelId="{EBB491AE-6768-443E-A9D2-E639319490B6}" type="parTrans" cxnId="{8DCCDD9A-14F0-44C2-9CE8-B78641B044B9}">
      <dgm:prSet/>
      <dgm:spPr/>
      <dgm:t>
        <a:bodyPr/>
        <a:lstStyle/>
        <a:p>
          <a:endParaRPr lang="nb-NO"/>
        </a:p>
      </dgm:t>
    </dgm:pt>
    <dgm:pt modelId="{66925756-B72E-4CA9-B4EE-B4F8A57778BD}" type="sibTrans" cxnId="{8DCCDD9A-14F0-44C2-9CE8-B78641B044B9}">
      <dgm:prSet/>
      <dgm:spPr/>
      <dgm:t>
        <a:bodyPr/>
        <a:lstStyle/>
        <a:p>
          <a:endParaRPr lang="nb-NO"/>
        </a:p>
      </dgm:t>
    </dgm:pt>
    <dgm:pt modelId="{9CA820E6-1B60-4CD5-9F42-B88A5450FC10}">
      <dgm:prSet phldrT="[Tekst]" custT="1"/>
      <dgm:spPr/>
      <dgm:t>
        <a:bodyPr/>
        <a:lstStyle/>
        <a:p>
          <a:r>
            <a:rPr lang="nb-NO" sz="2000" dirty="0"/>
            <a:t>2. Konkurranse 16-20 år – trene på å konkurrere (Oslo/Bergen)</a:t>
          </a:r>
        </a:p>
      </dgm:t>
    </dgm:pt>
    <dgm:pt modelId="{7E9F3161-68B0-482F-8F91-8EBC03336820}" type="parTrans" cxnId="{F0C3A7E6-AEA3-4F2F-8C96-A669FBC307B3}">
      <dgm:prSet/>
      <dgm:spPr/>
      <dgm:t>
        <a:bodyPr/>
        <a:lstStyle/>
        <a:p>
          <a:endParaRPr lang="nb-NO"/>
        </a:p>
      </dgm:t>
    </dgm:pt>
    <dgm:pt modelId="{91B9BF07-1BD3-4D45-BD99-B5587DFF02DA}" type="sibTrans" cxnId="{F0C3A7E6-AEA3-4F2F-8C96-A669FBC307B3}">
      <dgm:prSet/>
      <dgm:spPr/>
      <dgm:t>
        <a:bodyPr/>
        <a:lstStyle/>
        <a:p>
          <a:endParaRPr lang="nb-NO"/>
        </a:p>
      </dgm:t>
    </dgm:pt>
    <dgm:pt modelId="{1201934F-1365-4434-9A26-A7C898D1CA74}">
      <dgm:prSet phldrT="[Tekst]" custT="1"/>
      <dgm:spPr/>
      <dgm:t>
        <a:bodyPr/>
        <a:lstStyle/>
        <a:p>
          <a:r>
            <a:rPr lang="nb-NO" sz="2000" dirty="0"/>
            <a:t>3. Toppidrett senior – trene på å vinne (Oslo)</a:t>
          </a:r>
        </a:p>
      </dgm:t>
    </dgm:pt>
    <dgm:pt modelId="{5E1A358B-4F74-4423-9369-54AE95322207}" type="parTrans" cxnId="{F34BA9D5-D670-4345-A0E6-8C86B34DBE4A}">
      <dgm:prSet/>
      <dgm:spPr/>
      <dgm:t>
        <a:bodyPr/>
        <a:lstStyle/>
        <a:p>
          <a:endParaRPr lang="nb-NO"/>
        </a:p>
      </dgm:t>
    </dgm:pt>
    <dgm:pt modelId="{72A970D5-F31C-4C64-A7CE-6FD067F4F6E2}" type="sibTrans" cxnId="{F34BA9D5-D670-4345-A0E6-8C86B34DBE4A}">
      <dgm:prSet/>
      <dgm:spPr/>
      <dgm:t>
        <a:bodyPr/>
        <a:lstStyle/>
        <a:p>
          <a:endParaRPr lang="nb-NO"/>
        </a:p>
      </dgm:t>
    </dgm:pt>
    <dgm:pt modelId="{3C4AB22E-B8D6-4D33-BA8C-0CB17337511B}">
      <dgm:prSet phldrT="[Tekst]" custT="1"/>
      <dgm:spPr/>
      <dgm:t>
        <a:bodyPr/>
        <a:lstStyle/>
        <a:p>
          <a:endParaRPr lang="nb-NO" sz="2000" dirty="0"/>
        </a:p>
      </dgm:t>
    </dgm:pt>
    <dgm:pt modelId="{B9491528-0CC1-48E8-AD1F-9A3467E5DD48}" type="parTrans" cxnId="{974DCDD2-717C-41FD-82E5-9D0670902869}">
      <dgm:prSet/>
      <dgm:spPr/>
      <dgm:t>
        <a:bodyPr/>
        <a:lstStyle/>
        <a:p>
          <a:endParaRPr lang="nb-NO"/>
        </a:p>
      </dgm:t>
    </dgm:pt>
    <dgm:pt modelId="{A3DAD040-4826-42A2-95ED-BB95221CDD49}" type="sibTrans" cxnId="{974DCDD2-717C-41FD-82E5-9D0670902869}">
      <dgm:prSet/>
      <dgm:spPr/>
      <dgm:t>
        <a:bodyPr/>
        <a:lstStyle/>
        <a:p>
          <a:endParaRPr lang="nb-NO"/>
        </a:p>
      </dgm:t>
    </dgm:pt>
    <dgm:pt modelId="{8EEF9580-6E3A-44DE-884C-60E25D06FFC5}">
      <dgm:prSet phldrT="[Tekst]" custT="1"/>
      <dgm:spPr/>
      <dgm:t>
        <a:bodyPr/>
        <a:lstStyle/>
        <a:p>
          <a:endParaRPr lang="nb-NO" sz="2000" dirty="0"/>
        </a:p>
      </dgm:t>
    </dgm:pt>
    <dgm:pt modelId="{4F63AB4E-8F93-4531-A87D-7DE455165E21}" type="parTrans" cxnId="{80975BEA-732F-45BC-B656-9D83B66314C2}">
      <dgm:prSet/>
      <dgm:spPr/>
      <dgm:t>
        <a:bodyPr/>
        <a:lstStyle/>
        <a:p>
          <a:endParaRPr lang="nb-NO"/>
        </a:p>
      </dgm:t>
    </dgm:pt>
    <dgm:pt modelId="{7DC071D1-6340-4957-99FB-18927A2869AE}" type="sibTrans" cxnId="{80975BEA-732F-45BC-B656-9D83B66314C2}">
      <dgm:prSet/>
      <dgm:spPr/>
      <dgm:t>
        <a:bodyPr/>
        <a:lstStyle/>
        <a:p>
          <a:endParaRPr lang="nb-NO"/>
        </a:p>
      </dgm:t>
    </dgm:pt>
    <dgm:pt modelId="{629639D5-0F8D-4357-8927-B7C7CFF6E956}" type="pres">
      <dgm:prSet presAssocID="{C5A5D444-13E8-4633-918D-4B352E5A0F31}" presName="linearFlow" presStyleCnt="0">
        <dgm:presLayoutVars>
          <dgm:dir/>
          <dgm:animLvl val="lvl"/>
          <dgm:resizeHandles val="exact"/>
        </dgm:presLayoutVars>
      </dgm:prSet>
      <dgm:spPr/>
    </dgm:pt>
    <dgm:pt modelId="{9A5B8472-E035-41DE-8548-B2A7F6749A34}" type="pres">
      <dgm:prSet presAssocID="{BE7C278B-808B-4FCB-88A7-5F279F42B290}" presName="composite" presStyleCnt="0"/>
      <dgm:spPr/>
    </dgm:pt>
    <dgm:pt modelId="{00D2C4D9-1D8E-4D57-973B-9EC1C17280CA}" type="pres">
      <dgm:prSet presAssocID="{BE7C278B-808B-4FCB-88A7-5F279F42B290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C54BA18-ECAF-4D46-A2AA-ED5A6CB07773}" type="pres">
      <dgm:prSet presAssocID="{BE7C278B-808B-4FCB-88A7-5F279F42B290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BF91B92C-8D67-46FA-BA85-8511FDAC47F1}" type="presOf" srcId="{1201934F-1365-4434-9A26-A7C898D1CA74}" destId="{AC54BA18-ECAF-4D46-A2AA-ED5A6CB07773}" srcOrd="0" destOrd="4" presId="urn:microsoft.com/office/officeart/2005/8/layout/chevron2"/>
    <dgm:cxn modelId="{E5B5B049-8FE3-4E34-A7F1-EAF3340B0559}" srcId="{C5A5D444-13E8-4633-918D-4B352E5A0F31}" destId="{BE7C278B-808B-4FCB-88A7-5F279F42B290}" srcOrd="0" destOrd="0" parTransId="{3ED1FB5F-48A6-493D-A036-F9E9A3855016}" sibTransId="{CF2B0C19-874D-443D-8AA3-11F1966528C1}"/>
    <dgm:cxn modelId="{0F351350-0562-4603-BDEF-85F475D2280A}" type="presOf" srcId="{EBC89324-3FD2-400E-ACA0-560733A2679A}" destId="{AC54BA18-ECAF-4D46-A2AA-ED5A6CB07773}" srcOrd="0" destOrd="0" presId="urn:microsoft.com/office/officeart/2005/8/layout/chevron2"/>
    <dgm:cxn modelId="{C099C583-2311-4917-AC2A-04A02B4707E2}" type="presOf" srcId="{3C4AB22E-B8D6-4D33-BA8C-0CB17337511B}" destId="{AC54BA18-ECAF-4D46-A2AA-ED5A6CB07773}" srcOrd="0" destOrd="1" presId="urn:microsoft.com/office/officeart/2005/8/layout/chevron2"/>
    <dgm:cxn modelId="{8DCCDD9A-14F0-44C2-9CE8-B78641B044B9}" srcId="{BE7C278B-808B-4FCB-88A7-5F279F42B290}" destId="{EBC89324-3FD2-400E-ACA0-560733A2679A}" srcOrd="0" destOrd="0" parTransId="{EBB491AE-6768-443E-A9D2-E639319490B6}" sibTransId="{66925756-B72E-4CA9-B4EE-B4F8A57778BD}"/>
    <dgm:cxn modelId="{9E4C44AC-0647-4F52-B5C7-9DE33C678757}" type="presOf" srcId="{8EEF9580-6E3A-44DE-884C-60E25D06FFC5}" destId="{AC54BA18-ECAF-4D46-A2AA-ED5A6CB07773}" srcOrd="0" destOrd="3" presId="urn:microsoft.com/office/officeart/2005/8/layout/chevron2"/>
    <dgm:cxn modelId="{C01857B1-8B46-44C9-8559-7F0E4801B6B5}" type="presOf" srcId="{C5A5D444-13E8-4633-918D-4B352E5A0F31}" destId="{629639D5-0F8D-4357-8927-B7C7CFF6E956}" srcOrd="0" destOrd="0" presId="urn:microsoft.com/office/officeart/2005/8/layout/chevron2"/>
    <dgm:cxn modelId="{804EEFCD-AE01-46AE-A3BB-6589A28D8DE8}" type="presOf" srcId="{9CA820E6-1B60-4CD5-9F42-B88A5450FC10}" destId="{AC54BA18-ECAF-4D46-A2AA-ED5A6CB07773}" srcOrd="0" destOrd="2" presId="urn:microsoft.com/office/officeart/2005/8/layout/chevron2"/>
    <dgm:cxn modelId="{974DCDD2-717C-41FD-82E5-9D0670902869}" srcId="{BE7C278B-808B-4FCB-88A7-5F279F42B290}" destId="{3C4AB22E-B8D6-4D33-BA8C-0CB17337511B}" srcOrd="1" destOrd="0" parTransId="{B9491528-0CC1-48E8-AD1F-9A3467E5DD48}" sibTransId="{A3DAD040-4826-42A2-95ED-BB95221CDD49}"/>
    <dgm:cxn modelId="{F34BA9D5-D670-4345-A0E6-8C86B34DBE4A}" srcId="{BE7C278B-808B-4FCB-88A7-5F279F42B290}" destId="{1201934F-1365-4434-9A26-A7C898D1CA74}" srcOrd="4" destOrd="0" parTransId="{5E1A358B-4F74-4423-9369-54AE95322207}" sibTransId="{72A970D5-F31C-4C64-A7CE-6FD067F4F6E2}"/>
    <dgm:cxn modelId="{F0C3A7E6-AEA3-4F2F-8C96-A669FBC307B3}" srcId="{BE7C278B-808B-4FCB-88A7-5F279F42B290}" destId="{9CA820E6-1B60-4CD5-9F42-B88A5450FC10}" srcOrd="2" destOrd="0" parTransId="{7E9F3161-68B0-482F-8F91-8EBC03336820}" sibTransId="{91B9BF07-1BD3-4D45-BD99-B5587DFF02DA}"/>
    <dgm:cxn modelId="{80975BEA-732F-45BC-B656-9D83B66314C2}" srcId="{BE7C278B-808B-4FCB-88A7-5F279F42B290}" destId="{8EEF9580-6E3A-44DE-884C-60E25D06FFC5}" srcOrd="3" destOrd="0" parTransId="{4F63AB4E-8F93-4531-A87D-7DE455165E21}" sibTransId="{7DC071D1-6340-4957-99FB-18927A2869AE}"/>
    <dgm:cxn modelId="{D752A4EC-F3C2-4532-9AD4-C26EB80503AD}" type="presOf" srcId="{BE7C278B-808B-4FCB-88A7-5F279F42B290}" destId="{00D2C4D9-1D8E-4D57-973B-9EC1C17280CA}" srcOrd="0" destOrd="0" presId="urn:microsoft.com/office/officeart/2005/8/layout/chevron2"/>
    <dgm:cxn modelId="{052F94B8-FC2B-401D-9CFE-9BF45DF356EC}" type="presParOf" srcId="{629639D5-0F8D-4357-8927-B7C7CFF6E956}" destId="{9A5B8472-E035-41DE-8548-B2A7F6749A34}" srcOrd="0" destOrd="0" presId="urn:microsoft.com/office/officeart/2005/8/layout/chevron2"/>
    <dgm:cxn modelId="{AFCDA630-6171-4F6C-B225-151CB59BA43B}" type="presParOf" srcId="{9A5B8472-E035-41DE-8548-B2A7F6749A34}" destId="{00D2C4D9-1D8E-4D57-973B-9EC1C17280CA}" srcOrd="0" destOrd="0" presId="urn:microsoft.com/office/officeart/2005/8/layout/chevron2"/>
    <dgm:cxn modelId="{D2F2C0CD-9BD2-4A15-9CBC-32EC3F7B42A0}" type="presParOf" srcId="{9A5B8472-E035-41DE-8548-B2A7F6749A34}" destId="{AC54BA18-ECAF-4D46-A2AA-ED5A6CB0777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2C4D9-1D8E-4D57-973B-9EC1C17280CA}">
      <dsp:nvSpPr>
        <dsp:cNvPr id="0" name=""/>
        <dsp:cNvSpPr/>
      </dsp:nvSpPr>
      <dsp:spPr>
        <a:xfrm rot="5400000">
          <a:off x="-464327" y="467354"/>
          <a:ext cx="3095514" cy="21668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Utvikling</a:t>
          </a:r>
        </a:p>
      </dsp:txBody>
      <dsp:txXfrm rot="-5400000">
        <a:off x="1" y="1086457"/>
        <a:ext cx="2166859" cy="928655"/>
      </dsp:txXfrm>
    </dsp:sp>
    <dsp:sp modelId="{AC54BA18-ECAF-4D46-A2AA-ED5A6CB07773}">
      <dsp:nvSpPr>
        <dsp:cNvPr id="0" name=""/>
        <dsp:cNvSpPr/>
      </dsp:nvSpPr>
      <dsp:spPr>
        <a:xfrm rot="5400000">
          <a:off x="3722745" y="-1552858"/>
          <a:ext cx="2012084" cy="51238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kern="1200" dirty="0"/>
            <a:t>1. Bredde 10-15 år – lære å trene (regionalt)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kern="1200" dirty="0"/>
            <a:t>2. Konkurranse 16-20 år – trene på å konkurrere (Oslo/Bergen)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b-N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2000" kern="1200" dirty="0"/>
            <a:t>3. Toppidrett senior – trene på å vinne (Oslo)</a:t>
          </a:r>
        </a:p>
      </dsp:txBody>
      <dsp:txXfrm rot="-5400000">
        <a:off x="2166859" y="101250"/>
        <a:ext cx="5025634" cy="1815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EF49D-8B3A-40E8-AB94-3F7F11D5E487}" type="datetimeFigureOut">
              <a:rPr lang="nb-NO" smtClean="0"/>
              <a:t>01.02.2018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82223-E6E7-421F-93F5-D8C544FD8EED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51904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82223-E6E7-421F-93F5-D8C544FD8EED}" type="slidenum">
              <a:rPr lang="nb-NO" smtClean="0"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9974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4329257"/>
            <a:ext cx="7772400" cy="39784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4137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9289" y="609198"/>
            <a:ext cx="7290716" cy="61474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69289" y="1287209"/>
            <a:ext cx="7290716" cy="310156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9388" indent="-179388" algn="l">
              <a:buSzPct val="65000"/>
              <a:buFontTx/>
              <a:buBlip>
                <a:blip r:embed="rId2"/>
              </a:buBlip>
              <a:defRPr sz="2000"/>
            </a:lvl1pPr>
            <a:lvl2pPr marL="625475" indent="-168275" algn="l">
              <a:buSzPct val="65000"/>
              <a:buFontTx/>
              <a:buBlip>
                <a:blip r:embed="rId2"/>
              </a:buBlip>
              <a:defRPr sz="2000" b="0" i="1"/>
            </a:lvl2pPr>
            <a:lvl3pPr marL="1074738" indent="-160338" algn="l">
              <a:buSzPct val="65000"/>
              <a:buFontTx/>
              <a:buBlip>
                <a:blip r:embed="rId2"/>
              </a:buBlip>
              <a:defRPr sz="1600"/>
            </a:lvl3pPr>
            <a:lvl4pPr marL="1600200" indent="-228600" algn="l">
              <a:buSzPct val="65000"/>
              <a:buFontTx/>
              <a:buBlip>
                <a:blip r:embed="rId2"/>
              </a:buBlip>
              <a:defRPr sz="2000"/>
            </a:lvl4pPr>
            <a:lvl5pPr marL="2057400" indent="-228600" algn="l">
              <a:buSzPct val="65000"/>
              <a:buFontTx/>
              <a:buBlip>
                <a:blip r:embed="rId2"/>
              </a:buBlip>
              <a:defRPr sz="20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270325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delingsoverskrif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0" y="2342619"/>
            <a:ext cx="9144000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000" b="1" cap="all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283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9289" y="616986"/>
            <a:ext cx="7290716" cy="55841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69289" y="1287209"/>
            <a:ext cx="7290716" cy="310156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9388" indent="-179388" algn="l">
              <a:buSzPct val="65000"/>
              <a:buFontTx/>
              <a:buBlip>
                <a:blip r:embed="rId3"/>
              </a:buBlip>
              <a:defRPr sz="2000"/>
            </a:lvl1pPr>
            <a:lvl2pPr marL="625475" indent="-168275" algn="l">
              <a:buSzPct val="65000"/>
              <a:buFontTx/>
              <a:buBlip>
                <a:blip r:embed="rId3"/>
              </a:buBlip>
              <a:defRPr sz="2000" b="0" i="1"/>
            </a:lvl2pPr>
            <a:lvl3pPr marL="1074738" indent="-160338" algn="l">
              <a:buSzPct val="65000"/>
              <a:buFontTx/>
              <a:buBlip>
                <a:blip r:embed="rId3"/>
              </a:buBlip>
              <a:defRPr sz="1600"/>
            </a:lvl3pPr>
            <a:lvl4pPr marL="1600200" indent="-228600" algn="l">
              <a:buSzPct val="65000"/>
              <a:buFontTx/>
              <a:buBlip>
                <a:blip r:embed="rId3"/>
              </a:buBlip>
              <a:defRPr sz="2000"/>
            </a:lvl4pPr>
            <a:lvl5pPr marL="2057400" indent="-228600" algn="l">
              <a:buSzPct val="65000"/>
              <a:buFontTx/>
              <a:buBlip>
                <a:blip r:embed="rId3"/>
              </a:buBlip>
              <a:defRPr sz="20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81203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417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VEDTATT ÅRSPLAN MED BUDSJETT 2018</a:t>
            </a:r>
          </a:p>
        </p:txBody>
      </p:sp>
    </p:spTree>
    <p:extLst>
      <p:ext uri="{BB962C8B-B14F-4D97-AF65-F5344CB8AC3E}">
        <p14:creationId xmlns:p14="http://schemas.microsoft.com/office/powerpoint/2010/main" val="2513993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UTVIKLINGSTRAPP</a:t>
            </a:r>
          </a:p>
        </p:txBody>
      </p:sp>
    </p:spTree>
    <p:extLst>
      <p:ext uri="{BB962C8B-B14F-4D97-AF65-F5344CB8AC3E}">
        <p14:creationId xmlns:p14="http://schemas.microsoft.com/office/powerpoint/2010/main" val="4291584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Utvikling av toppfektere i 3 steg</a:t>
            </a:r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491444"/>
              </p:ext>
            </p:extLst>
          </p:nvPr>
        </p:nvGraphicFramePr>
        <p:xfrm>
          <a:off x="969289" y="1287209"/>
          <a:ext cx="7290716" cy="3101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3295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1. – 2. treningsår (12-13 år) – Yngre ungdom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Bosted: Hos foresatte</a:t>
            </a:r>
          </a:p>
          <a:p>
            <a:r>
              <a:rPr lang="nb-NO" sz="1400" dirty="0"/>
              <a:t>Studier/jobb: Barneskole (6. – 7. klasse)</a:t>
            </a:r>
          </a:p>
          <a:p>
            <a:r>
              <a:rPr lang="nb-NO" sz="1400" dirty="0"/>
              <a:t>Trener: Klubb</a:t>
            </a:r>
          </a:p>
          <a:p>
            <a:r>
              <a:rPr lang="nb-NO" sz="1400" dirty="0"/>
              <a:t>Organisatorisk ansvar og økonomisk støtte: Klubb og foresatte</a:t>
            </a:r>
          </a:p>
          <a:p>
            <a:r>
              <a:rPr lang="nb-NO" sz="1400" dirty="0"/>
              <a:t>Antall treningsøkter: 3 økter/uke</a:t>
            </a:r>
          </a:p>
          <a:p>
            <a:r>
              <a:rPr lang="nb-NO" sz="1400" dirty="0"/>
              <a:t>Antall fekteøkter: 3 økter/uke</a:t>
            </a:r>
          </a:p>
          <a:p>
            <a:r>
              <a:rPr lang="nb-NO" sz="1400" dirty="0"/>
              <a:t>Antall konkurranser: 8 konkurranser/år (4 regionale, 4 norske)</a:t>
            </a:r>
          </a:p>
          <a:p>
            <a:r>
              <a:rPr lang="nb-NO" sz="1400" dirty="0"/>
              <a:t>Antall samlinger: 4 regionale samlinger</a:t>
            </a:r>
          </a:p>
          <a:p>
            <a:r>
              <a:rPr lang="nb-NO" sz="1400" dirty="0"/>
              <a:t>Mål: Deltakelse U13 NM</a:t>
            </a:r>
          </a:p>
          <a:p>
            <a:r>
              <a:rPr lang="nb-NO" sz="1400" dirty="0"/>
              <a:t>Tema: Lære å trene</a:t>
            </a:r>
          </a:p>
        </p:txBody>
      </p:sp>
    </p:spTree>
    <p:extLst>
      <p:ext uri="{BB962C8B-B14F-4D97-AF65-F5344CB8AC3E}">
        <p14:creationId xmlns:p14="http://schemas.microsoft.com/office/powerpoint/2010/main" val="2404816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3. – 4. treningsår (14-15 år) – Eldre ungdom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Bosted: Hos foresatte</a:t>
            </a:r>
          </a:p>
          <a:p>
            <a:r>
              <a:rPr lang="nb-NO" sz="1400" dirty="0"/>
              <a:t>Studier/jobb: Ungdomsskole (8. – 9. klasse)</a:t>
            </a:r>
          </a:p>
          <a:p>
            <a:r>
              <a:rPr lang="nb-NO" sz="1400" dirty="0"/>
              <a:t>Trener: Klubb</a:t>
            </a:r>
          </a:p>
          <a:p>
            <a:r>
              <a:rPr lang="nb-NO" sz="1400" dirty="0"/>
              <a:t>Organisatorisk ansvar og økonomisk støtte: Klubb og foresatte</a:t>
            </a:r>
          </a:p>
          <a:p>
            <a:r>
              <a:rPr lang="nb-NO" sz="1400" dirty="0"/>
              <a:t>Antall treningsøkter: 5 økter/uke</a:t>
            </a:r>
          </a:p>
          <a:p>
            <a:r>
              <a:rPr lang="nb-NO" sz="1400" dirty="0"/>
              <a:t>Antall fekteøkter: 4 økter/uke</a:t>
            </a:r>
          </a:p>
          <a:p>
            <a:r>
              <a:rPr lang="nb-NO" sz="1400" dirty="0"/>
              <a:t>Antall basisøkter: 1 økt/uke</a:t>
            </a:r>
          </a:p>
          <a:p>
            <a:r>
              <a:rPr lang="nb-NO" sz="1400" dirty="0"/>
              <a:t>Antall konkurranser: 12 konkurranser/år (4 regionale, 4 norske, 4 nordiske)</a:t>
            </a:r>
          </a:p>
          <a:p>
            <a:r>
              <a:rPr lang="nb-NO" sz="1400" dirty="0"/>
              <a:t>Antall samlinger: 2 regionale samlinger, 2 talentsamlinger</a:t>
            </a:r>
          </a:p>
          <a:p>
            <a:r>
              <a:rPr lang="nb-NO" sz="1400" dirty="0"/>
              <a:t>Mål: Medalje U15 NM</a:t>
            </a:r>
          </a:p>
          <a:p>
            <a:r>
              <a:rPr lang="nb-NO" sz="1400" dirty="0"/>
              <a:t>Tema: Trene på å konkurrere</a:t>
            </a:r>
          </a:p>
        </p:txBody>
      </p:sp>
    </p:spTree>
    <p:extLst>
      <p:ext uri="{BB962C8B-B14F-4D97-AF65-F5344CB8AC3E}">
        <p14:creationId xmlns:p14="http://schemas.microsoft.com/office/powerpoint/2010/main" val="1312468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5. – 6. treningsår (16-17 år) – Kadett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Bosted: Hos foresatte evt. skolebestemt</a:t>
            </a:r>
          </a:p>
          <a:p>
            <a:r>
              <a:rPr lang="nb-NO" dirty="0"/>
              <a:t>Studier/jobb: Ungdomsskole (10. klasse), Videregående skole (1. klasse/idrettslinje)</a:t>
            </a:r>
          </a:p>
          <a:p>
            <a:r>
              <a:rPr lang="nb-NO" dirty="0"/>
              <a:t>Trener: Klubb </a:t>
            </a:r>
          </a:p>
          <a:p>
            <a:r>
              <a:rPr lang="nb-NO" dirty="0"/>
              <a:t>Organisatorisk ansvar og økonomisk støtte: Klubb, forbund og foresatte</a:t>
            </a:r>
          </a:p>
          <a:p>
            <a:r>
              <a:rPr lang="nb-NO" dirty="0"/>
              <a:t>Antall treningsøkter: 7 økter/uke</a:t>
            </a:r>
          </a:p>
          <a:p>
            <a:r>
              <a:rPr lang="nb-NO" dirty="0"/>
              <a:t>Antall fekteøkter: 5 økter/uke</a:t>
            </a:r>
          </a:p>
          <a:p>
            <a:r>
              <a:rPr lang="nb-NO" dirty="0"/>
              <a:t>Antall basisøkter: 2 økter/uke</a:t>
            </a:r>
          </a:p>
          <a:p>
            <a:r>
              <a:rPr lang="nb-NO" dirty="0"/>
              <a:t>Antall konkurranser: 4 norske, 4 nordiske, 4 internasjonale, EM/VM</a:t>
            </a:r>
          </a:p>
          <a:p>
            <a:r>
              <a:rPr lang="nb-NO" dirty="0"/>
              <a:t>Antall samlinger: 4 landslagssamlinger i Norge, 4 landslagssamlinger i utlandet</a:t>
            </a:r>
          </a:p>
          <a:p>
            <a:r>
              <a:rPr lang="nb-NO" dirty="0"/>
              <a:t>Mål: Topp 3 Nordisk, topp 8 Europa Cup, topp 16 EM/VM</a:t>
            </a:r>
          </a:p>
          <a:p>
            <a:r>
              <a:rPr lang="nb-NO" dirty="0"/>
              <a:t>Tema: Trene på å konkurrere</a:t>
            </a:r>
          </a:p>
        </p:txBody>
      </p:sp>
    </p:spTree>
    <p:extLst>
      <p:ext uri="{BB962C8B-B14F-4D97-AF65-F5344CB8AC3E}">
        <p14:creationId xmlns:p14="http://schemas.microsoft.com/office/powerpoint/2010/main" val="179787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7. – 9. treningsår (18-20 år) – Junior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Bosted: Hos foresatte evt. skolebestemt</a:t>
            </a:r>
          </a:p>
          <a:p>
            <a:r>
              <a:rPr lang="nb-NO" dirty="0"/>
              <a:t>Studier/jobb: Videregående skole (2. – 3. klasse/idrettslinje), høyskole/universitet</a:t>
            </a:r>
          </a:p>
          <a:p>
            <a:r>
              <a:rPr lang="nb-NO" dirty="0"/>
              <a:t>Trener: Klubb</a:t>
            </a:r>
          </a:p>
          <a:p>
            <a:r>
              <a:rPr lang="nb-NO" dirty="0"/>
              <a:t>Organisatorisk ansvar og økonomisk støtte: Klubb, forbund og foresatte</a:t>
            </a:r>
          </a:p>
          <a:p>
            <a:r>
              <a:rPr lang="nb-NO" dirty="0"/>
              <a:t>Antall treningsøkter: 9 økter/uke</a:t>
            </a:r>
          </a:p>
          <a:p>
            <a:r>
              <a:rPr lang="nb-NO" dirty="0"/>
              <a:t>Antall fekteøkter: 6 økter/uke</a:t>
            </a:r>
          </a:p>
          <a:p>
            <a:r>
              <a:rPr lang="nb-NO" dirty="0"/>
              <a:t>Antall basisøkter: 3 økter/uke</a:t>
            </a:r>
          </a:p>
          <a:p>
            <a:r>
              <a:rPr lang="nb-NO" dirty="0"/>
              <a:t>Antall konkurranser: 4 norske, 4 nordiske, 4 internasjonale, EM/VM</a:t>
            </a:r>
          </a:p>
          <a:p>
            <a:r>
              <a:rPr lang="nb-NO" dirty="0"/>
              <a:t>Antall samlinger: 4 landslagssamlinger i Norge, 4 landslagssamlinger i utlandet</a:t>
            </a:r>
          </a:p>
          <a:p>
            <a:r>
              <a:rPr lang="nb-NO" dirty="0"/>
              <a:t>Mål: Topp 3 Nordisk, topp 8 JWC, topp 16 EM/VM</a:t>
            </a:r>
          </a:p>
          <a:p>
            <a:r>
              <a:rPr lang="nb-NO" dirty="0"/>
              <a:t>Tema: Trene på å vinne</a:t>
            </a:r>
          </a:p>
        </p:txBody>
      </p:sp>
    </p:spTree>
    <p:extLst>
      <p:ext uri="{BB962C8B-B14F-4D97-AF65-F5344CB8AC3E}">
        <p14:creationId xmlns:p14="http://schemas.microsoft.com/office/powerpoint/2010/main" val="572623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10. – 12. treningsår (21-23 år) – U23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Bosted: Hos foresatte evt. skolebestemt</a:t>
            </a:r>
          </a:p>
          <a:p>
            <a:r>
              <a:rPr lang="nb-NO" sz="1400" dirty="0"/>
              <a:t>Studier/jobb: Høyskole/universitet (50 %)</a:t>
            </a:r>
          </a:p>
          <a:p>
            <a:r>
              <a:rPr lang="nb-NO" sz="1400" dirty="0"/>
              <a:t>Trener: Klubb</a:t>
            </a:r>
          </a:p>
          <a:p>
            <a:r>
              <a:rPr lang="nb-NO" sz="1400" dirty="0"/>
              <a:t>Organisatorisk ansvar og økonomisk støtte: Klubb og forbund</a:t>
            </a:r>
          </a:p>
          <a:p>
            <a:r>
              <a:rPr lang="nb-NO" sz="1400" dirty="0"/>
              <a:t>Antall treningsøkter: 9-11 økter/uke</a:t>
            </a:r>
          </a:p>
          <a:p>
            <a:r>
              <a:rPr lang="nb-NO" sz="1400" dirty="0"/>
              <a:t>Antall fekteøkter: 6-7 økter/uke</a:t>
            </a:r>
          </a:p>
          <a:p>
            <a:r>
              <a:rPr lang="nb-NO" sz="1400" dirty="0"/>
              <a:t>Antall basisøkter: 3-4 økter/uke</a:t>
            </a:r>
          </a:p>
          <a:p>
            <a:r>
              <a:rPr lang="nb-NO" sz="1400" dirty="0"/>
              <a:t>Antall konkurranser: 4 norske, 8 internasjonale, EM/VM</a:t>
            </a:r>
          </a:p>
          <a:p>
            <a:r>
              <a:rPr lang="nb-NO" sz="1400" dirty="0"/>
              <a:t>Antall samlinger: 4 landslagssamlinger i Norge, 4 landslagssamlinger i utlandet</a:t>
            </a:r>
          </a:p>
          <a:p>
            <a:r>
              <a:rPr lang="nb-NO" sz="1400" dirty="0"/>
              <a:t>Mål: Topp 3 Nordisk, topp 32 WC/EM/VM</a:t>
            </a:r>
          </a:p>
          <a:p>
            <a:r>
              <a:rPr lang="nb-NO" sz="1400" dirty="0"/>
              <a:t>Tema: Trene på å vinne</a:t>
            </a:r>
          </a:p>
          <a:p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4222751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REGIONALE AKTIVITETER</a:t>
            </a:r>
          </a:p>
        </p:txBody>
      </p:sp>
    </p:spTree>
    <p:extLst>
      <p:ext uri="{BB962C8B-B14F-4D97-AF65-F5344CB8AC3E}">
        <p14:creationId xmlns:p14="http://schemas.microsoft.com/office/powerpoint/2010/main" val="3408531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3 regioner (rød, grønn og blå)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04426" y="1223942"/>
            <a:ext cx="3655579" cy="3101569"/>
          </a:xfrm>
        </p:spPr>
        <p:txBody>
          <a:bodyPr>
            <a:normAutofit/>
          </a:bodyPr>
          <a:lstStyle/>
          <a:p>
            <a:r>
              <a:rPr lang="nb-NO" b="1" dirty="0">
                <a:solidFill>
                  <a:srgbClr val="FF0000"/>
                </a:solidFill>
              </a:rPr>
              <a:t>Region rød</a:t>
            </a:r>
            <a:r>
              <a:rPr lang="nb-NO" dirty="0"/>
              <a:t> (Møre og Romsdal, Sør-Trøndelag)</a:t>
            </a:r>
          </a:p>
          <a:p>
            <a:r>
              <a:rPr lang="nb-NO" b="1" dirty="0">
                <a:solidFill>
                  <a:srgbClr val="00B050"/>
                </a:solidFill>
              </a:rPr>
              <a:t>Region grønn</a:t>
            </a:r>
            <a:r>
              <a:rPr lang="nb-NO" dirty="0"/>
              <a:t> (Rogaland og Hordaland)</a:t>
            </a:r>
          </a:p>
          <a:p>
            <a:r>
              <a:rPr lang="nb-NO" b="1" dirty="0">
                <a:solidFill>
                  <a:srgbClr val="0070C0"/>
                </a:solidFill>
              </a:rPr>
              <a:t>Region blå</a:t>
            </a:r>
            <a:r>
              <a:rPr lang="nb-NO" dirty="0"/>
              <a:t> (Vest-Agder, Vestfold, Akershus, Oslo, Østfold og Oppland) 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89" y="1223942"/>
            <a:ext cx="3271971" cy="326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47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 og strategi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/>
              <a:t>Hovedmål:</a:t>
            </a:r>
          </a:p>
          <a:p>
            <a:r>
              <a:rPr lang="nb-NO" dirty="0"/>
              <a:t>Lære ungdomsfekterne god treningskultur og inspirere dem til videre satsning</a:t>
            </a:r>
          </a:p>
          <a:p>
            <a:r>
              <a:rPr lang="nb-NO" dirty="0"/>
              <a:t>Øke aktiviteten i aldersgruppen 12-20 år (med 10 % i form av flere deltakere på NC og NM)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Delmål:</a:t>
            </a:r>
          </a:p>
          <a:p>
            <a:r>
              <a:rPr lang="nb-NO" dirty="0"/>
              <a:t>Kompetanseutvikling i de mindre klubbene</a:t>
            </a:r>
          </a:p>
        </p:txBody>
      </p:sp>
    </p:spTree>
    <p:extLst>
      <p:ext uri="{BB962C8B-B14F-4D97-AF65-F5344CB8AC3E}">
        <p14:creationId xmlns:p14="http://schemas.microsoft.com/office/powerpoint/2010/main" val="3315837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SPORTSLIG PLAN</a:t>
            </a:r>
          </a:p>
        </p:txBody>
      </p:sp>
    </p:spTree>
    <p:extLst>
      <p:ext uri="{BB962C8B-B14F-4D97-AF65-F5344CB8AC3E}">
        <p14:creationId xmlns:p14="http://schemas.microsoft.com/office/powerpoint/2010/main" val="1898101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 rød </a:t>
            </a:r>
            <a:r>
              <a:rPr lang="nb-NO" sz="1600" dirty="0"/>
              <a:t>(Møre og Romsdal, Sør-Trøndelag)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Klubber (6): </a:t>
            </a:r>
            <a:r>
              <a:rPr lang="nb-NO" dirty="0">
                <a:solidFill>
                  <a:srgbClr val="000000"/>
                </a:solidFill>
              </a:rPr>
              <a:t>Ålesund FK</a:t>
            </a:r>
            <a:r>
              <a:rPr lang="nb-NO" dirty="0"/>
              <a:t>, </a:t>
            </a:r>
            <a:r>
              <a:rPr lang="nb-NO" dirty="0">
                <a:solidFill>
                  <a:srgbClr val="FF0000"/>
                </a:solidFill>
              </a:rPr>
              <a:t>Molde FK</a:t>
            </a:r>
            <a:r>
              <a:rPr lang="nb-NO" dirty="0"/>
              <a:t>, </a:t>
            </a:r>
            <a:r>
              <a:rPr lang="nb-NO" dirty="0">
                <a:solidFill>
                  <a:srgbClr val="FF0000"/>
                </a:solidFill>
              </a:rPr>
              <a:t>Kristiansund FK</a:t>
            </a:r>
            <a:r>
              <a:rPr lang="nb-NO" dirty="0"/>
              <a:t>, </a:t>
            </a:r>
            <a:r>
              <a:rPr lang="nb-NO" dirty="0">
                <a:solidFill>
                  <a:srgbClr val="FF0000"/>
                </a:solidFill>
              </a:rPr>
              <a:t>Tordenskiold Trondheim FK</a:t>
            </a:r>
            <a:r>
              <a:rPr lang="nb-NO" dirty="0"/>
              <a:t>, NTNUI Fekting og Luftkrigsskolen</a:t>
            </a:r>
          </a:p>
          <a:p>
            <a:r>
              <a:rPr lang="nb-NO" dirty="0"/>
              <a:t>Avstander: Ålesund – Molde (01:50), Molde – Kristiansund (01:30), Kristiansund – Trondheim (04:40)</a:t>
            </a:r>
          </a:p>
          <a:p>
            <a:r>
              <a:rPr lang="nb-NO" dirty="0"/>
              <a:t>4 regionale samlinger for junior, kadett, U15 og U13</a:t>
            </a:r>
          </a:p>
          <a:p>
            <a:r>
              <a:rPr lang="nb-NO" dirty="0"/>
              <a:t>Kompetanseutvikling: stevneleder-, dommer- og trenerkurs</a:t>
            </a:r>
          </a:p>
          <a:p>
            <a:r>
              <a:rPr lang="nb-NO" dirty="0"/>
              <a:t>Invitering av LL-fektere og sportslig leder til samlinger</a:t>
            </a:r>
          </a:p>
        </p:txBody>
      </p:sp>
    </p:spTree>
    <p:extLst>
      <p:ext uri="{BB962C8B-B14F-4D97-AF65-F5344CB8AC3E}">
        <p14:creationId xmlns:p14="http://schemas.microsoft.com/office/powerpoint/2010/main" val="547157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 grønn </a:t>
            </a:r>
            <a:r>
              <a:rPr lang="nb-NO" sz="1600" dirty="0"/>
              <a:t>(Rogaland og Hordaland)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nb-NO" dirty="0"/>
              <a:t>Klubber (4): </a:t>
            </a:r>
            <a:r>
              <a:rPr lang="nb-NO" dirty="0">
                <a:solidFill>
                  <a:srgbClr val="FF0000"/>
                </a:solidFill>
              </a:rPr>
              <a:t>Stavanger FK</a:t>
            </a:r>
            <a:r>
              <a:rPr lang="nb-NO" dirty="0"/>
              <a:t>, </a:t>
            </a:r>
            <a:r>
              <a:rPr lang="nb-NO" dirty="0">
                <a:solidFill>
                  <a:srgbClr val="FF0000"/>
                </a:solidFill>
              </a:rPr>
              <a:t>Bergens FK</a:t>
            </a:r>
            <a:r>
              <a:rPr lang="nb-NO" dirty="0"/>
              <a:t>, FK Musketer og BSI Fekting</a:t>
            </a:r>
          </a:p>
          <a:p>
            <a:r>
              <a:rPr lang="nb-NO" dirty="0"/>
              <a:t>Avstander: Stavanger – Bergen (05:00)</a:t>
            </a:r>
          </a:p>
          <a:p>
            <a:r>
              <a:rPr lang="nb-NO" dirty="0"/>
              <a:t>4 regionale samlinger for junior, kadett, U15 og U13</a:t>
            </a:r>
          </a:p>
          <a:p>
            <a:r>
              <a:rPr lang="nb-NO" dirty="0"/>
              <a:t>Kompetanseutvikling: stevneleder-, dommer- og trenerkurs</a:t>
            </a:r>
          </a:p>
          <a:p>
            <a:r>
              <a:rPr lang="nb-NO" dirty="0"/>
              <a:t>Invitering av LL-fektere og sportslig leder til samlinger</a:t>
            </a:r>
          </a:p>
        </p:txBody>
      </p:sp>
    </p:spTree>
    <p:extLst>
      <p:ext uri="{BB962C8B-B14F-4D97-AF65-F5344CB8AC3E}">
        <p14:creationId xmlns:p14="http://schemas.microsoft.com/office/powerpoint/2010/main" val="1170770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Region blå </a:t>
            </a:r>
            <a:r>
              <a:rPr lang="nb-NO" sz="1600" dirty="0"/>
              <a:t>(Vest-Agder, Vestfold, Akershus, Oslo, Østfold og Oppland)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Klubber (15): Kristiansand FK, Kristiansand KFK, </a:t>
            </a:r>
            <a:r>
              <a:rPr lang="nb-NO" b="1" dirty="0">
                <a:solidFill>
                  <a:srgbClr val="FF0000"/>
                </a:solidFill>
              </a:rPr>
              <a:t>Sandefjord FK</a:t>
            </a:r>
            <a:r>
              <a:rPr lang="nb-NO" dirty="0"/>
              <a:t>, </a:t>
            </a:r>
            <a:r>
              <a:rPr lang="nb-NO" b="1" dirty="0">
                <a:solidFill>
                  <a:srgbClr val="FF0000"/>
                </a:solidFill>
              </a:rPr>
              <a:t>Nøtterøy FK</a:t>
            </a:r>
            <a:r>
              <a:rPr lang="nb-NO" dirty="0"/>
              <a:t>, Bærum FK, </a:t>
            </a:r>
            <a:r>
              <a:rPr lang="nb-NO" b="1" dirty="0">
                <a:solidFill>
                  <a:srgbClr val="FF0000"/>
                </a:solidFill>
              </a:rPr>
              <a:t>Nesodden FK</a:t>
            </a:r>
            <a:r>
              <a:rPr lang="nb-NO" dirty="0"/>
              <a:t>, Attaque FK, </a:t>
            </a:r>
            <a:r>
              <a:rPr lang="nb-NO" b="1" dirty="0">
                <a:solidFill>
                  <a:srgbClr val="FF0000"/>
                </a:solidFill>
              </a:rPr>
              <a:t>Bygdø FK</a:t>
            </a:r>
            <a:r>
              <a:rPr lang="nb-NO" dirty="0"/>
              <a:t>, FK Affekt, Krigsskolen, </a:t>
            </a:r>
            <a:r>
              <a:rPr lang="nb-NO" b="1" dirty="0">
                <a:solidFill>
                  <a:srgbClr val="FF0000"/>
                </a:solidFill>
              </a:rPr>
              <a:t>Njård FK</a:t>
            </a:r>
            <a:r>
              <a:rPr lang="nb-NO" dirty="0"/>
              <a:t>, </a:t>
            </a:r>
            <a:r>
              <a:rPr lang="nb-NO" b="1" dirty="0">
                <a:solidFill>
                  <a:srgbClr val="FF0000"/>
                </a:solidFill>
              </a:rPr>
              <a:t>Oslo FK</a:t>
            </a:r>
            <a:r>
              <a:rPr lang="nb-NO" dirty="0"/>
              <a:t>, OSI Fekting, FK Fredrikstad og Gjøvik FK</a:t>
            </a:r>
          </a:p>
          <a:p>
            <a:r>
              <a:rPr lang="nb-NO" dirty="0"/>
              <a:t>Avstander: Stor-Oslo (maks. 2 timer)</a:t>
            </a:r>
          </a:p>
          <a:p>
            <a:r>
              <a:rPr lang="nb-NO" dirty="0"/>
              <a:t>4 regionale stevner for kadett, U15, U13 og U11</a:t>
            </a:r>
          </a:p>
          <a:p>
            <a:r>
              <a:rPr lang="nb-NO" dirty="0"/>
              <a:t>Kompetanseutvikling: stevneleder-, dommer- og trenerkurs</a:t>
            </a:r>
          </a:p>
          <a:p>
            <a:r>
              <a:rPr lang="nb-NO" dirty="0"/>
              <a:t>Invitering av LL-fektere og sportslig leder til konkurranser</a:t>
            </a:r>
          </a:p>
        </p:txBody>
      </p:sp>
    </p:spTree>
    <p:extLst>
      <p:ext uri="{BB962C8B-B14F-4D97-AF65-F5344CB8AC3E}">
        <p14:creationId xmlns:p14="http://schemas.microsoft.com/office/powerpoint/2010/main" val="2328348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Regionale samlinger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69289" y="1287209"/>
            <a:ext cx="7290716" cy="3101569"/>
          </a:xfrm>
        </p:spPr>
        <p:txBody>
          <a:bodyPr>
            <a:normAutofit fontScale="77500" lnSpcReduction="20000"/>
          </a:bodyPr>
          <a:lstStyle/>
          <a:p>
            <a:r>
              <a:rPr lang="nb-NO" dirty="0"/>
              <a:t>5 regionale samlinger årlig i to regioner (rød og grønn)</a:t>
            </a:r>
          </a:p>
          <a:p>
            <a:r>
              <a:rPr lang="nb-NO" dirty="0"/>
              <a:t>Regionen bestemmer selv dato/sted og informerer NF senest 2 måneder før</a:t>
            </a:r>
          </a:p>
          <a:p>
            <a:r>
              <a:rPr lang="nb-NO" dirty="0"/>
              <a:t>Påmelding gjøres til arrangørklubb i god tid før samlingen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Plan</a:t>
            </a:r>
          </a:p>
          <a:p>
            <a:r>
              <a:rPr lang="nb-NO" dirty="0"/>
              <a:t>Lørdag I økt: 12:00 - 14:00			Søndag I økt: 10:00 – 12:00</a:t>
            </a:r>
          </a:p>
          <a:p>
            <a:r>
              <a:rPr lang="nb-NO" dirty="0"/>
              <a:t>Lørdag II økt: 16:00 – 18:00			Søndag II økt: 14:00 – 16:00</a:t>
            </a:r>
          </a:p>
          <a:p>
            <a:r>
              <a:rPr lang="nb-NO" dirty="0"/>
              <a:t>Sosialt – felles mat lørdag kveld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Økonomi</a:t>
            </a:r>
          </a:p>
          <a:p>
            <a:r>
              <a:rPr lang="nb-NO" dirty="0"/>
              <a:t>Forbundet betaler for salleie, trenerleie og felles mat lørdag kveld</a:t>
            </a:r>
          </a:p>
          <a:p>
            <a:r>
              <a:rPr lang="nb-NO" dirty="0"/>
              <a:t>Fektere/klubb betaler for transport og hotellovernatting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7117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region rød </a:t>
            </a:r>
            <a:r>
              <a:rPr lang="nb-NO" sz="1800" dirty="0"/>
              <a:t>(Kr.sund, Trondheim og Ålesund)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51938B-E5FE-45FC-BD24-6365C6617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002316"/>
              </p:ext>
            </p:extLst>
          </p:nvPr>
        </p:nvGraphicFramePr>
        <p:xfrm>
          <a:off x="969963" y="1287463"/>
          <a:ext cx="7289799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13032341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117281560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21682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ca. 30 fektere + 1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(5 samlinger)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51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Flybillett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7 500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2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Hotell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7 500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39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Trenerstøtte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67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6 000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 mat lørdag kveld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65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Salleie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60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12 200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61 000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00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533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region rød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71F92BC-19A1-45C8-8618-9100EE92E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196762"/>
              </p:ext>
            </p:extLst>
          </p:nvPr>
        </p:nvGraphicFramePr>
        <p:xfrm>
          <a:off x="969963" y="1287463"/>
          <a:ext cx="72897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901644402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990518255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961885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36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10-11 februar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Bartosz Piasecki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Kristiansund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4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7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1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537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723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723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region blå </a:t>
            </a:r>
            <a:r>
              <a:rPr lang="nb-NO" sz="1800" dirty="0"/>
              <a:t>(Bergen og Stavanger)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51938B-E5FE-45FC-BD24-6365C6617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872705"/>
              </p:ext>
            </p:extLst>
          </p:nvPr>
        </p:nvGraphicFramePr>
        <p:xfrm>
          <a:off x="969963" y="1287463"/>
          <a:ext cx="7289799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13032341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117281560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21682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ca. 40 fektere + 2 trenere og sparring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(5 samlinger)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51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Flybillett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 7 500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2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Fly/hotell sparring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629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Hotell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7 500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39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Trenerstøtte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67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 mat lørdag kveld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65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Salleie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60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18 800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94 000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00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549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region blå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71F92BC-19A1-45C8-8618-9100EE92E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375007"/>
              </p:ext>
            </p:extLst>
          </p:nvPr>
        </p:nvGraphicFramePr>
        <p:xfrm>
          <a:off x="969963" y="1287463"/>
          <a:ext cx="72897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901644402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990518255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961885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36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6-7 januar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Stavanger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4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7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1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537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940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542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Regionale konkurranser Ungdomsserien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/>
              <a:t>4 regionale konkurranser årlig i én region</a:t>
            </a:r>
          </a:p>
          <a:p>
            <a:r>
              <a:rPr lang="nb-NO" dirty="0"/>
              <a:t>Individuelle konkurranser for U11, U13, U15 og kadett</a:t>
            </a:r>
          </a:p>
          <a:p>
            <a:r>
              <a:rPr lang="nb-NO" dirty="0"/>
              <a:t>Arrangeres i hovedsak hos de mindre klubbene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Stevnesystem:</a:t>
            </a:r>
          </a:p>
          <a:p>
            <a:r>
              <a:rPr lang="nb-NO" dirty="0"/>
              <a:t>U11: To puljerunder til 5 støt. Siste puljerunde nivådeles etter resultatene fra den første i finale A, finale B osv. </a:t>
            </a:r>
          </a:p>
          <a:p>
            <a:r>
              <a:rPr lang="nb-NO" dirty="0"/>
              <a:t>U13: To puljerunder til 5 støt. De fire beste fekterne fekter semifinaler og finaler til 15 støt.</a:t>
            </a:r>
          </a:p>
          <a:p>
            <a:r>
              <a:rPr lang="nb-NO" dirty="0"/>
              <a:t>U15: En puljerunde til 5 støt. Alle går videre til direkte eliminasjon.</a:t>
            </a:r>
          </a:p>
          <a:p>
            <a:r>
              <a:rPr lang="nb-NO" dirty="0"/>
              <a:t>Kadett: En puljerunde til 5 støt. Alle går videre til direkte eliminasjon.</a:t>
            </a:r>
          </a:p>
        </p:txBody>
      </p:sp>
    </p:spTree>
    <p:extLst>
      <p:ext uri="{BB962C8B-B14F-4D97-AF65-F5344CB8AC3E}">
        <p14:creationId xmlns:p14="http://schemas.microsoft.com/office/powerpoint/2010/main" val="14469989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Ungdomsserien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43D27AE5-595C-44EB-8E24-06E40B573D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813218"/>
              </p:ext>
            </p:extLst>
          </p:nvPr>
        </p:nvGraphicFramePr>
        <p:xfrm>
          <a:off x="969963" y="1287463"/>
          <a:ext cx="72897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212140384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91003097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4306095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konkurranse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(4 konkurranser)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423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3 900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Salleie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15 600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267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0" dirty="0"/>
                        <a:t>Mat/drikke avslutning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0" dirty="0"/>
                        <a:t>10 000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496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3 900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15 600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206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15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 og strategi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b="1" dirty="0"/>
              <a:t>Hovedmål:</a:t>
            </a:r>
          </a:p>
          <a:p>
            <a:r>
              <a:rPr lang="nb-NO" dirty="0"/>
              <a:t>Kvalifisere talentfulle og yngre norske fektere til OL 2024</a:t>
            </a:r>
          </a:p>
          <a:p>
            <a:r>
              <a:rPr lang="nb-NO" dirty="0"/>
              <a:t>Oppnå jevnlig topplasseringer i internasjonale stevner og vinne medaljer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Delmål:</a:t>
            </a:r>
          </a:p>
          <a:p>
            <a:r>
              <a:rPr lang="nb-NO" dirty="0"/>
              <a:t>Legge til rette for at talentene tar steget videre inn på toppnivå som seniorer med internasjonale topplasseringer og medaljer</a:t>
            </a:r>
          </a:p>
          <a:p>
            <a:r>
              <a:rPr lang="nb-NO" dirty="0"/>
              <a:t>Etablere en modell for profesjonell satsing på toppidrett for fremtiden som filtrerer ned til profesjonell satsing i klubbene</a:t>
            </a:r>
          </a:p>
          <a:p>
            <a:r>
              <a:rPr lang="nb-NO" dirty="0"/>
              <a:t>Stille med størst tropp og vinne minst et gull under Junior-Kadett Nordisk Mesterskap i Oslo i 2018</a:t>
            </a:r>
          </a:p>
        </p:txBody>
      </p:sp>
    </p:spTree>
    <p:extLst>
      <p:ext uri="{BB962C8B-B14F-4D97-AF65-F5344CB8AC3E}">
        <p14:creationId xmlns:p14="http://schemas.microsoft.com/office/powerpoint/2010/main" val="22717393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Ungdomsserien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71F92BC-19A1-45C8-8618-9100EE92E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803319"/>
              </p:ext>
            </p:extLst>
          </p:nvPr>
        </p:nvGraphicFramePr>
        <p:xfrm>
          <a:off x="969963" y="1287463"/>
          <a:ext cx="72897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901644402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990518255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961885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Arrangør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36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10-11 mars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Njård Fekting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Njårdhallen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4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5-6 mai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Nøtterøy Fekteklubb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Nøtterøyhallen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7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1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537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2154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Nasjonale AKTIVITETER</a:t>
            </a:r>
          </a:p>
        </p:txBody>
      </p:sp>
    </p:spTree>
    <p:extLst>
      <p:ext uri="{BB962C8B-B14F-4D97-AF65-F5344CB8AC3E}">
        <p14:creationId xmlns:p14="http://schemas.microsoft.com/office/powerpoint/2010/main" val="3824283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Talentsamling (U13/U15)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2 talentsamlinger årlig (ca. 24 fektere), i mai (slutten av sesongen) og i oktober (i forbindelse med Oslo Cup)</a:t>
            </a:r>
          </a:p>
          <a:p>
            <a:r>
              <a:rPr lang="nb-NO" dirty="0"/>
              <a:t>Uttak skjer av sportslig leder i god tid før samlingen</a:t>
            </a:r>
          </a:p>
          <a:p>
            <a:r>
              <a:rPr lang="nb-NO" dirty="0"/>
              <a:t>Arrangeres i Oslo, med overnatting på Toppidrettssenteret</a:t>
            </a:r>
          </a:p>
          <a:p>
            <a:r>
              <a:rPr lang="nb-NO" dirty="0"/>
              <a:t>Bruke kommende trenere utdannet gjennom «Trenerløypa»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b="1" dirty="0"/>
              <a:t>Økonomi</a:t>
            </a:r>
          </a:p>
          <a:p>
            <a:r>
              <a:rPr lang="nb-NO" dirty="0"/>
              <a:t>Egenandel 500 kr for alle fektere</a:t>
            </a:r>
          </a:p>
          <a:p>
            <a:r>
              <a:rPr lang="nb-NO" dirty="0"/>
              <a:t>Forbundet dekker fly og hotell for alle fektere</a:t>
            </a:r>
          </a:p>
          <a:p>
            <a:r>
              <a:rPr lang="nb-NO" dirty="0"/>
              <a:t>Forbundet betaler for salleie, trenerleie og mat</a:t>
            </a:r>
          </a:p>
        </p:txBody>
      </p:sp>
    </p:spTree>
    <p:extLst>
      <p:ext uri="{BB962C8B-B14F-4D97-AF65-F5344CB8AC3E}">
        <p14:creationId xmlns:p14="http://schemas.microsoft.com/office/powerpoint/2010/main" val="4005726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talentsamling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51938B-E5FE-45FC-BD24-6365C6617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8800159"/>
              </p:ext>
            </p:extLst>
          </p:nvPr>
        </p:nvGraphicFramePr>
        <p:xfrm>
          <a:off x="969963" y="1287463"/>
          <a:ext cx="7289799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13032341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117281560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21682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24 fektere + 2 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(2 samlinger)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51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Flybilletter (50 % av fekterne utenfor Oslo)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2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Hotell Olympiatoppen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39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Trenerstøtte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6 400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67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65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Salleie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3 200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60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27 800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55 600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00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702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talentsamling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D8FD4CC9-C3AE-4380-9913-DBC16894F5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289901"/>
              </p:ext>
            </p:extLst>
          </p:nvPr>
        </p:nvGraphicFramePr>
        <p:xfrm>
          <a:off x="969963" y="1287463"/>
          <a:ext cx="7289799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2466501111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280562492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4177800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3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19-20 mai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Fredrik Backer og Bartosz Piasecki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Bygdøhus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965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Fredrik Backer og Bartosz Piasecki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Bygdøhus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032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161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Jentesamling 									</a:t>
            </a:r>
            <a:r>
              <a:rPr lang="nb-NO" dirty="0">
                <a:solidFill>
                  <a:srgbClr val="FF0000"/>
                </a:solidFill>
              </a:rPr>
              <a:t>NYTT!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1-2 jentesamlinger årlig (ca. 18 fektere)</a:t>
            </a:r>
          </a:p>
          <a:p>
            <a:r>
              <a:rPr lang="nb-NO" dirty="0"/>
              <a:t>Uttak skjer av sportslig leder i god tid før samlingen</a:t>
            </a:r>
          </a:p>
          <a:p>
            <a:r>
              <a:rPr lang="nb-NO" dirty="0"/>
              <a:t>Arrangeres i Bergen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Økonomi</a:t>
            </a:r>
          </a:p>
          <a:p>
            <a:r>
              <a:rPr lang="nb-NO" dirty="0"/>
              <a:t>Egenandel 500 kr for alle fektere</a:t>
            </a:r>
          </a:p>
          <a:p>
            <a:r>
              <a:rPr lang="nb-NO" dirty="0"/>
              <a:t>Forbundet dekker fly og hotell for alle fektere</a:t>
            </a:r>
          </a:p>
          <a:p>
            <a:r>
              <a:rPr lang="nb-NO" dirty="0"/>
              <a:t>Forbundet betaler for salleie, trenerleie og mat</a:t>
            </a:r>
          </a:p>
        </p:txBody>
      </p:sp>
    </p:spTree>
    <p:extLst>
      <p:ext uri="{BB962C8B-B14F-4D97-AF65-F5344CB8AC3E}">
        <p14:creationId xmlns:p14="http://schemas.microsoft.com/office/powerpoint/2010/main" val="23897898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jentesamling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51938B-E5FE-45FC-BD24-6365C6617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000504"/>
              </p:ext>
            </p:extLst>
          </p:nvPr>
        </p:nvGraphicFramePr>
        <p:xfrm>
          <a:off x="969963" y="1287463"/>
          <a:ext cx="7289799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13032341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117281560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21682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18 fektere + 2 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(1 samling)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51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Flybilletter (60 % av fekterne utenfor Bergen)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2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6 000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Hotell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39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Trenerstøtte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3 200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67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4 000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65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Salleie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1 600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60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32 800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32 800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00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744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jentesamling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D8FD4CC9-C3AE-4380-9913-DBC16894F5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924994"/>
              </p:ext>
            </p:extLst>
          </p:nvPr>
        </p:nvGraphicFramePr>
        <p:xfrm>
          <a:off x="969963" y="1287463"/>
          <a:ext cx="72897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2466501111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280562492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4177800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3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Haukelandshallen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965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Haukelandshallen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032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1333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Nasjonale samlinger bredde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69289" y="1287209"/>
            <a:ext cx="7290716" cy="3101569"/>
          </a:xfrm>
        </p:spPr>
        <p:txBody>
          <a:bodyPr/>
          <a:lstStyle/>
          <a:p>
            <a:r>
              <a:rPr lang="nb-NO" dirty="0"/>
              <a:t>2 landslagssamlinger i Norge (ca. 24 fektere)</a:t>
            </a:r>
          </a:p>
          <a:p>
            <a:r>
              <a:rPr lang="nb-NO" dirty="0"/>
              <a:t>Uttak skjer av sportslig leder i god tid før samlingen</a:t>
            </a:r>
          </a:p>
          <a:p>
            <a:r>
              <a:rPr lang="nb-NO" dirty="0"/>
              <a:t>Arrangeres i Oslo, med overnatting på Toppidrettssenteret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b="1" dirty="0"/>
              <a:t>Økonomi</a:t>
            </a:r>
          </a:p>
          <a:p>
            <a:r>
              <a:rPr lang="nb-NO" dirty="0"/>
              <a:t>Egenandel 500 kr for alle fektere</a:t>
            </a:r>
          </a:p>
          <a:p>
            <a:r>
              <a:rPr lang="nb-NO" dirty="0"/>
              <a:t>Forbundet dekker fly og hotell for alle fektere</a:t>
            </a:r>
          </a:p>
          <a:p>
            <a:r>
              <a:rPr lang="nb-NO" dirty="0"/>
              <a:t>Forbundet betaler for salleie, trenerleie og mat</a:t>
            </a:r>
          </a:p>
        </p:txBody>
      </p:sp>
    </p:spTree>
    <p:extLst>
      <p:ext uri="{BB962C8B-B14F-4D97-AF65-F5344CB8AC3E}">
        <p14:creationId xmlns:p14="http://schemas.microsoft.com/office/powerpoint/2010/main" val="36213534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nasjonale samlinger bredde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51938B-E5FE-45FC-BD24-6365C6617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267238"/>
              </p:ext>
            </p:extLst>
          </p:nvPr>
        </p:nvGraphicFramePr>
        <p:xfrm>
          <a:off x="969963" y="1287463"/>
          <a:ext cx="7289799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13032341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117281560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21682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ca. 24 fektere + 2 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(2 samlinger)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51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Flybilletter (50 % utenfor Oslo)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2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Hotell Olympiatoppen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39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4 000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Trenerstøtte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67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 mat lørdag kveld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65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Salleie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60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29 000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58 000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00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26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56638" y="609198"/>
            <a:ext cx="7290716" cy="614744"/>
          </a:xfrm>
        </p:spPr>
        <p:txBody>
          <a:bodyPr>
            <a:normAutofit/>
          </a:bodyPr>
          <a:lstStyle/>
          <a:p>
            <a:r>
              <a:rPr lang="nb-NO" dirty="0"/>
              <a:t>Internasjonale medaljer siste 25 år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69289" y="1287209"/>
            <a:ext cx="7290716" cy="3101569"/>
          </a:xfrm>
        </p:spPr>
        <p:txBody>
          <a:bodyPr anchor="t">
            <a:normAutofit/>
          </a:bodyPr>
          <a:lstStyle/>
          <a:p>
            <a:r>
              <a:rPr lang="nb-NO" sz="1600" dirty="0"/>
              <a:t>Primært takket være to trenere </a:t>
            </a:r>
          </a:p>
          <a:p>
            <a:pPr lvl="1"/>
            <a:r>
              <a:rPr lang="nb-NO" sz="1600" dirty="0"/>
              <a:t>(11 medaljer – Mariusz, 4 medaljer Klaudi)</a:t>
            </a:r>
          </a:p>
          <a:p>
            <a:r>
              <a:rPr lang="nb-NO" sz="1600" dirty="0"/>
              <a:t>Norsk fekting er en solskinnshistorie (15 individuelle internasjonale medaljer de siste 25 år 1991-2016)</a:t>
            </a:r>
          </a:p>
          <a:p>
            <a:pPr lvl="1"/>
            <a:r>
              <a:rPr lang="nb-NO" sz="1600" dirty="0"/>
              <a:t>(3 – senior, 2 – u23, 6 – junior, 4 – kadett)</a:t>
            </a:r>
          </a:p>
          <a:p>
            <a:r>
              <a:rPr lang="nb-NO" sz="1600" dirty="0"/>
              <a:t>Til sammenligning tre medaljer i perioden før (1966-1990)</a:t>
            </a:r>
          </a:p>
          <a:p>
            <a:pPr lvl="1"/>
            <a:r>
              <a:rPr lang="nb-NO" sz="1600" dirty="0"/>
              <a:t>(3 – junior)</a:t>
            </a:r>
          </a:p>
          <a:p>
            <a:pPr marL="457200" lvl="1" indent="0">
              <a:buNone/>
            </a:pPr>
            <a:endParaRPr lang="nb-NO" sz="1600" dirty="0"/>
          </a:p>
          <a:p>
            <a:pPr marL="457200" lvl="1" indent="0">
              <a:buNone/>
            </a:pPr>
            <a:endParaRPr lang="nb-NO" sz="1600" dirty="0"/>
          </a:p>
        </p:txBody>
      </p:sp>
      <p:pic>
        <p:nvPicPr>
          <p:cNvPr id="4" name="Plassholder for innho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343" y="152699"/>
            <a:ext cx="3055484" cy="152774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BC634EBC-7F3F-4F00-AE27-3461DC707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31" y="3463060"/>
            <a:ext cx="457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85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nasjonale samlinger bredde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3AEE8E06-E60F-4BA7-9319-32C42A3D3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546247"/>
              </p:ext>
            </p:extLst>
          </p:nvPr>
        </p:nvGraphicFramePr>
        <p:xfrm>
          <a:off x="969963" y="1287463"/>
          <a:ext cx="7289799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2842641984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474088024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749706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01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13-19 august (sesongstart)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Samuil Kaminski og Michal Adamek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Gdansk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577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31 august-2 september (før kadett og junior Nordisk)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Frederic Roqueta og Fredrik Backer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Njårdhallen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183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0178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13481A-DA65-4F33-A791-AFD4F71C1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Sabel og florett</a:t>
            </a:r>
          </a:p>
        </p:txBody>
      </p:sp>
    </p:spTree>
    <p:extLst>
      <p:ext uri="{BB962C8B-B14F-4D97-AF65-F5344CB8AC3E}">
        <p14:creationId xmlns:p14="http://schemas.microsoft.com/office/powerpoint/2010/main" val="23977129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Tiltak for sabel og florettfektere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1600" b="1" dirty="0"/>
              <a:t>I tillegg til Kårde, er sabel og florett to av våpnene som benyttes i moderne sportsfekting. I Norge fekter flertallet, over 90 prosent med kårde. </a:t>
            </a:r>
          </a:p>
          <a:p>
            <a:pPr marL="0" indent="0">
              <a:buNone/>
            </a:pPr>
            <a:endParaRPr lang="nb-NO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1600" dirty="0"/>
              <a:t>For å støtte mindretallet, øremerkes kr. 65 000,- til florett- og sabelfekterne </a:t>
            </a:r>
          </a:p>
          <a:p>
            <a:pPr>
              <a:buFont typeface="Arial" panose="020B0604020202020204" pitchFamily="34" charset="0"/>
              <a:buChar char="•"/>
            </a:pPr>
            <a:endParaRPr lang="nb-NO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nb-NO" sz="1600" dirty="0"/>
              <a:t>Styret gir TK i oppdrag om å finne tiltak som ligger innenfor tildelingskriteriene over Post 3 i samarbeid med klubbene som tilbyr fekting med sabel og florett </a:t>
            </a:r>
          </a:p>
          <a:p>
            <a:pPr marL="0" indent="0">
              <a:buNone/>
            </a:pPr>
            <a:endParaRPr lang="nb-NO" sz="1600" b="1" dirty="0"/>
          </a:p>
        </p:txBody>
      </p:sp>
    </p:spTree>
    <p:extLst>
      <p:ext uri="{BB962C8B-B14F-4D97-AF65-F5344CB8AC3E}">
        <p14:creationId xmlns:p14="http://schemas.microsoft.com/office/powerpoint/2010/main" val="31062798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LANDSLAGSAKTIVITETER</a:t>
            </a:r>
          </a:p>
        </p:txBody>
      </p:sp>
    </p:spTree>
    <p:extLst>
      <p:ext uri="{BB962C8B-B14F-4D97-AF65-F5344CB8AC3E}">
        <p14:creationId xmlns:p14="http://schemas.microsoft.com/office/powerpoint/2010/main" val="1295320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Utvidet satsing - konkurransefekting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04426" y="1223942"/>
            <a:ext cx="3655579" cy="3101569"/>
          </a:xfrm>
        </p:spPr>
        <p:txBody>
          <a:bodyPr>
            <a:normAutofit lnSpcReduction="10000"/>
          </a:bodyPr>
          <a:lstStyle/>
          <a:p>
            <a:r>
              <a:rPr lang="nb-NO" b="1" dirty="0">
                <a:solidFill>
                  <a:srgbClr val="0070C0"/>
                </a:solidFill>
              </a:rPr>
              <a:t>Bygdø FK / Njård</a:t>
            </a:r>
            <a:r>
              <a:rPr lang="nb-NO" dirty="0"/>
              <a:t> (Mariusz Piasecki, Samuil Kaminski, Frederic Roqueta)</a:t>
            </a:r>
          </a:p>
          <a:p>
            <a:r>
              <a:rPr lang="nb-NO" b="1" dirty="0">
                <a:solidFill>
                  <a:srgbClr val="00B050"/>
                </a:solidFill>
              </a:rPr>
              <a:t>Bergens FK</a:t>
            </a:r>
            <a:r>
              <a:rPr lang="nb-NO" dirty="0"/>
              <a:t> (Georgi Zazitski, Vitaly Ageyev)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i="1" dirty="0"/>
              <a:t>Alle fektere som ønsker å satse bør i aldersgruppen 16-20 år trene i enten Oslo eller i Bergen (idrettsgymnas)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227" y="1223942"/>
            <a:ext cx="3120033" cy="365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43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 og strategi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b="1" dirty="0"/>
              <a:t>Hovedmål:</a:t>
            </a:r>
          </a:p>
          <a:p>
            <a:r>
              <a:rPr lang="nb-NO" dirty="0"/>
              <a:t>Vinne medaljer i nordiske konkurranser og oppnå jevnlig topplasseringer i internasjonale stevner </a:t>
            </a:r>
          </a:p>
          <a:p>
            <a:r>
              <a:rPr lang="nb-NO" dirty="0"/>
              <a:t>Utvikle hele mennesket med fokus på gode holdninger og resultater på både skolebenken og idrettsbanen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Delmål:</a:t>
            </a:r>
          </a:p>
          <a:p>
            <a:r>
              <a:rPr lang="nb-NO" dirty="0"/>
              <a:t>Lære fekterne at målrettet og systematisk arbeid skaper en fremtidig prestasjonskultur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355383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Landslagsregler 2017-2018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b-NO" b="1" dirty="0"/>
              <a:t>Landslag 2017-2018:</a:t>
            </a:r>
          </a:p>
          <a:p>
            <a:r>
              <a:rPr lang="nb-NO" dirty="0"/>
              <a:t>Junior: Ferdinand Eliassen (BYF), Fabian Alfheim (BF) og Tomas Geitung (BF)</a:t>
            </a:r>
          </a:p>
          <a:p>
            <a:r>
              <a:rPr lang="nb-NO" dirty="0"/>
              <a:t>Kadett: Benjamin Dahlbo (NJF)</a:t>
            </a:r>
          </a:p>
          <a:p>
            <a:r>
              <a:rPr lang="nb-NO" dirty="0"/>
              <a:t>4000 kr reisestøtte til fektere på landslaget</a:t>
            </a:r>
          </a:p>
          <a:p>
            <a:r>
              <a:rPr lang="nb-NO" dirty="0"/>
              <a:t>2000 kr reisestøtte til andre som deltar på lagfekting (uttak av sportslig leder)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Krav for å motta reisestøtte:</a:t>
            </a:r>
          </a:p>
          <a:p>
            <a:r>
              <a:rPr lang="nb-NO" dirty="0"/>
              <a:t>Utarbeide årsplaner sammen med klubbtrener og informere sportslig leder</a:t>
            </a:r>
          </a:p>
          <a:p>
            <a:r>
              <a:rPr lang="nb-NO" dirty="0"/>
              <a:t>Utarbeide treningsplaner utenfor sesong for beinarbeid og grunntrening</a:t>
            </a:r>
          </a:p>
          <a:p>
            <a:r>
              <a:rPr lang="nb-NO" dirty="0"/>
              <a:t>Trene minimum 5 økter i uken </a:t>
            </a:r>
          </a:p>
          <a:p>
            <a:r>
              <a:rPr lang="nb-NO" dirty="0"/>
              <a:t>Fylle OLT-dagbok daglig</a:t>
            </a:r>
          </a:p>
          <a:p>
            <a:r>
              <a:rPr lang="nb-NO" dirty="0"/>
              <a:t>Gjennomføre «Ren utøver» hos Antidoping Norge</a:t>
            </a:r>
          </a:p>
          <a:p>
            <a:r>
              <a:rPr lang="nb-NO" dirty="0"/>
              <a:t>Obligatorisk deltakelse på treningssamlinger</a:t>
            </a:r>
          </a:p>
        </p:txBody>
      </p:sp>
    </p:spTree>
    <p:extLst>
      <p:ext uri="{BB962C8B-B14F-4D97-AF65-F5344CB8AC3E}">
        <p14:creationId xmlns:p14="http://schemas.microsoft.com/office/powerpoint/2010/main" val="42867309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Nasjonale samlinger elite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69289" y="1287209"/>
            <a:ext cx="7290716" cy="3101569"/>
          </a:xfrm>
        </p:spPr>
        <p:txBody>
          <a:bodyPr/>
          <a:lstStyle/>
          <a:p>
            <a:r>
              <a:rPr lang="nb-NO" dirty="0"/>
              <a:t>4 landslagssamlinger i Norge (ca. 12 fektere)</a:t>
            </a:r>
          </a:p>
          <a:p>
            <a:r>
              <a:rPr lang="nb-NO" dirty="0"/>
              <a:t>Uttak skjer av sportslig leder i god tid før samlingen</a:t>
            </a:r>
          </a:p>
          <a:p>
            <a:r>
              <a:rPr lang="nb-NO" dirty="0"/>
              <a:t>Arrangeres i Oslo, med overnatting på Toppidrettssenteret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b="1" dirty="0"/>
              <a:t>Økonomi</a:t>
            </a:r>
          </a:p>
          <a:p>
            <a:r>
              <a:rPr lang="nb-NO" dirty="0"/>
              <a:t>Egenandel 500 kr for alle fektere</a:t>
            </a:r>
          </a:p>
          <a:p>
            <a:r>
              <a:rPr lang="nb-NO" dirty="0"/>
              <a:t>Forbundet dekker fly og hotell for alle fektere</a:t>
            </a:r>
          </a:p>
          <a:p>
            <a:r>
              <a:rPr lang="nb-NO" dirty="0"/>
              <a:t>Forbundet betaler for salleie, trenerleie og mat</a:t>
            </a:r>
          </a:p>
        </p:txBody>
      </p:sp>
    </p:spTree>
    <p:extLst>
      <p:ext uri="{BB962C8B-B14F-4D97-AF65-F5344CB8AC3E}">
        <p14:creationId xmlns:p14="http://schemas.microsoft.com/office/powerpoint/2010/main" val="29983890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nasjonale samlinger elite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51938B-E5FE-45FC-BD24-6365C6617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703015"/>
              </p:ext>
            </p:extLst>
          </p:nvPr>
        </p:nvGraphicFramePr>
        <p:xfrm>
          <a:off x="969963" y="1287463"/>
          <a:ext cx="7289799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13032341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117281560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21682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ca. 12 fektere + 1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(4 samlinger)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51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Flybillett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36 000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2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Hotell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39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Trenerstøtte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67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2 500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Felles mat lørdag kveld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10 000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65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Salleie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60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15 500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62 000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00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4242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nasjonale samlinger elite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71F92BC-19A1-45C8-8618-9100EE92E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715773"/>
              </p:ext>
            </p:extLst>
          </p:nvPr>
        </p:nvGraphicFramePr>
        <p:xfrm>
          <a:off x="969963" y="1287463"/>
          <a:ext cx="7289799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901644402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990518255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961885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36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22-25 februar (før kadett og junior 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Samuil Kaminski og Frederic Roqueta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Bygdøhus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4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13-19 august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Samuil Kaminski og Michal Adamek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Gdansk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7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31 august-2 september (før kadett og junior Nordisk)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Frederic Roqueta og Fredrik Backer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Njårdhallen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1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537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537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Viktigste faktorer for suksess siste 25 år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nb-NO" dirty="0"/>
              <a:t>Profesjonelle og motiverende trenere som følger opp fektere både på trening og konkurranser</a:t>
            </a:r>
          </a:p>
          <a:p>
            <a:r>
              <a:rPr lang="nb-NO" dirty="0"/>
              <a:t>Stort fokus på beinarbeid og tekniske-taktiske ferdigheter</a:t>
            </a:r>
          </a:p>
          <a:p>
            <a:r>
              <a:rPr lang="nb-NO" dirty="0"/>
              <a:t>Rikelig treningsmengde (ca. 800 timer – 16 timer/uke)</a:t>
            </a:r>
          </a:p>
          <a:p>
            <a:r>
              <a:rPr lang="nb-NO" dirty="0"/>
              <a:t>Mye internasjonal sparring i form av konkurranser og samlinger</a:t>
            </a:r>
          </a:p>
        </p:txBody>
      </p:sp>
    </p:spTree>
    <p:extLst>
      <p:ext uri="{BB962C8B-B14F-4D97-AF65-F5344CB8AC3E}">
        <p14:creationId xmlns:p14="http://schemas.microsoft.com/office/powerpoint/2010/main" val="16126534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Internasjonale samlinger elite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4 landslagssamlinger i utlandet (ca. 4 fektere)</a:t>
            </a:r>
          </a:p>
          <a:p>
            <a:r>
              <a:rPr lang="nb-NO" dirty="0"/>
              <a:t>Tett samarbeid med Sveriges Fekteforbund</a:t>
            </a:r>
          </a:p>
          <a:p>
            <a:r>
              <a:rPr lang="nb-NO" dirty="0"/>
              <a:t>Uttak skjer av sportslig leder i god tid før samlingen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Økonomi</a:t>
            </a:r>
          </a:p>
          <a:p>
            <a:r>
              <a:rPr lang="nb-NO" dirty="0"/>
              <a:t>Ingen egenandel</a:t>
            </a:r>
          </a:p>
          <a:p>
            <a:r>
              <a:rPr lang="nb-NO" dirty="0"/>
              <a:t>Forbundet dekker fly og hotell for alle fektere</a:t>
            </a:r>
          </a:p>
          <a:p>
            <a:r>
              <a:rPr lang="nb-NO" dirty="0"/>
              <a:t>Forbundet gir trenerstøtte</a:t>
            </a:r>
          </a:p>
        </p:txBody>
      </p:sp>
    </p:spTree>
    <p:extLst>
      <p:ext uri="{BB962C8B-B14F-4D97-AF65-F5344CB8AC3E}">
        <p14:creationId xmlns:p14="http://schemas.microsoft.com/office/powerpoint/2010/main" val="31592369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internasjonale samlinger elite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5F77E3E6-5999-48F5-989B-483C33188F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65980"/>
              </p:ext>
            </p:extLst>
          </p:nvPr>
        </p:nvGraphicFramePr>
        <p:xfrm>
          <a:off x="969963" y="1287463"/>
          <a:ext cx="72897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3849914551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541814289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1223481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Per samling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 fektere + 1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 (4 samlinger)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315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Flybilletter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40 000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170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Hotell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248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Trenerstøtte 200 kr/t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800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b="1" dirty="0"/>
                        <a:t>17 000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68 000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108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740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internasjonale samlinger elite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71F92BC-19A1-45C8-8618-9100EE92E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5198402"/>
              </p:ext>
            </p:extLst>
          </p:nvPr>
        </p:nvGraphicFramePr>
        <p:xfrm>
          <a:off x="969963" y="1287463"/>
          <a:ext cx="72897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901644402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990518255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3961885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36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4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7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1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537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3299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Elitesatsing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04426" y="1223942"/>
            <a:ext cx="3655579" cy="3101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i="1" dirty="0"/>
              <a:t>Elitesatsing må skje i Oslo i samarbeid med klubb og Olympiatoppen. Anbefaler fektere å drive med deltidsstudier.</a:t>
            </a:r>
          </a:p>
          <a:p>
            <a:pPr marL="0" indent="0">
              <a:buNone/>
            </a:pPr>
            <a:endParaRPr lang="nb-NO" i="1" dirty="0"/>
          </a:p>
          <a:p>
            <a:pPr marL="0" indent="0">
              <a:buNone/>
            </a:pPr>
            <a:endParaRPr lang="nb-NO" i="1" dirty="0"/>
          </a:p>
          <a:p>
            <a:pPr marL="0" indent="0">
              <a:buNone/>
            </a:pPr>
            <a:endParaRPr lang="nb-NO" i="1" dirty="0"/>
          </a:p>
          <a:p>
            <a:pPr marL="0" indent="0">
              <a:buNone/>
            </a:pPr>
            <a:endParaRPr lang="nb-NO" i="1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227" y="1223942"/>
            <a:ext cx="3124518" cy="17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53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Elitesatsing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Morgen- og kveldsøkter i regi av klubb i Oslo</a:t>
            </a:r>
          </a:p>
          <a:p>
            <a:r>
              <a:rPr lang="nb-NO" dirty="0"/>
              <a:t>To felles basisøkter i uken i regi av Olympiatoppen for tekniske/taktisk idretter</a:t>
            </a:r>
          </a:p>
          <a:p>
            <a:r>
              <a:rPr lang="nb-NO" dirty="0"/>
              <a:t>Månedlige dagssamlinger i regi av Olympiatoppen for tekniske/taktisk idretter, hvor temaer som prestasjonskultur, mental trening, ernæring etc. </a:t>
            </a:r>
          </a:p>
          <a:p>
            <a:r>
              <a:rPr lang="nb-NO" dirty="0"/>
              <a:t>Reise utenlands for å få internasjonal sparring i form av konkurranser og samlinger</a:t>
            </a:r>
          </a:p>
        </p:txBody>
      </p:sp>
    </p:spTree>
    <p:extLst>
      <p:ext uri="{BB962C8B-B14F-4D97-AF65-F5344CB8AC3E}">
        <p14:creationId xmlns:p14="http://schemas.microsoft.com/office/powerpoint/2010/main" val="20086361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BUDSJETT</a:t>
            </a:r>
          </a:p>
        </p:txBody>
      </p:sp>
    </p:spTree>
    <p:extLst>
      <p:ext uri="{BB962C8B-B14F-4D97-AF65-F5344CB8AC3E}">
        <p14:creationId xmlns:p14="http://schemas.microsoft.com/office/powerpoint/2010/main" val="7430289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Omdisponering av midler fra 2016 til 2018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85A50BC3-C124-4819-98A6-4F2BA67E9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89" y="1372376"/>
            <a:ext cx="3695750" cy="221991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73B31D8C-51E1-40C6-AC64-7BEC7E64FCD3}"/>
              </a:ext>
            </a:extLst>
          </p:cNvPr>
          <p:cNvSpPr txBox="1"/>
          <p:nvPr/>
        </p:nvSpPr>
        <p:spPr>
          <a:xfrm>
            <a:off x="4733108" y="1646308"/>
            <a:ext cx="4001589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lvl="0" indent="-179388">
              <a:spcBef>
                <a:spcPct val="20000"/>
              </a:spcBef>
              <a:buSzPct val="65000"/>
              <a:buBlip>
                <a:blip r:embed="rId3"/>
              </a:buBlip>
            </a:pPr>
            <a:r>
              <a:rPr lang="nb-NO" sz="1200" dirty="0">
                <a:solidFill>
                  <a:prstClr val="black"/>
                </a:solidFill>
                <a:latin typeface="Trebuchet MS"/>
              </a:rPr>
              <a:t>Strengere krav til landslaget (ikke bare resultatkrav, men også treningskrav)</a:t>
            </a:r>
          </a:p>
          <a:p>
            <a:pPr marL="179388" lvl="0" indent="-179388">
              <a:spcBef>
                <a:spcPct val="20000"/>
              </a:spcBef>
              <a:buSzPct val="65000"/>
              <a:buBlip>
                <a:blip r:embed="rId3"/>
              </a:buBlip>
            </a:pPr>
            <a:r>
              <a:rPr lang="nb-NO" sz="1200" dirty="0">
                <a:solidFill>
                  <a:prstClr val="black"/>
                </a:solidFill>
                <a:latin typeface="Trebuchet MS"/>
              </a:rPr>
              <a:t>Færre fektere på landslaget gir mindre utbetalinger i reisestøtte (Gis noe reisestøtte til lagstevner)</a:t>
            </a:r>
          </a:p>
          <a:p>
            <a:pPr marL="179388" lvl="0" indent="-179388">
              <a:spcBef>
                <a:spcPct val="20000"/>
              </a:spcBef>
              <a:buSzPct val="65000"/>
              <a:buBlip>
                <a:blip r:embed="rId3"/>
              </a:buBlip>
            </a:pPr>
            <a:r>
              <a:rPr lang="nb-NO" sz="1200" dirty="0">
                <a:solidFill>
                  <a:prstClr val="black"/>
                </a:solidFill>
                <a:latin typeface="Trebuchet MS"/>
              </a:rPr>
              <a:t>Flere nasjonale og internasjonale samlinger med egenandel</a:t>
            </a:r>
          </a:p>
          <a:p>
            <a:pPr marL="179388" lvl="0" indent="-179388">
              <a:spcBef>
                <a:spcPct val="20000"/>
              </a:spcBef>
              <a:buSzPct val="65000"/>
              <a:buBlip>
                <a:blip r:embed="rId3"/>
              </a:buBlip>
            </a:pPr>
            <a:r>
              <a:rPr lang="nb-NO" sz="1200" dirty="0">
                <a:solidFill>
                  <a:prstClr val="black"/>
                </a:solidFill>
                <a:latin typeface="Trebuchet MS"/>
              </a:rPr>
              <a:t>Økt vektlegging av regionale samlinger</a:t>
            </a:r>
          </a:p>
        </p:txBody>
      </p:sp>
    </p:spTree>
    <p:extLst>
      <p:ext uri="{BB962C8B-B14F-4D97-AF65-F5344CB8AC3E}">
        <p14:creationId xmlns:p14="http://schemas.microsoft.com/office/powerpoint/2010/main" val="14047741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Budsjett TK</a:t>
            </a:r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439605"/>
              </p:ext>
            </p:extLst>
          </p:nvPr>
        </p:nvGraphicFramePr>
        <p:xfrm>
          <a:off x="969963" y="1287463"/>
          <a:ext cx="6480000" cy="2630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713235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88865979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216557404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408853491"/>
                    </a:ext>
                  </a:extLst>
                </a:gridCol>
              </a:tblGrid>
              <a:tr h="344281">
                <a:tc>
                  <a:txBody>
                    <a:bodyPr/>
                    <a:lstStyle/>
                    <a:p>
                      <a:r>
                        <a:rPr lang="nb-NO" sz="1600" dirty="0"/>
                        <a:t>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409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1600" dirty="0"/>
                        <a:t>Senior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66 000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solidFill>
                            <a:srgbClr val="FF0000"/>
                          </a:solidFill>
                        </a:rPr>
                        <a:t>-58 000</a:t>
                      </a:r>
                      <a:r>
                        <a:rPr lang="nb-NO" sz="1100" dirty="0">
                          <a:solidFill>
                            <a:schemeClr val="tx1"/>
                          </a:solidFill>
                        </a:rPr>
                        <a:t> ingen internasjonal aktivitet etter juni 2017</a:t>
                      </a:r>
                      <a:endParaRPr lang="nb-NO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159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1600" dirty="0"/>
                        <a:t>Junior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108 000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110 000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solidFill>
                            <a:srgbClr val="00B050"/>
                          </a:solidFill>
                        </a:rPr>
                        <a:t>3 000</a:t>
                      </a:r>
                      <a:r>
                        <a:rPr lang="nb-NO" sz="1100" dirty="0"/>
                        <a:t> like stor internasjonal aktivitet som i 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915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1600" dirty="0"/>
                        <a:t>Kadett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108 000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75 000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dirty="0">
                          <a:solidFill>
                            <a:srgbClr val="FF0000"/>
                          </a:solidFill>
                        </a:rPr>
                        <a:t>-33 000</a:t>
                      </a:r>
                      <a:r>
                        <a:rPr lang="nb-NO" sz="1100" dirty="0"/>
                        <a:t> færre fektere har klart kravet for landslagsplass i 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792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1600" dirty="0"/>
                        <a:t>Ungdom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dirty="0">
                          <a:solidFill>
                            <a:srgbClr val="00B050"/>
                          </a:solidFill>
                        </a:rPr>
                        <a:t>10 000</a:t>
                      </a:r>
                      <a:r>
                        <a:rPr lang="nb-NO" sz="1100" dirty="0"/>
                        <a:t> Challenge Wratislavia ungdomsturnering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284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1600" dirty="0"/>
                        <a:t>Samlinger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396 000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456 000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b-N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60 000</a:t>
                      </a:r>
                      <a:r>
                        <a:rPr kumimoji="0" lang="nb-N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1100" dirty="0"/>
                        <a:t> den sportslige planen som ble vedtatt i 2017 videreføres i 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441972"/>
                  </a:ext>
                </a:extLst>
              </a:tr>
              <a:tr h="344281">
                <a:tc>
                  <a:txBody>
                    <a:bodyPr/>
                    <a:lstStyle/>
                    <a:p>
                      <a:r>
                        <a:rPr lang="nb-NO" sz="1600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b="1" dirty="0"/>
                        <a:t>678 000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b="1" dirty="0"/>
                        <a:t>660 000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dirty="0"/>
                        <a:t>* Budsjettet ble senere nedjustert til 600 000 på grunn av at færre fektere klarte krav til landslagsplass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633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5527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DOMMERKURS</a:t>
            </a:r>
          </a:p>
        </p:txBody>
      </p:sp>
    </p:spTree>
    <p:extLst>
      <p:ext uri="{BB962C8B-B14F-4D97-AF65-F5344CB8AC3E}">
        <p14:creationId xmlns:p14="http://schemas.microsoft.com/office/powerpoint/2010/main" val="41888295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 og strategi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b="1" dirty="0"/>
              <a:t>Hovedmål:</a:t>
            </a:r>
          </a:p>
          <a:p>
            <a:r>
              <a:rPr lang="nb-NO" dirty="0"/>
              <a:t>Utdanne minst én ny FIE-dommer innen 2020</a:t>
            </a:r>
          </a:p>
          <a:p>
            <a:r>
              <a:rPr lang="nb-NO" dirty="0"/>
              <a:t>Organisere nasjonale konkurranser med kun regionale og nasjonale dommere fra og med 2020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Delmål:</a:t>
            </a:r>
          </a:p>
          <a:p>
            <a:r>
              <a:rPr lang="nb-NO" dirty="0"/>
              <a:t>Utdanne minst 10 regionale dommere årlig</a:t>
            </a:r>
          </a:p>
          <a:p>
            <a:r>
              <a:rPr lang="nb-NO" dirty="0"/>
              <a:t>Utdanne minst 3 nasjonale dommere årlig</a:t>
            </a:r>
          </a:p>
          <a:p>
            <a:r>
              <a:rPr lang="nb-NO" dirty="0"/>
              <a:t>Skape et sosialt nettverk blant dommerkollegiet</a:t>
            </a:r>
          </a:p>
        </p:txBody>
      </p:sp>
    </p:spTree>
    <p:extLst>
      <p:ext uri="{BB962C8B-B14F-4D97-AF65-F5344CB8AC3E}">
        <p14:creationId xmlns:p14="http://schemas.microsoft.com/office/powerpoint/2010/main" val="3224572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5132A2-7675-4CF4-971E-301B7A2F3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Status i dag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25E0B2F-1A27-456D-A55B-380513FD1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nb-NO" dirty="0"/>
              <a:t>Stort generasjonsskifte (største på flere ti-år)</a:t>
            </a:r>
          </a:p>
          <a:p>
            <a:r>
              <a:rPr lang="nb-NO" dirty="0"/>
              <a:t>Landslagsfekterne trener i gjennomsnitt 8 timer per uke</a:t>
            </a:r>
          </a:p>
          <a:p>
            <a:r>
              <a:rPr lang="nb-NO" dirty="0"/>
              <a:t>Få fektere har egne treningsplaner og fører treningsdagbok</a:t>
            </a:r>
          </a:p>
          <a:p>
            <a:r>
              <a:rPr lang="nb-NO" dirty="0"/>
              <a:t>Lite fokus på beinarbeid og grunntrening</a:t>
            </a:r>
          </a:p>
          <a:p>
            <a:r>
              <a:rPr lang="nb-NO" dirty="0"/>
              <a:t>Nesten ingen trener i helgen (fredag – søndag)</a:t>
            </a:r>
          </a:p>
          <a:p>
            <a:r>
              <a:rPr lang="nb-NO" dirty="0"/>
              <a:t>Dagens ungdom har det for bra!</a:t>
            </a:r>
          </a:p>
        </p:txBody>
      </p:sp>
    </p:spTree>
    <p:extLst>
      <p:ext uri="{BB962C8B-B14F-4D97-AF65-F5344CB8AC3E}">
        <p14:creationId xmlns:p14="http://schemas.microsoft.com/office/powerpoint/2010/main" val="8723430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088FB4-BE70-46A4-9182-A0F835FCC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Dommerkurs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E0AABD4-6D1C-4124-8080-0B22A22C4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/>
              <a:t>Kurset består av fire trinn: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Trinn 1: </a:t>
            </a:r>
          </a:p>
          <a:p>
            <a:pPr lvl="1"/>
            <a:r>
              <a:rPr lang="nb-NO" dirty="0"/>
              <a:t>4 timer teori med praksis på samling/stevne) arrangeres to ganger årlig i hver av de tre regionene</a:t>
            </a:r>
          </a:p>
          <a:p>
            <a:r>
              <a:rPr lang="nb-NO" dirty="0"/>
              <a:t>Trinn 2:</a:t>
            </a:r>
          </a:p>
          <a:p>
            <a:pPr lvl="1"/>
            <a:r>
              <a:rPr lang="nb-NO" dirty="0"/>
              <a:t>5 timer praksis med veiledning) gjøres i et av to utvalgte konkurranser</a:t>
            </a:r>
          </a:p>
          <a:p>
            <a:r>
              <a:rPr lang="nb-NO" dirty="0"/>
              <a:t>Trinn 3+4:</a:t>
            </a:r>
          </a:p>
          <a:p>
            <a:pPr lvl="1"/>
            <a:r>
              <a:rPr lang="nb-NO" dirty="0"/>
              <a:t>2 timer repetisjon + 1 time eksamen) gjøres i et av to utvalgte konkurranser </a:t>
            </a:r>
          </a:p>
        </p:txBody>
      </p:sp>
    </p:spTree>
    <p:extLst>
      <p:ext uri="{BB962C8B-B14F-4D97-AF65-F5344CB8AC3E}">
        <p14:creationId xmlns:p14="http://schemas.microsoft.com/office/powerpoint/2010/main" val="9171748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dommerkurs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71F92BC-19A1-45C8-8618-9100EE92E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0689432"/>
              </p:ext>
            </p:extLst>
          </p:nvPr>
        </p:nvGraphicFramePr>
        <p:xfrm>
          <a:off x="970205" y="1376777"/>
          <a:ext cx="7289800" cy="3065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757">
                  <a:extLst>
                    <a:ext uri="{9D8B030D-6E8A-4147-A177-3AD203B41FA5}">
                      <a16:colId xmlns:a16="http://schemas.microsoft.com/office/drawing/2014/main" val="9016444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990518255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val="3961885012"/>
                    </a:ext>
                  </a:extLst>
                </a:gridCol>
                <a:gridCol w="4026723">
                  <a:extLst>
                    <a:ext uri="{9D8B030D-6E8A-4147-A177-3AD203B41FA5}">
                      <a16:colId xmlns:a16="http://schemas.microsoft.com/office/drawing/2014/main" val="21602492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b-NO" sz="1050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50" dirty="0"/>
                        <a:t>Kursleder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50" dirty="0"/>
                        <a:t>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50" dirty="0"/>
                        <a:t>Trinn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36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– vår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Kristiansund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nb-NO" sz="900" dirty="0"/>
                        <a:t>Trinn 1 (teori i forbindelse med regionale samlinger/konkurranser)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438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– vår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Bergen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7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– vår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Oslo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16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17-18 mars (Ungdoms NM)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2-3 veiledere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Bergen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Trinn 2 (praksis enten i forbindelse med Ungdoms NM eller NC Vinterstøtet)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537108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r>
                        <a:rPr lang="nb-NO" sz="900" dirty="0"/>
                        <a:t>21-22 april (Senior NM)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Andras </a:t>
                      </a:r>
                      <a:r>
                        <a:rPr lang="nb-NO" sz="900" dirty="0" err="1"/>
                        <a:t>Borsodi</a:t>
                      </a:r>
                      <a:endParaRPr lang="nb-NO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Oslo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Kun for nasjonale dommere. Oppsummering av gjeldende regelverk, veien videre mot ECC / FIE lisens og felles middag.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53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26-27 mai (NC Åpent Øst.)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Eksamen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Oslo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900" dirty="0"/>
                        <a:t>Trinn 3+4 (repetisjon og eksamen enten i forbindelse med NC Åpent Øst. eller NC Bergen Cup)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143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– høst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Trondheim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900" dirty="0"/>
                        <a:t>Trinn 1 (teori i forbindelse med regionale samlinger/konkurranser)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7373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– høst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Stavanger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752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– høst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Oslo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104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(</a:t>
                      </a:r>
                      <a:r>
                        <a:rPr lang="nb-NO" sz="900" dirty="0" err="1"/>
                        <a:t>okt</a:t>
                      </a:r>
                      <a:r>
                        <a:rPr lang="nb-NO" sz="900" dirty="0"/>
                        <a:t>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2-3 veiledere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Oslo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900" dirty="0"/>
                        <a:t>Trinn 2 (NC Vinterstøtet)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025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b-NO" sz="900" dirty="0"/>
                        <a:t>Na (des?)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Eksamen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Bergen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900" dirty="0"/>
                        <a:t>Trinn 3+4 (NC Bergen Cup)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102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5571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dommerkurs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1E3DA13E-BC3E-40B9-A6DB-709EDC3504A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969963" y="1287463"/>
          <a:ext cx="72898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8930">
                  <a:extLst>
                    <a:ext uri="{9D8B030D-6E8A-4147-A177-3AD203B41FA5}">
                      <a16:colId xmlns:a16="http://schemas.microsoft.com/office/drawing/2014/main" val="796575816"/>
                    </a:ext>
                  </a:extLst>
                </a:gridCol>
                <a:gridCol w="1610870">
                  <a:extLst>
                    <a:ext uri="{9D8B030D-6E8A-4147-A177-3AD203B41FA5}">
                      <a16:colId xmlns:a16="http://schemas.microsoft.com/office/drawing/2014/main" val="37695259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Beskrivelse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Kostnad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52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Trinn 1 (6 kurs a 5000 kr – fly, hotell og honorar kursleder)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30 000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549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Trinn 2 (2 kurs a 3000 kr – honorar veiledere)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7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Trinn 3 (2 kurs a 5000 kr – fly, hotell og honorar kursleder)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10 000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024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Senior NM (1 kurs a 5000 kr – fly, hotell og honorar kursleder)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943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Dommerutvikling (3 EC a 10 000 kr – fly, hotell og diett)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30 000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236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b="1" dirty="0"/>
                        <a:t>81 000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612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758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TRENERKURS</a:t>
            </a:r>
          </a:p>
        </p:txBody>
      </p:sp>
    </p:spTree>
    <p:extLst>
      <p:ext uri="{BB962C8B-B14F-4D97-AF65-F5344CB8AC3E}">
        <p14:creationId xmlns:p14="http://schemas.microsoft.com/office/powerpoint/2010/main" val="25981544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 og strategi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b="1" dirty="0"/>
              <a:t>Hovedmål:</a:t>
            </a:r>
          </a:p>
          <a:p>
            <a:r>
              <a:rPr lang="nb-NO" dirty="0"/>
              <a:t>Utdanne minst 2-3 nye trenere årlig gjennom trenerløypa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Delmål:</a:t>
            </a:r>
          </a:p>
          <a:p>
            <a:r>
              <a:rPr lang="nb-NO" dirty="0"/>
              <a:t>Øke trenerkompetansen i de regionale klubbene </a:t>
            </a:r>
          </a:p>
        </p:txBody>
      </p:sp>
    </p:spTree>
    <p:extLst>
      <p:ext uri="{BB962C8B-B14F-4D97-AF65-F5344CB8AC3E}">
        <p14:creationId xmlns:p14="http://schemas.microsoft.com/office/powerpoint/2010/main" val="15848247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C058AB-4B49-4A66-9435-A351B187F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Trenerkurs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4CF94B7-6191-470F-9313-ADD8ACCA6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r>
              <a:rPr lang="nb-NO" dirty="0"/>
              <a:t>Norges Fekteforbund (NF) har fått godkjent Trener 1-kurs og Trener 2-kurs av Norges Idrettsforbund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b="1" dirty="0"/>
              <a:t>Trener 1: Innlærings- og deltakerfokus</a:t>
            </a:r>
          </a:p>
          <a:p>
            <a:r>
              <a:rPr lang="nb-NO" dirty="0"/>
              <a:t>Arrangeres av NF i partallsår over 3 kurshelger</a:t>
            </a:r>
          </a:p>
          <a:p>
            <a:r>
              <a:rPr lang="nb-NO" dirty="0"/>
              <a:t>45 timer teori hvor av 15 timer e-læring gjøres i forkant av første kurshelg</a:t>
            </a:r>
          </a:p>
          <a:p>
            <a:r>
              <a:rPr lang="nb-NO" dirty="0"/>
              <a:t>45 timer praksis hvor av 15 timer gjøres i forbindelse med kurshelg og resten i egen klubb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b="1" dirty="0"/>
              <a:t>Trener 2: Deltaker- og utviklingsfokus</a:t>
            </a:r>
          </a:p>
          <a:p>
            <a:r>
              <a:rPr lang="nb-NO" dirty="0"/>
              <a:t>Arrangeres i oddetallsår over 3 kurshelger</a:t>
            </a:r>
          </a:p>
          <a:p>
            <a:r>
              <a:rPr lang="nb-NO" dirty="0"/>
              <a:t>75 timer teori hvor av 15 timer e-læring gjøres i forkant av første kurshelg</a:t>
            </a:r>
          </a:p>
          <a:p>
            <a:r>
              <a:rPr lang="nb-NO" dirty="0"/>
              <a:t>75 timer praksis gjøres i egen klubb</a:t>
            </a:r>
          </a:p>
        </p:txBody>
      </p:sp>
    </p:spTree>
    <p:extLst>
      <p:ext uri="{BB962C8B-B14F-4D97-AF65-F5344CB8AC3E}">
        <p14:creationId xmlns:p14="http://schemas.microsoft.com/office/powerpoint/2010/main" val="21275186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87B390-7C24-4683-AD2A-B1D2C48B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Datoer trenerkurs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71F92BC-19A1-45C8-8618-9100EE92E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347462"/>
              </p:ext>
            </p:extLst>
          </p:nvPr>
        </p:nvGraphicFramePr>
        <p:xfrm>
          <a:off x="969963" y="1287463"/>
          <a:ext cx="72898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450">
                  <a:extLst>
                    <a:ext uri="{9D8B030D-6E8A-4147-A177-3AD203B41FA5}">
                      <a16:colId xmlns:a16="http://schemas.microsoft.com/office/drawing/2014/main" val="901644402"/>
                    </a:ext>
                  </a:extLst>
                </a:gridCol>
                <a:gridCol w="1822450">
                  <a:extLst>
                    <a:ext uri="{9D8B030D-6E8A-4147-A177-3AD203B41FA5}">
                      <a16:colId xmlns:a16="http://schemas.microsoft.com/office/drawing/2014/main" val="2990518255"/>
                    </a:ext>
                  </a:extLst>
                </a:gridCol>
                <a:gridCol w="1822450">
                  <a:extLst>
                    <a:ext uri="{9D8B030D-6E8A-4147-A177-3AD203B41FA5}">
                      <a16:colId xmlns:a16="http://schemas.microsoft.com/office/drawing/2014/main" val="3961885012"/>
                    </a:ext>
                  </a:extLst>
                </a:gridCol>
                <a:gridCol w="1822450">
                  <a:extLst>
                    <a:ext uri="{9D8B030D-6E8A-4147-A177-3AD203B41FA5}">
                      <a16:colId xmlns:a16="http://schemas.microsoft.com/office/drawing/2014/main" val="21602492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Kursleder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Kommentar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536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18-20 mai</a:t>
                      </a:r>
                    </a:p>
                    <a:p>
                      <a:r>
                        <a:rPr lang="nb-NO" dirty="0"/>
                        <a:t>(15 timer teori)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Bygdøhus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200" dirty="0"/>
                        <a:t>I forbindelse med Talentsamling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64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31 august-2 september</a:t>
                      </a:r>
                    </a:p>
                    <a:p>
                      <a:r>
                        <a:rPr lang="nb-NO" dirty="0"/>
                        <a:t>(15 timer teori)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Njårdhallen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200" dirty="0"/>
                        <a:t>I forbindelse med Nasjonal samling bredde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617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Na</a:t>
                      </a:r>
                    </a:p>
                    <a:p>
                      <a:r>
                        <a:rPr lang="nb-NO" dirty="0"/>
                        <a:t>(15 timer praksis)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Bygdøhus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dirty="0"/>
                        <a:t>I forbindelse med Talentsamling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16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4566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DF013C-0AD9-4D8C-B0DC-FAA095C1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 trenerkurs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51938B-E5FE-45FC-BD24-6365C6617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344768"/>
              </p:ext>
            </p:extLst>
          </p:nvPr>
        </p:nvGraphicFramePr>
        <p:xfrm>
          <a:off x="969963" y="1287463"/>
          <a:ext cx="72897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33">
                  <a:extLst>
                    <a:ext uri="{9D8B030D-6E8A-4147-A177-3AD203B41FA5}">
                      <a16:colId xmlns:a16="http://schemas.microsoft.com/office/drawing/2014/main" val="130323416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2117281560"/>
                    </a:ext>
                  </a:extLst>
                </a:gridCol>
                <a:gridCol w="2429933">
                  <a:extLst>
                    <a:ext uri="{9D8B030D-6E8A-4147-A177-3AD203B41FA5}">
                      <a16:colId xmlns:a16="http://schemas.microsoft.com/office/drawing/2014/main" val="121682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1800" dirty="0"/>
                        <a:t>Per kurs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12 deltakere + 1 trener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Totalt (3 kurs)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51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800" dirty="0"/>
                        <a:t>4 500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Trenerhonorar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13 500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82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800" dirty="0"/>
                        <a:t>2 500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Felles mat lørdag kveld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7 500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67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800" dirty="0"/>
                        <a:t>17 000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Reisepott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51 000.-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65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800" b="1" dirty="0"/>
                        <a:t>24 000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b="1" dirty="0"/>
                        <a:t>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b="1" dirty="0"/>
                        <a:t>72 000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00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1024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KLUBBUTVIKLING</a:t>
            </a:r>
          </a:p>
        </p:txBody>
      </p:sp>
    </p:spTree>
    <p:extLst>
      <p:ext uri="{BB962C8B-B14F-4D97-AF65-F5344CB8AC3E}">
        <p14:creationId xmlns:p14="http://schemas.microsoft.com/office/powerpoint/2010/main" val="4982881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menes med klubbutvikling?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1600" b="1" dirty="0"/>
              <a:t>Hovedmål:</a:t>
            </a:r>
          </a:p>
          <a:p>
            <a:pPr marL="0" indent="0">
              <a:buNone/>
            </a:pPr>
            <a:r>
              <a:rPr lang="nb-NO" sz="1600" dirty="0"/>
              <a:t>NF skal bidra til at fekteklubbene har et kompetansetilbud som har som mål å styrke idrettslaget med dets tillitsvalgte gjennom: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Felles modell for organisasjonsutvikling, </a:t>
            </a:r>
          </a:p>
          <a:p>
            <a:r>
              <a:rPr lang="nb-NO" dirty="0"/>
              <a:t>Felles modell for ledelsesutvikling, </a:t>
            </a:r>
          </a:p>
          <a:p>
            <a:r>
              <a:rPr lang="nb-NO" dirty="0"/>
              <a:t>Felles ungdomslederutdanning, </a:t>
            </a:r>
          </a:p>
          <a:p>
            <a:r>
              <a:rPr lang="nb-NO" dirty="0"/>
              <a:t>Felles ramme for trenerutviklingen </a:t>
            </a:r>
          </a:p>
        </p:txBody>
      </p:sp>
    </p:spTree>
    <p:extLst>
      <p:ext uri="{BB962C8B-B14F-4D97-AF65-F5344CB8AC3E}">
        <p14:creationId xmlns:p14="http://schemas.microsoft.com/office/powerpoint/2010/main" val="1410273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positive i dag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310744" y="1223942"/>
            <a:ext cx="4315096" cy="3101569"/>
          </a:xfrm>
        </p:spPr>
        <p:txBody>
          <a:bodyPr anchor="t">
            <a:normAutofit fontScale="70000" lnSpcReduction="20000"/>
          </a:bodyPr>
          <a:lstStyle/>
          <a:p>
            <a:endParaRPr lang="nb-NO" sz="1600" dirty="0"/>
          </a:p>
          <a:p>
            <a:pPr marL="0" indent="0">
              <a:buNone/>
            </a:pPr>
            <a:endParaRPr lang="nb-NO" sz="1600" dirty="0"/>
          </a:p>
          <a:p>
            <a:r>
              <a:rPr lang="nb-NO" sz="1600" dirty="0"/>
              <a:t>Blant de særforbundene som har størst økning i antall aktive</a:t>
            </a:r>
          </a:p>
          <a:p>
            <a:pPr lvl="1"/>
            <a:r>
              <a:rPr lang="nb-NO" sz="1600" dirty="0"/>
              <a:t>På landsbasis har antall aktive fektere økt med 31% fra 2010 til siste medlemsregistrering i 2016 (fra 1059 til 1385) </a:t>
            </a:r>
          </a:p>
          <a:p>
            <a:pPr lvl="1"/>
            <a:r>
              <a:rPr lang="nb-NO" sz="1600" dirty="0"/>
              <a:t>Økningen har vært på 45 % økning siden OL 2012</a:t>
            </a:r>
          </a:p>
          <a:p>
            <a:pPr marL="0" indent="0">
              <a:buNone/>
            </a:pPr>
            <a:endParaRPr lang="nb-NO" sz="1600" dirty="0"/>
          </a:p>
          <a:p>
            <a:r>
              <a:rPr lang="nb-NO" sz="1600" dirty="0"/>
              <a:t>Rekordstor aktivitet i de yngste klassene</a:t>
            </a:r>
          </a:p>
          <a:p>
            <a:pPr lvl="1"/>
            <a:r>
              <a:rPr lang="nb-NO" sz="1600" dirty="0"/>
              <a:t>52 % økning i antall deltakere i junior-kadett-ungdoms NM fra 2007 til 2016</a:t>
            </a:r>
          </a:p>
          <a:p>
            <a:pPr marL="0" indent="0">
              <a:buNone/>
            </a:pPr>
            <a:endParaRPr lang="nb-NO" sz="1600" dirty="0"/>
          </a:p>
          <a:p>
            <a:r>
              <a:rPr lang="nb-NO" sz="1600" dirty="0"/>
              <a:t>Økt synlighet</a:t>
            </a:r>
          </a:p>
          <a:p>
            <a:pPr lvl="1"/>
            <a:r>
              <a:rPr lang="nb-NO" sz="1600" dirty="0"/>
              <a:t>Mer aktivitet og flere </a:t>
            </a:r>
            <a:r>
              <a:rPr lang="nb-NO" sz="1600" dirty="0" err="1"/>
              <a:t>følgere</a:t>
            </a:r>
            <a:r>
              <a:rPr lang="nb-NO" sz="1600" dirty="0"/>
              <a:t> i egne kanaler</a:t>
            </a:r>
          </a:p>
          <a:p>
            <a:pPr lvl="1"/>
            <a:r>
              <a:rPr lang="nb-NO" sz="1600" dirty="0"/>
              <a:t>Flere oppslag i lokale og nasjonale aviser</a:t>
            </a:r>
          </a:p>
          <a:p>
            <a:pPr lvl="1"/>
            <a:r>
              <a:rPr lang="nb-NO" sz="1600" dirty="0"/>
              <a:t>Fekting vist på Fatstone TV</a:t>
            </a:r>
          </a:p>
          <a:p>
            <a:pPr lvl="1"/>
            <a:r>
              <a:rPr lang="nb-NO" sz="1600" dirty="0"/>
              <a:t>Fekting tema i Hotel Cæsar, Golden Goal, Anno, Mesternes Mester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89" y="1223942"/>
            <a:ext cx="3222883" cy="371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6351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54D5AF-A787-4847-AA50-43B179DAC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Ansvarsfordeling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2D4272A-E40B-46A4-886F-374A013BA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1600" b="1" dirty="0"/>
              <a:t>Faglig ansvar </a:t>
            </a:r>
            <a:endParaRPr lang="nb-NO" sz="1600" dirty="0"/>
          </a:p>
          <a:p>
            <a:pPr marL="0" indent="0">
              <a:buNone/>
            </a:pPr>
            <a:r>
              <a:rPr lang="nb-NO" sz="1400" dirty="0"/>
              <a:t>Hovedregelen er at NIF og Idrettskretsene skal sørge for at alle nye ledere/styrer i idrettslag og idrettsråd får nødvendig grunnopplæring innenfor fellesidrettslige områder, mens særforbundene har ansvar for den idrettsspesifikke trener– og lederutviklingen i idrettslagene:</a:t>
            </a:r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57183E1-6FD7-427A-814D-27C66EA90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569876"/>
              </p:ext>
            </p:extLst>
          </p:nvPr>
        </p:nvGraphicFramePr>
        <p:xfrm>
          <a:off x="969289" y="2684205"/>
          <a:ext cx="6096000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67146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612589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b-NO" sz="1400" dirty="0"/>
                        <a:t>Fekteforbundet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NIF/Idrettskrets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892978"/>
                  </a:ext>
                </a:extLst>
              </a:tr>
              <a:tr h="128118">
                <a:tc>
                  <a:txBody>
                    <a:bodyPr/>
                    <a:lstStyle/>
                    <a:p>
                      <a:r>
                        <a:rPr lang="nb-NO" sz="1000" dirty="0"/>
                        <a:t>Aktivitetsutvikling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dirty="0"/>
                        <a:t>Barne- og ungdomsidrettens verdigrunnlag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983387"/>
                  </a:ext>
                </a:extLst>
              </a:tr>
              <a:tr h="132473">
                <a:tc>
                  <a:txBody>
                    <a:bodyPr/>
                    <a:lstStyle/>
                    <a:p>
                      <a:r>
                        <a:rPr lang="nb-NO" sz="1000" dirty="0"/>
                        <a:t>Lederutvikling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dirty="0"/>
                        <a:t>Lov og organisasjon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877985"/>
                  </a:ext>
                </a:extLst>
              </a:tr>
              <a:tr h="195398">
                <a:tc>
                  <a:txBody>
                    <a:bodyPr/>
                    <a:lstStyle/>
                    <a:p>
                      <a:r>
                        <a:rPr lang="nb-NO" sz="1000" dirty="0"/>
                        <a:t>Trenerutvikling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dirty="0"/>
                        <a:t>Økonomi og rammebetingelser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160865"/>
                  </a:ext>
                </a:extLst>
              </a:tr>
              <a:tr h="186689">
                <a:tc>
                  <a:txBody>
                    <a:bodyPr/>
                    <a:lstStyle/>
                    <a:p>
                      <a:r>
                        <a:rPr lang="nb-NO" sz="1000" dirty="0"/>
                        <a:t>Dommerutvikling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nb-NO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+mn-cs"/>
                        </a:rPr>
                        <a:t>Offentlig forvaltning og idrettsrådene </a:t>
                      </a:r>
                      <a:endParaRPr lang="nb-NO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601976"/>
                  </a:ext>
                </a:extLst>
              </a:tr>
              <a:tr h="195398">
                <a:tc>
                  <a:txBody>
                    <a:bodyPr/>
                    <a:lstStyle/>
                    <a:p>
                      <a:r>
                        <a:rPr lang="nb-NO" sz="1000" dirty="0"/>
                        <a:t>Særidrettsanlegg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dirty="0"/>
                        <a:t>Idrettsanlegg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589194"/>
                  </a:ext>
                </a:extLst>
              </a:tr>
              <a:tr h="195398">
                <a:tc>
                  <a:txBody>
                    <a:bodyPr/>
                    <a:lstStyle/>
                    <a:p>
                      <a:r>
                        <a:rPr lang="nb-NO" sz="1000" dirty="0"/>
                        <a:t>Idrettsarrangementer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000" dirty="0"/>
                        <a:t>Ledelsesutvikling for administrative og politiske ledere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834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8079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89E74D-0FAE-4852-887C-44FBB099F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Gjennomføringsansvar for klubbutvikling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643C5A-B7D2-49D7-91A5-A7AD33870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nb-NO" sz="1700" dirty="0"/>
              <a:t>Klubbutvikling dekkes av Post 3-midler, og arbeidet skal innrapporteres via SportsAdmin av NF. Arbeidet premieres i Post 3-tildelingen.</a:t>
            </a:r>
          </a:p>
          <a:p>
            <a:pPr marL="0" indent="0">
              <a:buNone/>
            </a:pPr>
            <a:endParaRPr lang="nb-NO" sz="1600" b="1" dirty="0"/>
          </a:p>
          <a:p>
            <a:pPr marL="0" indent="0">
              <a:buNone/>
            </a:pPr>
            <a:r>
              <a:rPr lang="nb-NO" sz="1600" b="1" dirty="0"/>
              <a:t>NFs ansvar:</a:t>
            </a:r>
          </a:p>
          <a:p>
            <a:r>
              <a:rPr lang="nb-NO" sz="1400" dirty="0"/>
              <a:t>Oppnevne ansvarlig for klubb- ledelses og organisasjonsutvikling</a:t>
            </a:r>
          </a:p>
          <a:p>
            <a:r>
              <a:rPr lang="nb-NO" sz="1400" dirty="0"/>
              <a:t>Utvikle nok kapasitet til å drive klubbutvikling i egen organisasjon, eventuelt i samarbeid idrettskrets</a:t>
            </a:r>
          </a:p>
          <a:p>
            <a:r>
              <a:rPr lang="nb-NO" sz="1400" dirty="0"/>
              <a:t>Gjennomføre ledelsesutvikling, herunder utvikling av trenere og dommere</a:t>
            </a:r>
          </a:p>
          <a:p>
            <a:endParaRPr lang="nb-NO" sz="1400" dirty="0"/>
          </a:p>
          <a:p>
            <a:pPr marL="0" indent="0">
              <a:buNone/>
            </a:pPr>
            <a:r>
              <a:rPr lang="nb-NO" sz="1600" b="1" dirty="0"/>
              <a:t>Delt ansvar NF / Idrettskrets:</a:t>
            </a:r>
          </a:p>
          <a:p>
            <a:r>
              <a:rPr lang="nb-NO" sz="1400" dirty="0"/>
              <a:t>Utdanne klubbveiledere til klubbesøk, start- og oppfølgingsmøter og virksomhetsplanlegging</a:t>
            </a:r>
          </a:p>
          <a:p>
            <a:r>
              <a:rPr lang="nb-NO" sz="1400" dirty="0"/>
              <a:t>Følge opp klubbene i organisasjonsmessige forhold </a:t>
            </a:r>
          </a:p>
          <a:p>
            <a:r>
              <a:rPr lang="nb-NO" sz="1400" dirty="0"/>
              <a:t>Utdanne kurslærere for styrearbeid i klubbene</a:t>
            </a:r>
          </a:p>
        </p:txBody>
      </p:sp>
    </p:spTree>
    <p:extLst>
      <p:ext uri="{BB962C8B-B14F-4D97-AF65-F5344CB8AC3E}">
        <p14:creationId xmlns:p14="http://schemas.microsoft.com/office/powerpoint/2010/main" val="34999499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A9BCA2-E64B-46AA-BCD2-0757ED6F0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Status for klubbutvikling i NF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772C7D-69E7-4DDE-AB36-649B37A44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nb-NO" sz="1600" dirty="0"/>
              <a:t>Store forskjeller i fekte-Norge i oppfattelsen om hva Klubbutvikling er </a:t>
            </a:r>
          </a:p>
          <a:p>
            <a:r>
              <a:rPr lang="nb-NO" sz="1600" dirty="0"/>
              <a:t>NF har ingen godkjente kurs</a:t>
            </a:r>
          </a:p>
          <a:p>
            <a:r>
              <a:rPr lang="nb-NO" sz="1600" dirty="0"/>
              <a:t>NF har ingen utdannete veiledere eller kursledere </a:t>
            </a:r>
          </a:p>
          <a:p>
            <a:r>
              <a:rPr lang="nb-NO" sz="1600" dirty="0"/>
              <a:t>NF har ingen planer eller dedikert(e) ansvarlig for kompetanseområdet (?)</a:t>
            </a:r>
          </a:p>
          <a:p>
            <a:pPr marL="0" indent="0">
              <a:buNone/>
            </a:pPr>
            <a:endParaRPr lang="nb-NO" sz="1600" dirty="0"/>
          </a:p>
          <a:p>
            <a:r>
              <a:rPr lang="nb-NO" sz="1600" dirty="0"/>
              <a:t>Diskusjoner og hendelse i klubb- og på forbundsnivå viser at det er et behov for å komme i gang med dette arbeidet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965827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20EC59-414B-49BF-A0BD-525D0CA24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Strategi for igangsetting av klubbutvikling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E5D0DA3-8AF9-435F-A1A7-D547B9212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nb-NO" sz="1600" dirty="0"/>
              <a:t>Tre strategier til diskusjon: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400" dirty="0"/>
              <a:t>Utdanne veileder* og drive klubbesøk / evt. sentral kursing i regi av NF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400" dirty="0"/>
              <a:t>Leie utdannete veiledere som driver klubbesøk / evt. sentral kursing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400" dirty="0"/>
              <a:t>Inngå samarbeid med IK for å utarbeide en lokal plan der IK står for utdanning og oppfølging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r>
              <a:rPr lang="nb-NO" sz="1400" dirty="0"/>
              <a:t>Styret har vedtatt å igangsette samarbeid med Idrettskretsene for å drive klubbutvikling lokalt for klubbene. Endelig budsjett vil komme når planene er utarbeidet i samarbeid med hver klubb. 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r>
              <a:rPr lang="nb-NO" sz="1200" dirty="0"/>
              <a:t>* Utdannelse koster kr. 10 000,- Utdannete klubbveiledere mottar kr. 450,- inkl. feriepenger, eks. diett og km. godtgjørelse.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597299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C38B684-706C-4E21-8572-815E338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totalbudsjett</a:t>
            </a:r>
          </a:p>
        </p:txBody>
      </p:sp>
    </p:spTree>
    <p:extLst>
      <p:ext uri="{BB962C8B-B14F-4D97-AF65-F5344CB8AC3E}">
        <p14:creationId xmlns:p14="http://schemas.microsoft.com/office/powerpoint/2010/main" val="38836850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0C1DF0-9A99-432F-A542-F6A45EA29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BUDSJETT 2018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4BFFD5C-0E5C-425B-A8F4-6788AA500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1007" y="1287209"/>
            <a:ext cx="3478998" cy="3101569"/>
          </a:xfrm>
        </p:spPr>
        <p:txBody>
          <a:bodyPr anchor="t">
            <a:normAutofit fontScale="85000" lnSpcReduction="20000"/>
          </a:bodyPr>
          <a:lstStyle/>
          <a:p>
            <a:pPr marL="285750" lvl="0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prstClr val="black"/>
                </a:solidFill>
                <a:latin typeface="Trebuchet MS" panose="020B0603020202020204" pitchFamily="34" charset="0"/>
              </a:rPr>
              <a:t>I inntektsbudsjettet er det benyttet 2017-tall</a:t>
            </a:r>
          </a:p>
          <a:p>
            <a:pPr marL="742950" lvl="1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000" i="0" dirty="0">
                <a:solidFill>
                  <a:prstClr val="black"/>
                </a:solidFill>
                <a:latin typeface="Trebuchet MS" panose="020B0603020202020204" pitchFamily="34" charset="0"/>
              </a:rPr>
              <a:t>NF kan forvente økt i tildelingen over Post 2 og 3 i 2018. Budsjett og plan revideres når tildelingsbrevene kommer</a:t>
            </a:r>
          </a:p>
          <a:p>
            <a:pPr marL="0" lvl="0" indent="0">
              <a:spcBef>
                <a:spcPts val="0"/>
              </a:spcBef>
              <a:buSzTx/>
              <a:buNone/>
            </a:pPr>
            <a:endParaRPr lang="nb-NO" sz="12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marL="285750" lvl="0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prstClr val="black"/>
                </a:solidFill>
                <a:latin typeface="Trebuchet MS" panose="020B0603020202020204" pitchFamily="34" charset="0"/>
              </a:rPr>
              <a:t>NF forventer et «overskudd» fra 2017</a:t>
            </a:r>
          </a:p>
          <a:p>
            <a:pPr marL="731837" lvl="1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000" i="0" dirty="0">
                <a:solidFill>
                  <a:prstClr val="black"/>
                </a:solidFill>
                <a:latin typeface="Trebuchet MS" panose="020B0603020202020204" pitchFamily="34" charset="0"/>
              </a:rPr>
              <a:t>Endelig overskudd blir klart i når regnskapet er ferdig. Dette er midler som styret kan velge å benytte i 2018</a:t>
            </a:r>
          </a:p>
          <a:p>
            <a:pPr marL="0" lvl="0" indent="0">
              <a:spcBef>
                <a:spcPts val="0"/>
              </a:spcBef>
              <a:buSzTx/>
              <a:buNone/>
            </a:pPr>
            <a:endParaRPr lang="nb-NO" sz="12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marL="285750" lvl="0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prstClr val="black"/>
                </a:solidFill>
                <a:latin typeface="Trebuchet MS" panose="020B0603020202020204" pitchFamily="34" charset="0"/>
              </a:rPr>
              <a:t>Kostnad for klubbutvikling er åpen i påvente av endelig planlegging i samarbeid med klubber og Idrettskretser</a:t>
            </a:r>
          </a:p>
          <a:p>
            <a:pPr marL="0" lvl="0" indent="0">
              <a:spcBef>
                <a:spcPts val="0"/>
              </a:spcBef>
              <a:buSzTx/>
              <a:buNone/>
            </a:pPr>
            <a:endParaRPr lang="nb-NO" sz="120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marL="285750" lvl="0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prstClr val="black"/>
                </a:solidFill>
                <a:latin typeface="Trebuchet MS" panose="020B0603020202020204" pitchFamily="34" charset="0"/>
              </a:rPr>
              <a:t>Antall aktive sabel- og florettfektere (Kr. sand og Molde FK) utgjør 6,9% av det totale antall aktive fektere i Norge.</a:t>
            </a:r>
          </a:p>
          <a:p>
            <a:pPr marL="742950" lvl="1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000" i="0" dirty="0">
                <a:solidFill>
                  <a:prstClr val="black"/>
                </a:solidFill>
                <a:latin typeface="Trebuchet MS" panose="020B0603020202020204" pitchFamily="34" charset="0"/>
              </a:rPr>
              <a:t>Den tildelte «Potten» utgjør 10% av Post 3-midlene og 7% av summen av Post 3 og </a:t>
            </a:r>
            <a:r>
              <a:rPr lang="nb-NO" sz="1000" i="0" dirty="0" err="1">
                <a:solidFill>
                  <a:prstClr val="black"/>
                </a:solidFill>
                <a:latin typeface="Trebuchet MS" panose="020B0603020202020204" pitchFamily="34" charset="0"/>
              </a:rPr>
              <a:t>utv</a:t>
            </a:r>
            <a:r>
              <a:rPr lang="nb-NO" sz="1000" i="0" dirty="0">
                <a:solidFill>
                  <a:prstClr val="black"/>
                </a:solidFill>
                <a:latin typeface="Trebuchet MS" panose="020B0603020202020204" pitchFamily="34" charset="0"/>
              </a:rPr>
              <a:t>. tilskuddet over Post 2</a:t>
            </a:r>
          </a:p>
          <a:p>
            <a:pPr marL="742950" lvl="1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endParaRPr lang="nb-NO" sz="1000" i="0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marL="296863" indent="-285750"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prstClr val="black"/>
                </a:solidFill>
                <a:latin typeface="Trebuchet MS" panose="020B0603020202020204" pitchFamily="34" charset="0"/>
              </a:rPr>
              <a:t>Administrasjonen har tro på at økte bevilgninger, sammen med det forventete overskuddet vil dekke inn reduksjonen i post for pliktdømming og kostnad til klubbutvikling.</a:t>
            </a:r>
            <a:endParaRPr lang="nb-NO" sz="1200" i="0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AE9D1E48-B380-4122-ADB7-ECC11B4955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433144"/>
              </p:ext>
            </p:extLst>
          </p:nvPr>
        </p:nvGraphicFramePr>
        <p:xfrm>
          <a:off x="969289" y="1287209"/>
          <a:ext cx="3692207" cy="2996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Worksheet" r:id="rId3" imgW="6676879" imgH="5419891" progId="Excel.Sheet.12">
                  <p:embed/>
                </p:oleObj>
              </mc:Choice>
              <mc:Fallback>
                <p:oleObj name="Worksheet" r:id="rId3" imgW="6676879" imgH="54198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9289" y="1287209"/>
                        <a:ext cx="3692207" cy="2996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74606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429E5F-D11E-468A-B7D2-D1BF5CA8E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Budsjettoppstilling – i tråd med EO-vedtak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F2258FC5-4DB3-4533-8DEC-15C1A330BA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557236"/>
              </p:ext>
            </p:extLst>
          </p:nvPr>
        </p:nvGraphicFramePr>
        <p:xfrm>
          <a:off x="969289" y="1579550"/>
          <a:ext cx="5263243" cy="2748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Worksheet" r:id="rId3" imgW="8610481" imgH="4495990" progId="Excel.Sheet.12">
                  <p:embed/>
                </p:oleObj>
              </mc:Choice>
              <mc:Fallback>
                <p:oleObj name="Worksheet" r:id="rId3" imgW="8610481" imgH="44959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9289" y="1579550"/>
                        <a:ext cx="5263243" cy="2748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592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Norsk fektings største utfordringer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nb-NO" dirty="0"/>
              <a:t>Manglende trenerressurser, få trenere med erfaring fra internasjonal toppfekting</a:t>
            </a:r>
          </a:p>
          <a:p>
            <a:r>
              <a:rPr lang="nb-NO" dirty="0"/>
              <a:t>Fulltidsansatte trenere kun i Bygdø og Njård, som følger fekternes utvikling både på trening og konkurranser, lager stevneplaner og treningsopplegg</a:t>
            </a:r>
          </a:p>
          <a:p>
            <a:r>
              <a:rPr lang="nb-NO" dirty="0"/>
              <a:t>Bare noen få klubber disponerer sine egne treningsaler 24/7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6804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Konklusjon - hva bør norsk fekting gjøre?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b-NO" b="1" dirty="0"/>
              <a:t>Kortsiktige tiltak (innen 2018)</a:t>
            </a:r>
          </a:p>
          <a:p>
            <a:r>
              <a:rPr lang="nb-NO" dirty="0"/>
              <a:t>Innføre sterkere regionalt samarbeid i aldersgruppene U11, U13 og U15</a:t>
            </a:r>
          </a:p>
          <a:p>
            <a:r>
              <a:rPr lang="nb-NO" dirty="0"/>
              <a:t>Oppfordre kadett- og juniorfektere som ønsker å satse til å gå på idrettsgymnas</a:t>
            </a:r>
          </a:p>
          <a:p>
            <a:r>
              <a:rPr lang="nb-NO" dirty="0"/>
              <a:t>Ha en sentralisert modell for seniorfektere i Oslo med tett tilknytting til Olympiatoppen og Høyskolen/Universitetet i Oslo</a:t>
            </a:r>
          </a:p>
          <a:p>
            <a:r>
              <a:rPr lang="nb-NO" dirty="0"/>
              <a:t>Én til to felles treningsøkter i uken for fektere i Oslo</a:t>
            </a:r>
          </a:p>
          <a:p>
            <a:r>
              <a:rPr lang="nb-NO" dirty="0"/>
              <a:t>Invitere fektere fra Stor-Oslo for å delta på månedlige treningskonkurranser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b="1" dirty="0"/>
              <a:t>Langsiktige tiltak (innen 2020)</a:t>
            </a:r>
          </a:p>
          <a:p>
            <a:r>
              <a:rPr lang="nb-NO" dirty="0"/>
              <a:t>Arbeide for å ansette fulltidstrenere i Bergen, Stavanger og Trondheim. I Bergen kan treneren ta hånd om både BF/BSI, i Trondheim TTF/NTNUI og i Stavanger STF/SSI)</a:t>
            </a:r>
          </a:p>
          <a:p>
            <a:r>
              <a:rPr lang="nb-NO" dirty="0"/>
              <a:t>Arbeide for at klubbene kan få mere halltid eller egne saler slik at aktivitetstilbudet kan økes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9892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Sportslig_plan_2017-2020</Template>
  <TotalTime>7387</TotalTime>
  <Words>4078</Words>
  <Application>Microsoft Office PowerPoint</Application>
  <PresentationFormat>Skjermfremvisning (16:9)</PresentationFormat>
  <Paragraphs>747</Paragraphs>
  <Slides>76</Slides>
  <Notes>1</Notes>
  <HiddenSlides>0</HiddenSlides>
  <MMClips>0</MMClips>
  <ScaleCrop>false</ScaleCrop>
  <HeadingPairs>
    <vt:vector size="8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76</vt:i4>
      </vt:variant>
    </vt:vector>
  </HeadingPairs>
  <TitlesOfParts>
    <vt:vector size="81" baseType="lpstr">
      <vt:lpstr>Arial</vt:lpstr>
      <vt:lpstr>Calibri</vt:lpstr>
      <vt:lpstr>Trebuchet MS</vt:lpstr>
      <vt:lpstr>Office-tema</vt:lpstr>
      <vt:lpstr>Worksheet</vt:lpstr>
      <vt:lpstr>VEDTATT ÅRSPLAN MED BUDSJETT 2018</vt:lpstr>
      <vt:lpstr>SPORTSLIG PLAN</vt:lpstr>
      <vt:lpstr>Mål og strategi</vt:lpstr>
      <vt:lpstr>Internasjonale medaljer siste 25 år</vt:lpstr>
      <vt:lpstr>Viktigste faktorer for suksess siste 25 år</vt:lpstr>
      <vt:lpstr>Status i dag</vt:lpstr>
      <vt:lpstr>Det positive i dag</vt:lpstr>
      <vt:lpstr>Norsk fektings største utfordringer</vt:lpstr>
      <vt:lpstr>Konklusjon - hva bør norsk fekting gjøre?</vt:lpstr>
      <vt:lpstr>UTVIKLINGSTRAPP</vt:lpstr>
      <vt:lpstr>Utvikling av toppfektere i 3 steg</vt:lpstr>
      <vt:lpstr>1. – 2. treningsår (12-13 år) – Yngre ungdom</vt:lpstr>
      <vt:lpstr>3. – 4. treningsår (14-15 år) – Eldre ungdom</vt:lpstr>
      <vt:lpstr>5. – 6. treningsår (16-17 år) – Kadett</vt:lpstr>
      <vt:lpstr>7. – 9. treningsår (18-20 år) – Junior</vt:lpstr>
      <vt:lpstr>10. – 12. treningsår (21-23 år) – U23</vt:lpstr>
      <vt:lpstr>REGIONALE AKTIVITETER</vt:lpstr>
      <vt:lpstr>3 regioner (rød, grønn og blå)</vt:lpstr>
      <vt:lpstr>Mål og strategi</vt:lpstr>
      <vt:lpstr>Region rød (Møre og Romsdal, Sør-Trøndelag)</vt:lpstr>
      <vt:lpstr>Region grønn (Rogaland og Hordaland)</vt:lpstr>
      <vt:lpstr>Region blå (Vest-Agder, Vestfold, Akershus, Oslo, Østfold og Oppland) </vt:lpstr>
      <vt:lpstr>Regionale samlinger</vt:lpstr>
      <vt:lpstr>Budsjett region rød (Kr.sund, Trondheim og Ålesund)</vt:lpstr>
      <vt:lpstr>Datoer region rød</vt:lpstr>
      <vt:lpstr>Budsjett region blå (Bergen og Stavanger)</vt:lpstr>
      <vt:lpstr>Datoer region blå</vt:lpstr>
      <vt:lpstr>Regionale konkurranser Ungdomsserien</vt:lpstr>
      <vt:lpstr>Budsjett Ungdomsserien</vt:lpstr>
      <vt:lpstr>Datoer Ungdomsserien</vt:lpstr>
      <vt:lpstr>Nasjonale AKTIVITETER</vt:lpstr>
      <vt:lpstr>Talentsamling (U13/U15)</vt:lpstr>
      <vt:lpstr>Budsjett talentsamling</vt:lpstr>
      <vt:lpstr>Datoer talentsamling</vt:lpstr>
      <vt:lpstr>Jentesamling          NYTT!</vt:lpstr>
      <vt:lpstr>Budsjett jentesamling</vt:lpstr>
      <vt:lpstr>Datoer jentesamling</vt:lpstr>
      <vt:lpstr>Nasjonale samlinger bredde</vt:lpstr>
      <vt:lpstr>Budsjett nasjonale samlinger bredde</vt:lpstr>
      <vt:lpstr>Datoer nasjonale samlinger bredde</vt:lpstr>
      <vt:lpstr>Sabel og florett</vt:lpstr>
      <vt:lpstr>Tiltak for sabel og florettfektere </vt:lpstr>
      <vt:lpstr>LANDSLAGSAKTIVITETER</vt:lpstr>
      <vt:lpstr>Utvidet satsing - konkurransefekting</vt:lpstr>
      <vt:lpstr>Mål og strategi</vt:lpstr>
      <vt:lpstr>Landslagsregler 2017-2018</vt:lpstr>
      <vt:lpstr>Nasjonale samlinger elite</vt:lpstr>
      <vt:lpstr>Budsjett nasjonale samlinger elite</vt:lpstr>
      <vt:lpstr>Datoer nasjonale samlinger elite</vt:lpstr>
      <vt:lpstr>Internasjonale samlinger elite</vt:lpstr>
      <vt:lpstr>Budsjett internasjonale samlinger elite</vt:lpstr>
      <vt:lpstr>Datoer internasjonale samlinger elite</vt:lpstr>
      <vt:lpstr>Elitesatsing</vt:lpstr>
      <vt:lpstr>Elitesatsing</vt:lpstr>
      <vt:lpstr>BUDSJETT</vt:lpstr>
      <vt:lpstr>Omdisponering av midler fra 2016 til 2018</vt:lpstr>
      <vt:lpstr>Budsjett TK</vt:lpstr>
      <vt:lpstr>DOMMERKURS</vt:lpstr>
      <vt:lpstr>Mål og strategi</vt:lpstr>
      <vt:lpstr>Dommerkurs</vt:lpstr>
      <vt:lpstr>Datoer dommerkurs</vt:lpstr>
      <vt:lpstr>Budsjett dommerkurs</vt:lpstr>
      <vt:lpstr>TRENERKURS</vt:lpstr>
      <vt:lpstr>Mål og strategi</vt:lpstr>
      <vt:lpstr>Trenerkurs</vt:lpstr>
      <vt:lpstr>Datoer trenerkurs</vt:lpstr>
      <vt:lpstr>Budsjett trenerkurs</vt:lpstr>
      <vt:lpstr>KLUBBUTVIKLING</vt:lpstr>
      <vt:lpstr>Hva menes med klubbutvikling?</vt:lpstr>
      <vt:lpstr>Ansvarsfordeling</vt:lpstr>
      <vt:lpstr>Gjennomføringsansvar for klubbutvikling</vt:lpstr>
      <vt:lpstr>Status for klubbutvikling i NF</vt:lpstr>
      <vt:lpstr>Strategi for igangsetting av klubbutvikling</vt:lpstr>
      <vt:lpstr>totalbudsjett</vt:lpstr>
      <vt:lpstr>BUDSJETT 2018</vt:lpstr>
      <vt:lpstr>Budsjettoppstilling – i tråd med EO-vedtak</vt:lpstr>
    </vt:vector>
  </TitlesOfParts>
  <Company>Norsk Golf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Sportslig plan – 2017-2024</dc:title>
  <dc:creator>Bartosz Piasecki</dc:creator>
  <cp:lastModifiedBy>Bendiksen, Claes</cp:lastModifiedBy>
  <cp:revision>272</cp:revision>
  <cp:lastPrinted>2018-01-26T09:02:01Z</cp:lastPrinted>
  <dcterms:created xsi:type="dcterms:W3CDTF">2016-12-24T12:46:10Z</dcterms:created>
  <dcterms:modified xsi:type="dcterms:W3CDTF">2018-02-01T15:57:38Z</dcterms:modified>
</cp:coreProperties>
</file>