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93" r:id="rId2"/>
    <p:sldId id="394" r:id="rId3"/>
    <p:sldId id="395" r:id="rId4"/>
    <p:sldId id="396" r:id="rId5"/>
    <p:sldId id="397" r:id="rId6"/>
    <p:sldId id="398" r:id="rId7"/>
    <p:sldId id="399" r:id="rId8"/>
    <p:sldId id="400" r:id="rId9"/>
  </p:sldIdLst>
  <p:sldSz cx="9144000" cy="6858000" type="screen4x3"/>
  <p:notesSz cx="6797675" cy="9926638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ne Sjåholm" userId="8e9b352e-abde-43d1-9434-22121c8e2408" providerId="ADAL" clId="{A32BBA9D-C803-498E-80E9-7C07D8B3C7FE}"/>
    <pc:docChg chg="modSld">
      <pc:chgData name="Rune Sjåholm" userId="8e9b352e-abde-43d1-9434-22121c8e2408" providerId="ADAL" clId="{A32BBA9D-C803-498E-80E9-7C07D8B3C7FE}" dt="2018-11-28T14:24:14.079" v="13" actId="20577"/>
      <pc:docMkLst>
        <pc:docMk/>
      </pc:docMkLst>
      <pc:sldChg chg="modSp">
        <pc:chgData name="Rune Sjåholm" userId="8e9b352e-abde-43d1-9434-22121c8e2408" providerId="ADAL" clId="{A32BBA9D-C803-498E-80E9-7C07D8B3C7FE}" dt="2018-11-28T14:24:02.385" v="6" actId="20577"/>
        <pc:sldMkLst>
          <pc:docMk/>
          <pc:sldMk cId="2716481964" sldId="395"/>
        </pc:sldMkLst>
        <pc:graphicFrameChg chg="modGraphic">
          <ac:chgData name="Rune Sjåholm" userId="8e9b352e-abde-43d1-9434-22121c8e2408" providerId="ADAL" clId="{A32BBA9D-C803-498E-80E9-7C07D8B3C7FE}" dt="2018-11-28T14:24:02.385" v="6" actId="20577"/>
          <ac:graphicFrameMkLst>
            <pc:docMk/>
            <pc:sldMk cId="2716481964" sldId="395"/>
            <ac:graphicFrameMk id="4" creationId="{1B703E17-66A8-496B-A44C-C8C8D6E5D1FB}"/>
          </ac:graphicFrameMkLst>
        </pc:graphicFrameChg>
      </pc:sldChg>
      <pc:sldChg chg="modSp">
        <pc:chgData name="Rune Sjåholm" userId="8e9b352e-abde-43d1-9434-22121c8e2408" providerId="ADAL" clId="{A32BBA9D-C803-498E-80E9-7C07D8B3C7FE}" dt="2018-11-28T14:24:14.079" v="13" actId="20577"/>
        <pc:sldMkLst>
          <pc:docMk/>
          <pc:sldMk cId="2876345044" sldId="396"/>
        </pc:sldMkLst>
        <pc:graphicFrameChg chg="modGraphic">
          <ac:chgData name="Rune Sjåholm" userId="8e9b352e-abde-43d1-9434-22121c8e2408" providerId="ADAL" clId="{A32BBA9D-C803-498E-80E9-7C07D8B3C7FE}" dt="2018-11-28T14:24:14.079" v="13" actId="20577"/>
          <ac:graphicFrameMkLst>
            <pc:docMk/>
            <pc:sldMk cId="2876345044" sldId="396"/>
            <ac:graphicFrameMk id="4" creationId="{1B703E17-66A8-496B-A44C-C8C8D6E5D1FB}"/>
          </ac:graphicFrameMkLst>
        </pc:graphicFrameChg>
      </pc:sldChg>
    </pc:docChg>
  </pc:docChgLst>
  <pc:docChgLst>
    <pc:chgData name="Rune Sjåholm" userId="8e9b352e-abde-43d1-9434-22121c8e2408" providerId="ADAL" clId="{D072FAEB-F6D6-40BC-8BB1-F49290AAC0C2}"/>
    <pc:docChg chg="undo custSel addSld delSld modSld">
      <pc:chgData name="Rune Sjåholm" userId="8e9b352e-abde-43d1-9434-22121c8e2408" providerId="ADAL" clId="{D072FAEB-F6D6-40BC-8BB1-F49290AAC0C2}" dt="2018-11-28T08:36:52.716" v="369" actId="14100"/>
      <pc:docMkLst>
        <pc:docMk/>
      </pc:docMkLst>
      <pc:sldChg chg="del">
        <pc:chgData name="Rune Sjåholm" userId="8e9b352e-abde-43d1-9434-22121c8e2408" providerId="ADAL" clId="{D072FAEB-F6D6-40BC-8BB1-F49290AAC0C2}" dt="2018-11-28T08:24:41.071" v="0" actId="2696"/>
        <pc:sldMkLst>
          <pc:docMk/>
          <pc:sldMk cId="387615633" sldId="363"/>
        </pc:sldMkLst>
      </pc:sldChg>
      <pc:sldChg chg="modSp add del">
        <pc:chgData name="Rune Sjåholm" userId="8e9b352e-abde-43d1-9434-22121c8e2408" providerId="ADAL" clId="{D072FAEB-F6D6-40BC-8BB1-F49290AAC0C2}" dt="2018-11-28T08:29:00.817" v="64" actId="2696"/>
        <pc:sldMkLst>
          <pc:docMk/>
          <pc:sldMk cId="1621221232" sldId="364"/>
        </pc:sldMkLst>
        <pc:graphicFrameChg chg="mod modGraphic">
          <ac:chgData name="Rune Sjåholm" userId="8e9b352e-abde-43d1-9434-22121c8e2408" providerId="ADAL" clId="{D072FAEB-F6D6-40BC-8BB1-F49290AAC0C2}" dt="2018-11-28T08:27:10.573" v="23" actId="20577"/>
          <ac:graphicFrameMkLst>
            <pc:docMk/>
            <pc:sldMk cId="1621221232" sldId="364"/>
            <ac:graphicFrameMk id="4" creationId="{00000000-0000-0000-0000-000000000000}"/>
          </ac:graphicFrameMkLst>
        </pc:graphicFrameChg>
      </pc:sldChg>
      <pc:sldChg chg="del">
        <pc:chgData name="Rune Sjåholm" userId="8e9b352e-abde-43d1-9434-22121c8e2408" providerId="ADAL" clId="{D072FAEB-F6D6-40BC-8BB1-F49290AAC0C2}" dt="2018-11-28T08:24:44.450" v="2" actId="2696"/>
        <pc:sldMkLst>
          <pc:docMk/>
          <pc:sldMk cId="2539885302" sldId="365"/>
        </pc:sldMkLst>
      </pc:sldChg>
      <pc:sldChg chg="del">
        <pc:chgData name="Rune Sjåholm" userId="8e9b352e-abde-43d1-9434-22121c8e2408" providerId="ADAL" clId="{D072FAEB-F6D6-40BC-8BB1-F49290AAC0C2}" dt="2018-11-28T08:24:54.514" v="10" actId="2696"/>
        <pc:sldMkLst>
          <pc:docMk/>
          <pc:sldMk cId="786637784" sldId="373"/>
        </pc:sldMkLst>
      </pc:sldChg>
      <pc:sldChg chg="del">
        <pc:chgData name="Rune Sjåholm" userId="8e9b352e-abde-43d1-9434-22121c8e2408" providerId="ADAL" clId="{D072FAEB-F6D6-40BC-8BB1-F49290AAC0C2}" dt="2018-11-28T08:24:45.686" v="3" actId="2696"/>
        <pc:sldMkLst>
          <pc:docMk/>
          <pc:sldMk cId="3285628525" sldId="374"/>
        </pc:sldMkLst>
      </pc:sldChg>
      <pc:sldChg chg="del">
        <pc:chgData name="Rune Sjåholm" userId="8e9b352e-abde-43d1-9434-22121c8e2408" providerId="ADAL" clId="{D072FAEB-F6D6-40BC-8BB1-F49290AAC0C2}" dt="2018-11-28T08:24:50.144" v="7" actId="2696"/>
        <pc:sldMkLst>
          <pc:docMk/>
          <pc:sldMk cId="2190835488" sldId="375"/>
        </pc:sldMkLst>
      </pc:sldChg>
      <pc:sldChg chg="del">
        <pc:chgData name="Rune Sjåholm" userId="8e9b352e-abde-43d1-9434-22121c8e2408" providerId="ADAL" clId="{D072FAEB-F6D6-40BC-8BB1-F49290AAC0C2}" dt="2018-11-28T08:24:52.960" v="9" actId="2696"/>
        <pc:sldMkLst>
          <pc:docMk/>
          <pc:sldMk cId="1648598701" sldId="377"/>
        </pc:sldMkLst>
      </pc:sldChg>
      <pc:sldChg chg="del">
        <pc:chgData name="Rune Sjåholm" userId="8e9b352e-abde-43d1-9434-22121c8e2408" providerId="ADAL" clId="{D072FAEB-F6D6-40BC-8BB1-F49290AAC0C2}" dt="2018-11-28T08:24:51.738" v="8" actId="2696"/>
        <pc:sldMkLst>
          <pc:docMk/>
          <pc:sldMk cId="2000104993" sldId="378"/>
        </pc:sldMkLst>
      </pc:sldChg>
      <pc:sldChg chg="del">
        <pc:chgData name="Rune Sjåholm" userId="8e9b352e-abde-43d1-9434-22121c8e2408" providerId="ADAL" clId="{D072FAEB-F6D6-40BC-8BB1-F49290AAC0C2}" dt="2018-11-28T08:24:47.549" v="4" actId="2696"/>
        <pc:sldMkLst>
          <pc:docMk/>
          <pc:sldMk cId="435508031" sldId="379"/>
        </pc:sldMkLst>
      </pc:sldChg>
      <pc:sldChg chg="del">
        <pc:chgData name="Rune Sjåholm" userId="8e9b352e-abde-43d1-9434-22121c8e2408" providerId="ADAL" clId="{D072FAEB-F6D6-40BC-8BB1-F49290AAC0C2}" dt="2018-11-28T08:24:49.325" v="6" actId="2696"/>
        <pc:sldMkLst>
          <pc:docMk/>
          <pc:sldMk cId="3976344404" sldId="380"/>
        </pc:sldMkLst>
      </pc:sldChg>
      <pc:sldChg chg="del">
        <pc:chgData name="Rune Sjåholm" userId="8e9b352e-abde-43d1-9434-22121c8e2408" providerId="ADAL" clId="{D072FAEB-F6D6-40BC-8BB1-F49290AAC0C2}" dt="2018-11-28T08:24:48.306" v="5" actId="2696"/>
        <pc:sldMkLst>
          <pc:docMk/>
          <pc:sldMk cId="1395873171" sldId="381"/>
        </pc:sldMkLst>
      </pc:sldChg>
      <pc:sldChg chg="addSp delSp modSp add">
        <pc:chgData name="Rune Sjåholm" userId="8e9b352e-abde-43d1-9434-22121c8e2408" providerId="ADAL" clId="{D072FAEB-F6D6-40BC-8BB1-F49290AAC0C2}" dt="2018-11-28T08:36:52.716" v="369" actId="14100"/>
        <pc:sldMkLst>
          <pc:docMk/>
          <pc:sldMk cId="1332149185" sldId="400"/>
        </pc:sldMkLst>
        <pc:spChg chg="add del mod">
          <ac:chgData name="Rune Sjåholm" userId="8e9b352e-abde-43d1-9434-22121c8e2408" providerId="ADAL" clId="{D072FAEB-F6D6-40BC-8BB1-F49290AAC0C2}" dt="2018-11-28T08:27:53.383" v="26" actId="14100"/>
          <ac:spMkLst>
            <pc:docMk/>
            <pc:sldMk cId="1332149185" sldId="400"/>
            <ac:spMk id="2" creationId="{377B27D6-470A-487C-A44F-038CB3C524B5}"/>
          </ac:spMkLst>
        </pc:spChg>
        <pc:spChg chg="add mod">
          <ac:chgData name="Rune Sjåholm" userId="8e9b352e-abde-43d1-9434-22121c8e2408" providerId="ADAL" clId="{D072FAEB-F6D6-40BC-8BB1-F49290AAC0C2}" dt="2018-11-28T08:27:36.424" v="25" actId="14100"/>
          <ac:spMkLst>
            <pc:docMk/>
            <pc:sldMk cId="1332149185" sldId="400"/>
            <ac:spMk id="3" creationId="{E442CD88-54C0-4575-9D6B-12F882453D24}"/>
          </ac:spMkLst>
        </pc:spChg>
        <pc:graphicFrameChg chg="mod modGraphic">
          <ac:chgData name="Rune Sjåholm" userId="8e9b352e-abde-43d1-9434-22121c8e2408" providerId="ADAL" clId="{D072FAEB-F6D6-40BC-8BB1-F49290AAC0C2}" dt="2018-11-28T08:36:23.523" v="367" actId="20577"/>
          <ac:graphicFrameMkLst>
            <pc:docMk/>
            <pc:sldMk cId="1332149185" sldId="400"/>
            <ac:graphicFrameMk id="4" creationId="{86A4E1A7-AEF8-432A-A24E-081BB15CF15A}"/>
          </ac:graphicFrameMkLst>
        </pc:graphicFrameChg>
        <pc:picChg chg="add mod">
          <ac:chgData name="Rune Sjåholm" userId="8e9b352e-abde-43d1-9434-22121c8e2408" providerId="ADAL" clId="{D072FAEB-F6D6-40BC-8BB1-F49290AAC0C2}" dt="2018-11-28T08:36:52.716" v="369" actId="14100"/>
          <ac:picMkLst>
            <pc:docMk/>
            <pc:sldMk cId="1332149185" sldId="400"/>
            <ac:picMk id="5" creationId="{2ED076E6-7129-4A49-83F6-41860D1B356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247" cy="49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6" tIns="45703" rIns="91406" bIns="4570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26" y="0"/>
            <a:ext cx="2946246" cy="49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6" tIns="45703" rIns="91406" bIns="4570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289" y="4716552"/>
            <a:ext cx="5439101" cy="446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6" tIns="45703" rIns="91406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309"/>
            <a:ext cx="2946247" cy="49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6" tIns="45703" rIns="91406" bIns="4570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26" y="9428309"/>
            <a:ext cx="2946246" cy="49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6" tIns="45703" rIns="91406" bIns="4570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3795ED-042C-4946-821E-B52ECF7C9B25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5810250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10481" indent="-19633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785355" indent="-15707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099497" indent="-15707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13640" indent="-15707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727782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041924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356066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670208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FFE5617-E38D-49BE-9A34-86A2B142E462}" type="slidenum">
              <a:rPr lang="nb-NO" altLang="nb-NO" smtClean="0"/>
              <a:pPr eaLnBrk="1" hangingPunct="1"/>
              <a:t>5</a:t>
            </a:fld>
            <a:endParaRPr lang="nb-NO" altLang="nb-NO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b-NO" altLang="nb-NO" dirty="0"/>
              <a:t> Nåsituasjon</a:t>
            </a:r>
          </a:p>
        </p:txBody>
      </p:sp>
    </p:spTree>
    <p:extLst>
      <p:ext uri="{BB962C8B-B14F-4D97-AF65-F5344CB8AC3E}">
        <p14:creationId xmlns:p14="http://schemas.microsoft.com/office/powerpoint/2010/main" val="229247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10481" indent="-196339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785355" indent="-15707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099497" indent="-15707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13640" indent="-15707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727782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041924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356066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670208" indent="-1570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FFE5617-E38D-49BE-9A34-86A2B142E462}" type="slidenum">
              <a:rPr lang="nb-NO" altLang="nb-NO" smtClean="0"/>
              <a:pPr eaLnBrk="1" hangingPunct="1"/>
              <a:t>6</a:t>
            </a:fld>
            <a:endParaRPr lang="nb-NO" altLang="nb-NO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b-NO" altLang="nb-NO" dirty="0"/>
              <a:t> Nåsituasjon</a:t>
            </a:r>
          </a:p>
        </p:txBody>
      </p:sp>
    </p:spTree>
    <p:extLst>
      <p:ext uri="{BB962C8B-B14F-4D97-AF65-F5344CB8AC3E}">
        <p14:creationId xmlns:p14="http://schemas.microsoft.com/office/powerpoint/2010/main" val="85385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873937-0395-4491-88A3-52FECAC9ECA0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b-NO" dirty="0"/>
              <a:t>Kumulativ = bygger på tidligere medarbeiderrunder</a:t>
            </a:r>
          </a:p>
        </p:txBody>
      </p:sp>
    </p:spTree>
    <p:extLst>
      <p:ext uri="{BB962C8B-B14F-4D97-AF65-F5344CB8AC3E}">
        <p14:creationId xmlns:p14="http://schemas.microsoft.com/office/powerpoint/2010/main" val="328672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3C371-0305-49EB-9BAC-52EC7A447F23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353792387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A3BBE1-1CD5-4380-97CF-F7364A22CBAC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767228162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ABB6FE-7067-4F94-B321-934264AD76FD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413925155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tel og fi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DAA4D9-EA2D-4BB7-9377-EC2874BA8146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327996487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>
            <a:spLocks noChangeArrowheads="1"/>
          </p:cNvSpPr>
          <p:nvPr userDrawn="1"/>
        </p:nvSpPr>
        <p:spPr bwMode="auto">
          <a:xfrm>
            <a:off x="468313" y="6453188"/>
            <a:ext cx="1584325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fld id="{296801E4-773F-4C52-8B6D-E9E2AB378FA6}" type="datetime4">
              <a:rPr lang="nb-NO" sz="800" smtClean="0">
                <a:solidFill>
                  <a:srgbClr val="595959"/>
                </a:solidFill>
                <a:latin typeface="Georgia" pitchFamily="18" charset="0"/>
              </a:rPr>
              <a:pPr eaLnBrk="1" hangingPunct="1">
                <a:defRPr/>
              </a:pPr>
              <a:t>28. november 2018</a:t>
            </a:fld>
            <a:endParaRPr lang="nb-NO" sz="800" dirty="0">
              <a:solidFill>
                <a:srgbClr val="595959"/>
              </a:solidFill>
              <a:latin typeface="Georgia" pitchFamily="18" charset="0"/>
            </a:endParaRPr>
          </a:p>
        </p:txBody>
      </p:sp>
      <p:sp>
        <p:nvSpPr>
          <p:cNvPr id="5" name="TekstSylinder 4"/>
          <p:cNvSpPr txBox="1">
            <a:spLocks noChangeArrowheads="1"/>
          </p:cNvSpPr>
          <p:nvPr userDrawn="1"/>
        </p:nvSpPr>
        <p:spPr bwMode="auto">
          <a:xfrm>
            <a:off x="3635375" y="6454775"/>
            <a:ext cx="1584325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ECEABD-B239-45FD-B5C1-D9AF75F40C21}" type="slidenum"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pPr eaLnBrk="1" hangingPunct="1"/>
              <a:t>‹#›</a:t>
            </a:fld>
            <a:endParaRPr lang="nb-NO" altLang="nb-NO" sz="800" dirty="0">
              <a:solidFill>
                <a:srgbClr val="595959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kstSylinder 5"/>
          <p:cNvSpPr txBox="1">
            <a:spLocks noChangeArrowheads="1"/>
          </p:cNvSpPr>
          <p:nvPr userDrawn="1"/>
        </p:nvSpPr>
        <p:spPr bwMode="auto">
          <a:xfrm>
            <a:off x="7235825" y="6454775"/>
            <a:ext cx="1331913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nb-NO" sz="800" dirty="0">
                <a:solidFill>
                  <a:srgbClr val="4D4D4D"/>
                </a:solidFill>
                <a:latin typeface="Georgia" pitchFamily="18" charset="0"/>
              </a:rPr>
              <a:t>© Norges Idrettsforbund</a:t>
            </a:r>
          </a:p>
        </p:txBody>
      </p:sp>
      <p:cxnSp>
        <p:nvCxnSpPr>
          <p:cNvPr id="7" name="Rett linje 6"/>
          <p:cNvCxnSpPr/>
          <p:nvPr userDrawn="1"/>
        </p:nvCxnSpPr>
        <p:spPr>
          <a:xfrm>
            <a:off x="0" y="6453188"/>
            <a:ext cx="9144000" cy="0"/>
          </a:xfrm>
          <a:prstGeom prst="line">
            <a:avLst/>
          </a:prstGeom>
          <a:ln w="12700">
            <a:solidFill>
              <a:srgbClr val="57585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 userDrawn="1"/>
        </p:nvCxnSpPr>
        <p:spPr>
          <a:xfrm>
            <a:off x="0" y="6669088"/>
            <a:ext cx="9144000" cy="0"/>
          </a:xfrm>
          <a:prstGeom prst="line">
            <a:avLst/>
          </a:prstGeom>
          <a:ln w="12700">
            <a:solidFill>
              <a:srgbClr val="57585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ndertittel 2"/>
          <p:cNvSpPr>
            <a:spLocks noGrp="1"/>
          </p:cNvSpPr>
          <p:nvPr>
            <p:ph type="subTitle" idx="1"/>
          </p:nvPr>
        </p:nvSpPr>
        <p:spPr>
          <a:xfrm>
            <a:off x="1187624" y="2780928"/>
            <a:ext cx="6768408" cy="3312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itchFamily="34" charset="0"/>
              <a:buChar char="•"/>
              <a:defRPr sz="2000" baseline="0">
                <a:solidFill>
                  <a:srgbClr val="4D4D4D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nb-NO" dirty="0"/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1187624" y="1556792"/>
            <a:ext cx="6753600" cy="864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aseline="0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6146027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BD2433-90F3-4580-BAFE-E0B63B87A0AB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3492137565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D4B96-0938-4001-B945-9CE37595C3F2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814537793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6F7CB2-D73F-42B8-8BA6-1BE1E7521D54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424037813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FDB5B-43A7-4043-A150-88F63B534DD2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079240216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B938B-C6E3-4960-A1B8-C3010BC7FE3C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366054532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21101E-72B3-47F5-ADEB-CD7D8322F284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1664392386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BB0848-1758-4559-8C82-0CDBE6CC62A1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495642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4B88A0-7C38-422C-8553-E519154739EC}" type="slidenum">
              <a:rPr lang="nb-NO" altLang="nb-NO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3259576710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416D4C1-235E-4E67-8FED-3F1F4B42AD5D}" type="slidenum">
              <a:rPr lang="nb-NO" altLang="nb-NO"/>
              <a:pPr/>
              <a:t>‹#›</a:t>
            </a:fld>
            <a:endParaRPr lang="nb-NO" altLang="nb-NO" dirty="0"/>
          </a:p>
        </p:txBody>
      </p:sp>
      <p:pic>
        <p:nvPicPr>
          <p:cNvPr id="2055" name="Picture 7" descr="traeffbanr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22" r:id="rId1"/>
    <p:sldLayoutId id="2147484723" r:id="rId2"/>
    <p:sldLayoutId id="2147484724" r:id="rId3"/>
    <p:sldLayoutId id="2147484725" r:id="rId4"/>
    <p:sldLayoutId id="2147484726" r:id="rId5"/>
    <p:sldLayoutId id="2147484727" r:id="rId6"/>
    <p:sldLayoutId id="2147484728" r:id="rId7"/>
    <p:sldLayoutId id="2147484729" r:id="rId8"/>
    <p:sldLayoutId id="2147484730" r:id="rId9"/>
    <p:sldLayoutId id="2147484731" r:id="rId10"/>
    <p:sldLayoutId id="2147484732" r:id="rId11"/>
    <p:sldLayoutId id="2147484733" r:id="rId12"/>
    <p:sldLayoutId id="2147484737" r:id="rId13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venasare@gmail.com" TargetMode="External"/><Relationship Id="rId13" Type="http://schemas.openxmlformats.org/officeDocument/2006/relationships/hyperlink" Target="mailto:Stephan.mauset@gmail.com" TargetMode="External"/><Relationship Id="rId3" Type="http://schemas.openxmlformats.org/officeDocument/2006/relationships/hyperlink" Target="mailto:skipenesmartin@gmail.com" TargetMode="External"/><Relationship Id="rId7" Type="http://schemas.openxmlformats.org/officeDocument/2006/relationships/hyperlink" Target="mailto:tsegaberhare@gmail.com" TargetMode="External"/><Relationship Id="rId12" Type="http://schemas.openxmlformats.org/officeDocument/2006/relationships/hyperlink" Target="mailto:Eivind.b123@gmail.com" TargetMode="External"/><Relationship Id="rId2" Type="http://schemas.openxmlformats.org/officeDocument/2006/relationships/hyperlink" Target="mailto:taagevaagsether@yahoo.no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Tobias.s.borgen@live.no" TargetMode="External"/><Relationship Id="rId11" Type="http://schemas.openxmlformats.org/officeDocument/2006/relationships/hyperlink" Target="mailto:ksyltevig@gmail.com" TargetMode="External"/><Relationship Id="rId5" Type="http://schemas.openxmlformats.org/officeDocument/2006/relationships/hyperlink" Target="mailto:Jorgen.boe@outlook.com" TargetMode="External"/><Relationship Id="rId10" Type="http://schemas.openxmlformats.org/officeDocument/2006/relationships/hyperlink" Target="mailto:orrem56@gmail.com" TargetMode="External"/><Relationship Id="rId4" Type="http://schemas.openxmlformats.org/officeDocument/2006/relationships/hyperlink" Target="mailto:oliverek@hotmail.no" TargetMode="External"/><Relationship Id="rId9" Type="http://schemas.openxmlformats.org/officeDocument/2006/relationships/hyperlink" Target="mailto:Fredrik.gravem@hot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kasperknutsen99@gmail.com" TargetMode="External"/><Relationship Id="rId3" Type="http://schemas.openxmlformats.org/officeDocument/2006/relationships/hyperlink" Target="mailto:ebrandrud@gmail.com" TargetMode="External"/><Relationship Id="rId7" Type="http://schemas.openxmlformats.org/officeDocument/2006/relationships/hyperlink" Target="mailto:Adrian.baskaran@gmail.com" TargetMode="External"/><Relationship Id="rId2" Type="http://schemas.openxmlformats.org/officeDocument/2006/relationships/hyperlink" Target="mailto:Andreas.e.r@icloud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ingebrigt@baadnes.no" TargetMode="External"/><Relationship Id="rId5" Type="http://schemas.openxmlformats.org/officeDocument/2006/relationships/hyperlink" Target="mailto:pederoterhals@icloud.com" TargetMode="External"/><Relationship Id="rId4" Type="http://schemas.openxmlformats.org/officeDocument/2006/relationships/hyperlink" Target="mailto:emil44321@live.no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Nicolas.strommen@gmail.com" TargetMode="External"/><Relationship Id="rId13" Type="http://schemas.openxmlformats.org/officeDocument/2006/relationships/hyperlink" Target="mailto:Stephan.mauset@gmail.com" TargetMode="External"/><Relationship Id="rId3" Type="http://schemas.openxmlformats.org/officeDocument/2006/relationships/hyperlink" Target="mailto:skipenesmartin@gmail.com" TargetMode="External"/><Relationship Id="rId7" Type="http://schemas.openxmlformats.org/officeDocument/2006/relationships/hyperlink" Target="mailto:hbgrudt@gmail.com" TargetMode="External"/><Relationship Id="rId12" Type="http://schemas.openxmlformats.org/officeDocument/2006/relationships/hyperlink" Target="mailto:s.bedringas@gmail.com" TargetMode="External"/><Relationship Id="rId2" Type="http://schemas.openxmlformats.org/officeDocument/2006/relationships/hyperlink" Target="mailto:taagevaagsether@yahoo.no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Tobias.s.borgen@live.no" TargetMode="External"/><Relationship Id="rId11" Type="http://schemas.openxmlformats.org/officeDocument/2006/relationships/hyperlink" Target="mailto:pederoterhals@icloud.com" TargetMode="External"/><Relationship Id="rId5" Type="http://schemas.openxmlformats.org/officeDocument/2006/relationships/hyperlink" Target="mailto:Jorgen.boe@outlook.com" TargetMode="External"/><Relationship Id="rId10" Type="http://schemas.openxmlformats.org/officeDocument/2006/relationships/hyperlink" Target="mailto:Andreas.e.r@icloud.com" TargetMode="External"/><Relationship Id="rId4" Type="http://schemas.openxmlformats.org/officeDocument/2006/relationships/hyperlink" Target="mailto:emil44321@live.no" TargetMode="External"/><Relationship Id="rId9" Type="http://schemas.openxmlformats.org/officeDocument/2006/relationships/hyperlink" Target="mailto:Mr.sekkenes@icloud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brandrud@gmail.com" TargetMode="External"/><Relationship Id="rId2" Type="http://schemas.openxmlformats.org/officeDocument/2006/relationships/hyperlink" Target="mailto:olehegg@hotmail.no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B703E17-66A8-496B-A44C-C8C8D6E5D1FB}"/>
              </a:ext>
            </a:extLst>
          </p:cNvPr>
          <p:cNvGraphicFramePr>
            <a:graphicFrameLocks noGrp="1"/>
          </p:cNvGraphicFramePr>
          <p:nvPr>
            <p:ph idx="4294967295"/>
            <p:extLst/>
          </p:nvPr>
        </p:nvGraphicFramePr>
        <p:xfrm>
          <a:off x="0" y="908720"/>
          <a:ext cx="9108504" cy="595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7126">
                  <a:extLst>
                    <a:ext uri="{9D8B030D-6E8A-4147-A177-3AD203B41FA5}">
                      <a16:colId xmlns:a16="http://schemas.microsoft.com/office/drawing/2014/main" val="1695639979"/>
                    </a:ext>
                  </a:extLst>
                </a:gridCol>
                <a:gridCol w="1862828">
                  <a:extLst>
                    <a:ext uri="{9D8B030D-6E8A-4147-A177-3AD203B41FA5}">
                      <a16:colId xmlns:a16="http://schemas.microsoft.com/office/drawing/2014/main" val="1035950865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462502724"/>
                    </a:ext>
                  </a:extLst>
                </a:gridCol>
                <a:gridCol w="3096342">
                  <a:extLst>
                    <a:ext uri="{9D8B030D-6E8A-4147-A177-3AD203B41FA5}">
                      <a16:colId xmlns:a16="http://schemas.microsoft.com/office/drawing/2014/main" val="1552557981"/>
                    </a:ext>
                  </a:extLst>
                </a:gridCol>
              </a:tblGrid>
              <a:tr h="118616">
                <a:tc gridSpan="4">
                  <a:txBody>
                    <a:bodyPr/>
                    <a:lstStyle/>
                    <a:p>
                      <a:pPr algn="ctr"/>
                      <a:r>
                        <a:rPr lang="nb-NO" sz="2000" dirty="0">
                          <a:latin typeface="Georgia" panose="02040502050405020303" pitchFamily="18" charset="0"/>
                        </a:rPr>
                        <a:t>Junior 2018/2019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761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Navn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Fødselsdato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Tlf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E-post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20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Tage Vaagsether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18.03.02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95101943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2"/>
                        </a:rPr>
                        <a:t>taagevaagsether@yahoo.no</a:t>
                      </a:r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938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Martin Skipenes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10.10.01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97137188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3"/>
                        </a:rPr>
                        <a:t>skipenesmartin@gmail.com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018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Oliver Ekroll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24.11.02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97155917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4"/>
                        </a:rPr>
                        <a:t>oliverek@hotmail.no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00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Jørgen Bøe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15.02.02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46515587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5"/>
                        </a:rPr>
                        <a:t>Jorgen.boe@outlook.com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79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Tobias Borgen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26.04.01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47352978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6"/>
                        </a:rPr>
                        <a:t>Tobias.s.borgen@live.no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170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Jonathan 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10.05.01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41369481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927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Herman Grudt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15.10.01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47273380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523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Tsega Gidey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12.12.00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98361959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7"/>
                        </a:rPr>
                        <a:t>tsegaberhare@gmail.com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841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Are Mundal Venås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13.05.00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93265105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8"/>
                        </a:rPr>
                        <a:t>venasare@gmail.com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95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Fredrik Gravem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03.04.00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46844129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9"/>
                        </a:rPr>
                        <a:t>Fredrik.gravem@hotmail.com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073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Jonatan Orrem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26.09.00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45697201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0"/>
                        </a:rPr>
                        <a:t>orrem56@gmail.com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Kjartan Syltevig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22.09.00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41358873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1"/>
                        </a:rPr>
                        <a:t>ksyltevig@gmail.com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66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Eivind Bjerkeland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30.08.01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95336859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2"/>
                        </a:rPr>
                        <a:t>Eivind.b123@gmail.com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244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Stephan Mauset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06.02.96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90748437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3"/>
                        </a:rPr>
                        <a:t>Stephan.mauset@gmail.com</a:t>
                      </a:r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98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595690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B703E17-66A8-496B-A44C-C8C8D6E5D1F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1722228"/>
              </p:ext>
            </p:extLst>
          </p:nvPr>
        </p:nvGraphicFramePr>
        <p:xfrm>
          <a:off x="0" y="908720"/>
          <a:ext cx="9108504" cy="565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7126">
                  <a:extLst>
                    <a:ext uri="{9D8B030D-6E8A-4147-A177-3AD203B41FA5}">
                      <a16:colId xmlns:a16="http://schemas.microsoft.com/office/drawing/2014/main" val="1695639979"/>
                    </a:ext>
                  </a:extLst>
                </a:gridCol>
                <a:gridCol w="1862828">
                  <a:extLst>
                    <a:ext uri="{9D8B030D-6E8A-4147-A177-3AD203B41FA5}">
                      <a16:colId xmlns:a16="http://schemas.microsoft.com/office/drawing/2014/main" val="1035950865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462502724"/>
                    </a:ext>
                  </a:extLst>
                </a:gridCol>
                <a:gridCol w="3096342">
                  <a:extLst>
                    <a:ext uri="{9D8B030D-6E8A-4147-A177-3AD203B41FA5}">
                      <a16:colId xmlns:a16="http://schemas.microsoft.com/office/drawing/2014/main" val="1552557981"/>
                    </a:ext>
                  </a:extLst>
                </a:gridCol>
              </a:tblGrid>
              <a:tr h="118616">
                <a:tc gridSpan="4">
                  <a:txBody>
                    <a:bodyPr/>
                    <a:lstStyle/>
                    <a:p>
                      <a:pPr algn="ctr"/>
                      <a:r>
                        <a:rPr lang="nb-NO" sz="2000" dirty="0">
                          <a:latin typeface="Georgia" panose="02040502050405020303" pitchFamily="18" charset="0"/>
                        </a:rPr>
                        <a:t>Junior 2018/2019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761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Navn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Fødselsdato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Tlf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E-post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20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Andreas Eidem Røsok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05.11.01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95069799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2"/>
                        </a:rPr>
                        <a:t>Andreas.e.r@icloud.com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938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Emil Brandrud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20.06.02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90081228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3"/>
                        </a:rPr>
                        <a:t>ebrandrud@gmail.com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018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Emil Hulsman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02.05.00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90116687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4"/>
                        </a:rPr>
                        <a:t>emil44321@live.no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00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Peder O. Bachmann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22.09.00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47963847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5"/>
                        </a:rPr>
                        <a:t>pederoterhals@icloud.com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79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Ingebrigt R. Baadnes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05.04.02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90026825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6"/>
                        </a:rPr>
                        <a:t>ingebrigt@baadnes.no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170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Adrian Baskaran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22.03.02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96712095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7"/>
                        </a:rPr>
                        <a:t>Adrian.baskaran@gmail.com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927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Kasper Knutsen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15.04.02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97006664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8"/>
                        </a:rPr>
                        <a:t>kasperknutsen99@gmail.com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523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Kacper Mrowiec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16.05.02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92058011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841223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+ Bendik Mauseth, Fredrik Solemdal Sæther, Martin Kirkeland, Jonas Jørgensen, Eirik Lønseth Melsæter, Einar Thorn, Ivan Kuklisina, Simon Sekkenes, Simon Bedringås, Tord Pedersen, Omar Sarr, Abdi Malin, </a:t>
                      </a:r>
                    </a:p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95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98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271135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B703E17-66A8-496B-A44C-C8C8D6E5D1F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78393105"/>
              </p:ext>
            </p:extLst>
          </p:nvPr>
        </p:nvGraphicFramePr>
        <p:xfrm>
          <a:off x="0" y="908720"/>
          <a:ext cx="9108504" cy="595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169563997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035950865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val="1462502724"/>
                    </a:ext>
                  </a:extLst>
                </a:gridCol>
                <a:gridCol w="3096342">
                  <a:extLst>
                    <a:ext uri="{9D8B030D-6E8A-4147-A177-3AD203B41FA5}">
                      <a16:colId xmlns:a16="http://schemas.microsoft.com/office/drawing/2014/main" val="1552557981"/>
                    </a:ext>
                  </a:extLst>
                </a:gridCol>
              </a:tblGrid>
              <a:tr h="118616">
                <a:tc gridSpan="4">
                  <a:txBody>
                    <a:bodyPr/>
                    <a:lstStyle/>
                    <a:p>
                      <a:pPr algn="ctr"/>
                      <a:r>
                        <a:rPr lang="nb-NO" sz="2000" dirty="0">
                          <a:latin typeface="Georgia" panose="02040502050405020303" pitchFamily="18" charset="0"/>
                        </a:rPr>
                        <a:t>Junior 2018/2019: Prosess 27.11.18 kl 18-19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761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Navn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Fødselsdato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Tlf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E-post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20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Tage Andreas Vaagsether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18.03.02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95101943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2"/>
                        </a:rPr>
                        <a:t>taagevaagsether@yahoo.no</a:t>
                      </a:r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938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Martin Skipenes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10.10.01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97137188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3"/>
                        </a:rPr>
                        <a:t>skipenesmartin@gmail.com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018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Emil Carolus Holt Hulsman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02.05.00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90116687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4"/>
                        </a:rPr>
                        <a:t>emil44321@live.no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00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Jørgen Bøe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15.02.02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46515587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5"/>
                        </a:rPr>
                        <a:t>Jorgen.boe@outlook.com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79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Tobias Borgen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26.04.01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47352978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6"/>
                        </a:rPr>
                        <a:t>Tobias.s.borgen@live.no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170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Kacper Mrowiec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16.05.02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92058011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927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Herman B. Grudt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15.10.01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47273380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7"/>
                        </a:rPr>
                        <a:t>hbgrudt@gmail.com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523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Nicolas Strømmen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13.07.00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8"/>
                        </a:rPr>
                        <a:t>Nicolas.strommen@gmail.com</a:t>
                      </a:r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841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Simon Sekkenes Westad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03.02.02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41294202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9"/>
                        </a:rPr>
                        <a:t>Mr.sekkenes@icloud.com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95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Andreas Eidem Røsok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05.11.01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95069799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0"/>
                        </a:rPr>
                        <a:t>Andreas.e.r@icloud.com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073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Hashyar Abdullah Zadeh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05.10.99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45526820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Peder O. Bachmann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22.09.00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47963847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1"/>
                        </a:rPr>
                        <a:t>pederoterhals@icloud.com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66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Simon Bedringås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12.02.02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90746808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2"/>
                        </a:rPr>
                        <a:t>s.bedringas@gmail.com</a:t>
                      </a:r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244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Stephan Mauset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06.02.96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90748437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13"/>
                        </a:rPr>
                        <a:t>Stephan.mauset@gmail.com</a:t>
                      </a:r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98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481964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1B703E17-66A8-496B-A44C-C8C8D6E5D1F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84383576"/>
              </p:ext>
            </p:extLst>
          </p:nvPr>
        </p:nvGraphicFramePr>
        <p:xfrm>
          <a:off x="0" y="908720"/>
          <a:ext cx="9108504" cy="595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169563997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035950865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val="1462502724"/>
                    </a:ext>
                  </a:extLst>
                </a:gridCol>
                <a:gridCol w="3096342">
                  <a:extLst>
                    <a:ext uri="{9D8B030D-6E8A-4147-A177-3AD203B41FA5}">
                      <a16:colId xmlns:a16="http://schemas.microsoft.com/office/drawing/2014/main" val="1552557981"/>
                    </a:ext>
                  </a:extLst>
                </a:gridCol>
              </a:tblGrid>
              <a:tr h="118616">
                <a:tc gridSpan="4">
                  <a:txBody>
                    <a:bodyPr/>
                    <a:lstStyle/>
                    <a:p>
                      <a:pPr algn="ctr"/>
                      <a:r>
                        <a:rPr lang="nb-NO" sz="2000" dirty="0">
                          <a:latin typeface="Georgia" panose="02040502050405020303" pitchFamily="18" charset="0"/>
                        </a:rPr>
                        <a:t>Junior 2018/2019: Prosess 27.11.18 kl 18-19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761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Navn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Fødselsdato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Tlf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b="1" dirty="0">
                          <a:latin typeface="Georgia" panose="02040502050405020303" pitchFamily="18" charset="0"/>
                        </a:rPr>
                        <a:t>E-post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820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Ole Andre Heggdal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93640575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2"/>
                        </a:rPr>
                        <a:t>olehegg@hotmail.no</a:t>
                      </a:r>
                      <a:r>
                        <a:rPr lang="nb-NO" sz="1600" dirty="0">
                          <a:latin typeface="Georgia" panose="02040502050405020303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938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Emil Brandrud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20.06.02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</a:rPr>
                        <a:t>90081228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>
                          <a:latin typeface="Georgia" panose="02040502050405020303" pitchFamily="18" charset="0"/>
                          <a:hlinkClick r:id="rId3"/>
                        </a:rPr>
                        <a:t>ebrandrud@gmail.com</a:t>
                      </a:r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018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00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79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170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927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523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841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95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073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66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244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985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6345044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692150"/>
            <a:ext cx="15478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nb-NO" altLang="nb-NO" dirty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79388" y="784451"/>
            <a:ext cx="2808436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600" b="1" dirty="0"/>
              <a:t>Personforutsetninger</a:t>
            </a:r>
          </a:p>
          <a:p>
            <a:pPr eaLnBrk="1" hangingPunct="1"/>
            <a:r>
              <a:rPr lang="nb-NO" altLang="nb-NO" sz="1400" dirty="0"/>
              <a:t>Dårlig utvikling</a:t>
            </a:r>
          </a:p>
          <a:p>
            <a:pPr eaLnBrk="1" hangingPunct="1"/>
            <a:r>
              <a:rPr lang="nb-NO" altLang="nb-NO" sz="1400" dirty="0"/>
              <a:t>Dårlig og upresist oppmøte </a:t>
            </a:r>
          </a:p>
          <a:p>
            <a:pPr eaLnBrk="1" hangingPunct="1"/>
            <a:r>
              <a:rPr lang="nb-NO" altLang="nb-NO" sz="1400" dirty="0"/>
              <a:t>Ikke godt trent – dårlig form</a:t>
            </a:r>
          </a:p>
          <a:p>
            <a:pPr eaLnBrk="1" hangingPunct="1"/>
            <a:r>
              <a:rPr lang="nb-NO" altLang="nb-NO" sz="1400" dirty="0"/>
              <a:t>Liten variasjon; dårlig motivasjon</a:t>
            </a:r>
          </a:p>
          <a:p>
            <a:pPr eaLnBrk="1" hangingPunct="1"/>
            <a:r>
              <a:rPr lang="nb-NO" altLang="nb-NO" sz="1400" dirty="0"/>
              <a:t>Dårlige holdninger</a:t>
            </a:r>
          </a:p>
          <a:p>
            <a:pPr eaLnBrk="1" hangingPunct="1">
              <a:spcBef>
                <a:spcPct val="50000"/>
              </a:spcBef>
            </a:pPr>
            <a:endParaRPr lang="nb-NO" altLang="nb-NO" sz="1600" dirty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732588" y="980728"/>
            <a:ext cx="2411412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Saksforutsetninger</a:t>
            </a:r>
          </a:p>
          <a:p>
            <a:pPr eaLnBrk="1" hangingPunct="1"/>
            <a:r>
              <a:rPr lang="nb-NO" altLang="nb-NO" sz="1400" dirty="0"/>
              <a:t>Kjedelige og useriøse treninger</a:t>
            </a:r>
          </a:p>
          <a:p>
            <a:pPr eaLnBrk="1" hangingPunct="1"/>
            <a:r>
              <a:rPr lang="nb-NO" altLang="nb-NO" sz="1400" dirty="0"/>
              <a:t>Truls ok – godt forhold til laget – for lite med en trener</a:t>
            </a:r>
          </a:p>
          <a:p>
            <a:pPr eaLnBrk="1" hangingPunct="1"/>
            <a:r>
              <a:rPr lang="nb-NO" altLang="nb-NO" sz="1400" dirty="0"/>
              <a:t>Manglende oppmann/-kvinne</a:t>
            </a:r>
          </a:p>
          <a:p>
            <a:pPr eaLnBrk="1" hangingPunct="1"/>
            <a:r>
              <a:rPr lang="nb-NO" altLang="nb-NO" sz="1400" dirty="0"/>
              <a:t>Manglende foreldreengasjement</a:t>
            </a:r>
          </a:p>
          <a:p>
            <a:pPr eaLnBrk="1" hangingPunct="1"/>
            <a:r>
              <a:rPr lang="nb-NO" altLang="nb-NO" sz="1400" dirty="0"/>
              <a:t>Trenger bedre baller og nye vester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167212" y="2258001"/>
            <a:ext cx="198105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Arbeidsmåte</a:t>
            </a:r>
          </a:p>
          <a:p>
            <a:pPr eaLnBrk="1" hangingPunct="1"/>
            <a:r>
              <a:rPr lang="nb-NO" altLang="nb-NO" sz="1400" dirty="0"/>
              <a:t>Lite fysisk styrketrening</a:t>
            </a:r>
          </a:p>
          <a:p>
            <a:pPr eaLnBrk="1" hangingPunct="1"/>
            <a:r>
              <a:rPr lang="nb-NO" altLang="nb-NO" sz="1400" dirty="0"/>
              <a:t>Kun fotballøkter</a:t>
            </a:r>
          </a:p>
          <a:p>
            <a:pPr eaLnBrk="1" hangingPunct="1"/>
            <a:r>
              <a:rPr lang="nb-NO" altLang="nb-NO" sz="1400" dirty="0"/>
              <a:t>Lite disiplin</a:t>
            </a:r>
          </a:p>
          <a:p>
            <a:pPr eaLnBrk="1" hangingPunct="1"/>
            <a:r>
              <a:rPr lang="nb-NO" altLang="nb-NO" sz="1400" dirty="0"/>
              <a:t>Lite teknikktrening</a:t>
            </a:r>
          </a:p>
          <a:p>
            <a:pPr eaLnBrk="1" hangingPunct="1"/>
            <a:r>
              <a:rPr lang="nb-NO" altLang="nb-NO" sz="1400" dirty="0"/>
              <a:t>Passe antall treninger, men dårlig oppmøte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3861048"/>
            <a:ext cx="2484438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Personresultat</a:t>
            </a:r>
          </a:p>
          <a:p>
            <a:pPr eaLnBrk="1" hangingPunct="1"/>
            <a:r>
              <a:rPr lang="nb-NO" altLang="nb-NO" sz="1400" dirty="0"/>
              <a:t>God utvikling</a:t>
            </a:r>
          </a:p>
          <a:p>
            <a:pPr eaLnBrk="1" hangingPunct="1"/>
            <a:r>
              <a:rPr lang="nb-NO" altLang="nb-NO" sz="1400" dirty="0"/>
              <a:t>Har blitt bedre</a:t>
            </a:r>
          </a:p>
          <a:p>
            <a:pPr eaLnBrk="1" hangingPunct="1"/>
            <a:r>
              <a:rPr lang="nb-NO" altLang="nb-NO" sz="1400" dirty="0"/>
              <a:t>Dårlig kjemi, mange nye fjes</a:t>
            </a:r>
          </a:p>
          <a:p>
            <a:pPr eaLnBrk="1" hangingPunct="1"/>
            <a:r>
              <a:rPr lang="nb-NO" altLang="nb-NO" sz="1400" dirty="0"/>
              <a:t>Burde hatt mer fysisk trening</a:t>
            </a:r>
          </a:p>
          <a:p>
            <a:pPr eaLnBrk="1" hangingPunct="1"/>
            <a:r>
              <a:rPr lang="nb-NO" altLang="nb-NO" sz="1400" dirty="0"/>
              <a:t>Har likevel vært morsomt?</a:t>
            </a:r>
          </a:p>
          <a:p>
            <a:pPr eaLnBrk="1" hangingPunct="1">
              <a:spcBef>
                <a:spcPct val="50000"/>
              </a:spcBef>
            </a:pPr>
            <a:endParaRPr lang="nb-NO" altLang="nb-NO" sz="1400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588224" y="3861048"/>
            <a:ext cx="2555776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Saksresultat</a:t>
            </a:r>
          </a:p>
          <a:p>
            <a:pPr eaLnBrk="1" hangingPunct="1"/>
            <a:r>
              <a:rPr lang="nb-NO" altLang="nb-NO" sz="1400" dirty="0"/>
              <a:t>G 16 nr 4; G 19 nr 6</a:t>
            </a:r>
          </a:p>
          <a:p>
            <a:pPr eaLnBrk="1" hangingPunct="1"/>
            <a:r>
              <a:rPr lang="nb-NO" altLang="nb-NO" sz="1400" dirty="0"/>
              <a:t>Mange og store tap</a:t>
            </a:r>
          </a:p>
          <a:p>
            <a:pPr eaLnBrk="1" hangingPunct="1"/>
            <a:r>
              <a:rPr lang="nb-NO" altLang="nb-NO" sz="1400" dirty="0"/>
              <a:t>Middels/varierende resultat</a:t>
            </a:r>
          </a:p>
          <a:p>
            <a:pPr eaLnBrk="1" hangingPunct="1"/>
            <a:r>
              <a:rPr lang="nb-NO" altLang="nb-NO" sz="1400" dirty="0"/>
              <a:t>Varierende treningsoppmøte – få på trening</a:t>
            </a:r>
          </a:p>
          <a:p>
            <a:pPr eaLnBrk="1" hangingPunct="1"/>
            <a:endParaRPr lang="nb-NO" altLang="nb-NO" sz="1400" dirty="0"/>
          </a:p>
          <a:p>
            <a:pPr eaLnBrk="1" hangingPunct="1">
              <a:spcBef>
                <a:spcPct val="50000"/>
              </a:spcBef>
            </a:pPr>
            <a:endParaRPr lang="nb-NO" altLang="nb-NO" sz="1600" dirty="0"/>
          </a:p>
        </p:txBody>
      </p:sp>
      <p:sp>
        <p:nvSpPr>
          <p:cNvPr id="2" name="TekstSylinder 1"/>
          <p:cNvSpPr txBox="1"/>
          <p:nvPr/>
        </p:nvSpPr>
        <p:spPr>
          <a:xfrm>
            <a:off x="3456211" y="84336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Nåsituasjon</a:t>
            </a:r>
          </a:p>
        </p:txBody>
      </p:sp>
    </p:spTree>
    <p:extLst>
      <p:ext uri="{BB962C8B-B14F-4D97-AF65-F5344CB8AC3E}">
        <p14:creationId xmlns:p14="http://schemas.microsoft.com/office/powerpoint/2010/main" val="487769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692150"/>
            <a:ext cx="15478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nb-NO" altLang="nb-NO" dirty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79388" y="784451"/>
            <a:ext cx="280843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600" b="1" dirty="0"/>
              <a:t>Personforutsetninger</a:t>
            </a:r>
          </a:p>
          <a:p>
            <a:pPr eaLnBrk="1" hangingPunct="1"/>
            <a:r>
              <a:rPr lang="nb-NO" altLang="nb-NO" sz="1400" dirty="0"/>
              <a:t>Motivert for å bli bedre</a:t>
            </a:r>
          </a:p>
          <a:p>
            <a:pPr eaLnBrk="1" hangingPunct="1"/>
            <a:r>
              <a:rPr lang="nb-NO" altLang="nb-NO" sz="1400" dirty="0"/>
              <a:t>Bedre oppmøte</a:t>
            </a:r>
          </a:p>
          <a:p>
            <a:pPr eaLnBrk="1" hangingPunct="1"/>
            <a:r>
              <a:rPr lang="nb-NO" altLang="nb-NO" sz="1400" dirty="0"/>
              <a:t>Straff om man ikke sier fra</a:t>
            </a:r>
          </a:p>
          <a:p>
            <a:pPr eaLnBrk="1" hangingPunct="1"/>
            <a:r>
              <a:rPr lang="nb-NO" altLang="nb-NO" sz="1400" dirty="0"/>
              <a:t>Opp med motivasjon</a:t>
            </a:r>
          </a:p>
          <a:p>
            <a:pPr eaLnBrk="1" hangingPunct="1"/>
            <a:r>
              <a:rPr lang="nb-NO" altLang="nb-NO" sz="1400" dirty="0"/>
              <a:t>Vi må prioritere trening</a:t>
            </a:r>
          </a:p>
          <a:p>
            <a:pPr eaLnBrk="1" hangingPunct="1"/>
            <a:r>
              <a:rPr lang="nb-NO" altLang="nb-NO" sz="1400" dirty="0"/>
              <a:t>Gode holdninger og kultur</a:t>
            </a:r>
          </a:p>
          <a:p>
            <a:pPr eaLnBrk="1" hangingPunct="1">
              <a:spcBef>
                <a:spcPct val="50000"/>
              </a:spcBef>
            </a:pPr>
            <a:endParaRPr lang="nb-NO" altLang="nb-NO" sz="1600" dirty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732588" y="980728"/>
            <a:ext cx="2411412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Saksforutsetninger</a:t>
            </a:r>
          </a:p>
          <a:p>
            <a:pPr eaLnBrk="1" hangingPunct="1"/>
            <a:r>
              <a:rPr lang="nb-NO" altLang="nb-NO" sz="1400" dirty="0"/>
              <a:t>Minst 2-3 trenere</a:t>
            </a:r>
          </a:p>
          <a:p>
            <a:pPr eaLnBrk="1" hangingPunct="1"/>
            <a:r>
              <a:rPr lang="nb-NO" altLang="nb-NO" sz="1400" dirty="0"/>
              <a:t>Mye initiativ/engasjement</a:t>
            </a:r>
          </a:p>
          <a:p>
            <a:pPr eaLnBrk="1" hangingPunct="1"/>
            <a:r>
              <a:rPr lang="nb-NO" altLang="nb-NO" sz="1400" dirty="0"/>
              <a:t>Stille krav</a:t>
            </a:r>
          </a:p>
          <a:p>
            <a:pPr eaLnBrk="1" hangingPunct="1"/>
            <a:r>
              <a:rPr lang="nb-NO" altLang="nb-NO" sz="1400" dirty="0"/>
              <a:t>Skape samlet gruppe med godt treningsmiljø</a:t>
            </a:r>
          </a:p>
          <a:p>
            <a:pPr eaLnBrk="1" hangingPunct="1"/>
            <a:r>
              <a:rPr lang="nb-NO" altLang="nb-NO" sz="1400" dirty="0"/>
              <a:t>Gode baller</a:t>
            </a:r>
          </a:p>
          <a:p>
            <a:pPr eaLnBrk="1" hangingPunct="1">
              <a:spcBef>
                <a:spcPct val="50000"/>
              </a:spcBef>
            </a:pPr>
            <a:endParaRPr lang="nb-NO" altLang="nb-NO" sz="1400" dirty="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167212" y="2258001"/>
            <a:ext cx="198105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Arbeidsmåte</a:t>
            </a:r>
          </a:p>
          <a:p>
            <a:pPr eaLnBrk="1" hangingPunct="1"/>
            <a:r>
              <a:rPr lang="nb-NO" altLang="nb-NO" sz="1400" dirty="0"/>
              <a:t>Mer disiplin</a:t>
            </a:r>
          </a:p>
          <a:p>
            <a:pPr eaLnBrk="1" hangingPunct="1"/>
            <a:r>
              <a:rPr lang="nb-NO" altLang="nb-NO" sz="1400" dirty="0"/>
              <a:t>Fotballøkter og styrkeøkter</a:t>
            </a:r>
          </a:p>
          <a:p>
            <a:pPr eaLnBrk="1" hangingPunct="1"/>
            <a:r>
              <a:rPr lang="nb-NO" altLang="nb-NO" sz="1400" dirty="0"/>
              <a:t>Fysiske økter</a:t>
            </a:r>
          </a:p>
          <a:p>
            <a:pPr eaLnBrk="1" hangingPunct="1"/>
            <a:r>
              <a:rPr lang="nb-NO" altLang="nb-NO" sz="1400" dirty="0"/>
              <a:t>Innleggsøvelser</a:t>
            </a:r>
          </a:p>
          <a:p>
            <a:pPr eaLnBrk="1" hangingPunct="1"/>
            <a:r>
              <a:rPr lang="nb-NO" altLang="nb-NO" sz="1400" dirty="0"/>
              <a:t>Teknisk trening</a:t>
            </a:r>
          </a:p>
          <a:p>
            <a:pPr eaLnBrk="1" hangingPunct="1"/>
            <a:r>
              <a:rPr lang="nb-NO" altLang="nb-NO" sz="1400" dirty="0"/>
              <a:t>Variasjon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3861048"/>
            <a:ext cx="2484438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Personresultat</a:t>
            </a:r>
          </a:p>
          <a:p>
            <a:pPr eaLnBrk="1" hangingPunct="1"/>
            <a:r>
              <a:rPr lang="nb-NO" altLang="nb-NO" sz="1400" dirty="0"/>
              <a:t>God utvikling</a:t>
            </a:r>
          </a:p>
          <a:p>
            <a:pPr eaLnBrk="1" hangingPunct="1"/>
            <a:r>
              <a:rPr lang="nb-NO" altLang="nb-NO" sz="1400" dirty="0"/>
              <a:t>Bedre utvikling lagmessig</a:t>
            </a:r>
          </a:p>
          <a:p>
            <a:pPr eaLnBrk="1" hangingPunct="1"/>
            <a:r>
              <a:rPr lang="nb-NO" altLang="nb-NO" sz="1400" dirty="0"/>
              <a:t>Forbedre kjemi og miljø</a:t>
            </a:r>
          </a:p>
          <a:p>
            <a:pPr eaLnBrk="1" hangingPunct="1"/>
            <a:r>
              <a:rPr lang="nb-NO" altLang="nb-NO" sz="1400" dirty="0"/>
              <a:t>Bedre fysikk</a:t>
            </a:r>
          </a:p>
          <a:p>
            <a:pPr eaLnBrk="1" hangingPunct="1"/>
            <a:r>
              <a:rPr lang="nb-NO" altLang="nb-NO" sz="1400" dirty="0"/>
              <a:t>Seriøst og morsomt</a:t>
            </a:r>
          </a:p>
          <a:p>
            <a:pPr eaLnBrk="1" hangingPunct="1">
              <a:spcBef>
                <a:spcPct val="50000"/>
              </a:spcBef>
            </a:pPr>
            <a:endParaRPr lang="nb-NO" altLang="nb-NO" sz="1400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588224" y="3861048"/>
            <a:ext cx="2555776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nb-NO" sz="1400" b="1" dirty="0"/>
              <a:t>Saksresultat</a:t>
            </a:r>
          </a:p>
          <a:p>
            <a:pPr eaLnBrk="1" hangingPunct="1"/>
            <a:r>
              <a:rPr lang="nb-NO" altLang="nb-NO" sz="1400" dirty="0"/>
              <a:t>Rykke opp til 4. div</a:t>
            </a:r>
          </a:p>
          <a:p>
            <a:pPr eaLnBrk="1" hangingPunct="1"/>
            <a:r>
              <a:rPr lang="nb-NO" altLang="nb-NO" sz="1400" dirty="0"/>
              <a:t>Vinne – bedre resultater enn i 2018</a:t>
            </a:r>
          </a:p>
          <a:p>
            <a:pPr eaLnBrk="1" hangingPunct="1"/>
            <a:r>
              <a:rPr lang="nb-NO" altLang="nb-NO" sz="1400" dirty="0"/>
              <a:t>Forbedre resultat og spill</a:t>
            </a:r>
          </a:p>
          <a:p>
            <a:pPr eaLnBrk="1" hangingPunct="1"/>
            <a:r>
              <a:rPr lang="nb-NO" altLang="nb-NO" sz="1400" dirty="0"/>
              <a:t>Topp tre og underholdende fotball</a:t>
            </a:r>
          </a:p>
          <a:p>
            <a:pPr eaLnBrk="1" hangingPunct="1"/>
            <a:endParaRPr lang="nb-NO" altLang="nb-NO" sz="1400" dirty="0"/>
          </a:p>
          <a:p>
            <a:pPr eaLnBrk="1" hangingPunct="1">
              <a:spcBef>
                <a:spcPct val="50000"/>
              </a:spcBef>
            </a:pPr>
            <a:endParaRPr lang="nb-NO" altLang="nb-NO" sz="1600" dirty="0"/>
          </a:p>
        </p:txBody>
      </p:sp>
      <p:sp>
        <p:nvSpPr>
          <p:cNvPr id="2" name="TekstSylinder 1"/>
          <p:cNvSpPr txBox="1"/>
          <p:nvPr/>
        </p:nvSpPr>
        <p:spPr>
          <a:xfrm>
            <a:off x="3456211" y="84336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Ønsket situasjon</a:t>
            </a:r>
          </a:p>
        </p:txBody>
      </p:sp>
    </p:spTree>
    <p:extLst>
      <p:ext uri="{BB962C8B-B14F-4D97-AF65-F5344CB8AC3E}">
        <p14:creationId xmlns:p14="http://schemas.microsoft.com/office/powerpoint/2010/main" val="116583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692150"/>
            <a:ext cx="1547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b-NO" dirty="0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79513" y="1268760"/>
            <a:ext cx="2448272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b-NO" sz="1600" b="1" dirty="0">
                <a:latin typeface="Georgia" panose="02040502050405020303" pitchFamily="18" charset="0"/>
              </a:rPr>
              <a:t>Personmål:</a:t>
            </a:r>
          </a:p>
          <a:p>
            <a:pPr eaLnBrk="1" hangingPunct="1"/>
            <a:r>
              <a:rPr lang="nb-NO" altLang="nb-NO" sz="1400" dirty="0"/>
              <a:t>Forbedre fotballferdighetene – fysisk og psykisk</a:t>
            </a:r>
          </a:p>
          <a:p>
            <a:pPr eaLnBrk="1" hangingPunct="1"/>
            <a:r>
              <a:rPr lang="nb-NO" altLang="nb-NO" sz="1400" dirty="0"/>
              <a:t>Motivasjon for å møte opp på trening</a:t>
            </a:r>
          </a:p>
          <a:p>
            <a:pPr eaLnBrk="1" hangingPunct="1"/>
            <a:r>
              <a:rPr lang="nb-NO" altLang="nb-NO" sz="1400" dirty="0"/>
              <a:t>Bedre utvikling</a:t>
            </a:r>
          </a:p>
          <a:p>
            <a:pPr eaLnBrk="1" hangingPunct="1"/>
            <a:r>
              <a:rPr lang="nb-NO" altLang="nb-NO" sz="1400" dirty="0"/>
              <a:t>Utvikle oss som spillere</a:t>
            </a:r>
          </a:p>
          <a:p>
            <a:pPr eaLnBrk="1" hangingPunct="1"/>
            <a:r>
              <a:rPr lang="nb-NO" altLang="nb-NO" sz="1400" dirty="0"/>
              <a:t>Forbedre kjemi i gruppa</a:t>
            </a:r>
          </a:p>
          <a:p>
            <a:pPr eaLnBrk="1" hangingPunct="1"/>
            <a:r>
              <a:rPr lang="nb-NO" altLang="nb-NO" sz="1400" dirty="0"/>
              <a:t>Jobbe for å bli bedre hver dag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724525" y="1340769"/>
            <a:ext cx="3419475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b-NO" sz="1600" b="1" dirty="0">
                <a:latin typeface="Georgia" panose="02040502050405020303" pitchFamily="18" charset="0"/>
              </a:rPr>
              <a:t>Saksmål:</a:t>
            </a:r>
          </a:p>
          <a:p>
            <a:pPr eaLnBrk="1" hangingPunct="1"/>
            <a:r>
              <a:rPr lang="nb-NO" altLang="nb-NO" sz="1400" dirty="0"/>
              <a:t>Spille best mulig og få bra kjemi</a:t>
            </a:r>
          </a:p>
          <a:p>
            <a:pPr eaLnBrk="1" hangingPunct="1"/>
            <a:r>
              <a:rPr lang="nb-NO" altLang="nb-NO" sz="1400" dirty="0"/>
              <a:t>Rykke opp til 4. div</a:t>
            </a:r>
          </a:p>
          <a:p>
            <a:pPr eaLnBrk="1" hangingPunct="1"/>
            <a:r>
              <a:rPr lang="nb-NO" altLang="nb-NO" sz="1400" dirty="0"/>
              <a:t>Gode resultat</a:t>
            </a:r>
          </a:p>
          <a:p>
            <a:pPr eaLnBrk="1" hangingPunct="1"/>
            <a:r>
              <a:rPr lang="nb-NO" altLang="nb-NO" sz="1400" dirty="0"/>
              <a:t>Bra opplegg</a:t>
            </a:r>
          </a:p>
          <a:p>
            <a:pPr eaLnBrk="1" hangingPunct="1"/>
            <a:r>
              <a:rPr lang="nb-NO" altLang="nb-NO" sz="1400" dirty="0"/>
              <a:t>Godt spill</a:t>
            </a:r>
          </a:p>
          <a:p>
            <a:pPr eaLnBrk="1" hangingPunct="1"/>
            <a:r>
              <a:rPr lang="nb-NO" altLang="nb-NO" sz="1400" dirty="0"/>
              <a:t>Øvre halvdel av tabell</a:t>
            </a:r>
          </a:p>
          <a:p>
            <a:pPr eaLnBrk="1" hangingPunct="1"/>
            <a:r>
              <a:rPr lang="nb-NO" altLang="nb-NO" sz="1400" dirty="0"/>
              <a:t>Forbedring fra 2018</a:t>
            </a:r>
          </a:p>
          <a:p>
            <a:pPr eaLnBrk="1" hangingPunct="1">
              <a:spcBef>
                <a:spcPct val="50000"/>
              </a:spcBef>
            </a:pPr>
            <a:endParaRPr lang="nb-NO" altLang="nb-NO" sz="1600" dirty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627785" y="2708920"/>
            <a:ext cx="3384773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b-NO" sz="1600" b="1" dirty="0">
                <a:latin typeface="Georgia" panose="02040502050405020303" pitchFamily="18" charset="0"/>
              </a:rPr>
              <a:t>Tiltak</a:t>
            </a:r>
            <a:endParaRPr lang="nb-NO" sz="1600" dirty="0">
              <a:latin typeface="Georgia" panose="02040502050405020303" pitchFamily="18" charset="0"/>
            </a:endParaRPr>
          </a:p>
          <a:p>
            <a:pPr eaLnBrk="1" hangingPunct="1"/>
            <a:r>
              <a:rPr lang="nb-NO" altLang="nb-NO" sz="1400" dirty="0"/>
              <a:t>Fotballtreninger og styrkeøkter</a:t>
            </a:r>
          </a:p>
          <a:p>
            <a:pPr eaLnBrk="1" hangingPunct="1"/>
            <a:r>
              <a:rPr lang="nb-NO" altLang="nb-NO" sz="1400" dirty="0"/>
              <a:t>Seriøse treninger</a:t>
            </a:r>
          </a:p>
          <a:p>
            <a:pPr eaLnBrk="1" hangingPunct="1"/>
            <a:r>
              <a:rPr lang="nb-NO" altLang="nb-NO" sz="1400" dirty="0"/>
              <a:t>Fysiske treninger</a:t>
            </a:r>
          </a:p>
          <a:p>
            <a:pPr eaLnBrk="1" hangingPunct="1"/>
            <a:r>
              <a:rPr lang="nb-NO" altLang="nb-NO" sz="1400" dirty="0"/>
              <a:t>Disiplin og seriøsitet</a:t>
            </a:r>
          </a:p>
          <a:p>
            <a:pPr eaLnBrk="1" hangingPunct="1"/>
            <a:r>
              <a:rPr lang="nb-NO" altLang="nb-NO" sz="1400" dirty="0"/>
              <a:t>Flere trenere</a:t>
            </a:r>
          </a:p>
          <a:p>
            <a:pPr eaLnBrk="1" hangingPunct="1"/>
            <a:r>
              <a:rPr lang="nb-NO" altLang="nb-NO" sz="1400" dirty="0"/>
              <a:t>Spillerinitiativ</a:t>
            </a:r>
          </a:p>
          <a:p>
            <a:pPr eaLnBrk="1" hangingPunct="1"/>
            <a:r>
              <a:rPr lang="nb-NO" altLang="nb-NO" sz="1400" dirty="0"/>
              <a:t>Separate treningsgrupper?</a:t>
            </a:r>
          </a:p>
          <a:p>
            <a:pPr algn="ctr">
              <a:spcBef>
                <a:spcPct val="50000"/>
              </a:spcBef>
            </a:pPr>
            <a:endParaRPr lang="nb-NO" sz="1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980145" y="791495"/>
            <a:ext cx="5328815" cy="40525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altLang="nb-NO" sz="1600" b="1" dirty="0">
                <a:latin typeface="+mn-lt"/>
              </a:rPr>
              <a:t>Slik ønsker vi å framstå=ønsket situasjon</a:t>
            </a:r>
          </a:p>
        </p:txBody>
      </p:sp>
    </p:spTree>
    <p:extLst>
      <p:ext uri="{BB962C8B-B14F-4D97-AF65-F5344CB8AC3E}">
        <p14:creationId xmlns:p14="http://schemas.microsoft.com/office/powerpoint/2010/main" val="3893516857"/>
      </p:ext>
    </p:extLst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86A4E1A7-AEF8-432A-A24E-081BB15CF15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54662755"/>
              </p:ext>
            </p:extLst>
          </p:nvPr>
        </p:nvGraphicFramePr>
        <p:xfrm>
          <a:off x="53752" y="836712"/>
          <a:ext cx="9036496" cy="682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6496">
                  <a:extLst>
                    <a:ext uri="{9D8B030D-6E8A-4147-A177-3AD203B41FA5}">
                      <a16:colId xmlns:a16="http://schemas.microsoft.com/office/drawing/2014/main" val="708552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2000" dirty="0"/>
                        <a:t>Konsekvenser – oppsummering og konkludering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740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Træff junior 2019 vil være ei utviklingsgruppe med ambisjoner: «Vi skal ha det gøy og bli så gode som vi selv vil»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Vi skal jobbe målrettet og strukturert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Gode holdninger skaper vi selv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Vi skal utvikle laget, lagdelene og individene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Vi skal bygge et godt miljø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Vi skal hevde oss og skape gode resultater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Struktur på oppmøte innebærer å si fra når vi ikke kommer på trening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Struktur og konsekvens av målprosess innebærer at det å slenge innom av og til ikke er forenlig med å være en del av gruppa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Støtteapparat må på plass = mere enn en trener, opmenn/-kvinner og foreldreengasjement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nb-NO" sz="1800" baseline="0" dirty="0"/>
                        <a:t>Det aller viktigste er oss selv: vi kan gjøre noe med oss selv og sørge for at: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For å utløse store prestasjoner og løse kompliserte problem, må alle aktørene i fellesskap ville det samme.  De må gjensidig hjelpe og støtte og få fram det beste i hverandre, skape en kultur der den positive viljen til samhandling kommer innenfra – og med liv, lyst og humør.”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b-NO" sz="1400" b="0" kern="1200" dirty="0">
                        <a:solidFill>
                          <a:schemeClr val="dk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nb-NO" sz="1400" b="0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Molde, 28.11.18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nb-NO" sz="1400" b="0" kern="1200" dirty="0">
                        <a:solidFill>
                          <a:schemeClr val="dk1"/>
                        </a:solidFill>
                        <a:effectLst/>
                        <a:latin typeface="Georgia" panose="020405020504050203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nb-NO" sz="1400" b="0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Rune Sjåholm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nb-NO" sz="1800" baseline="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nb-NO" sz="1800" dirty="0"/>
                    </a:p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015196"/>
                  </a:ext>
                </a:extLst>
              </a:tr>
            </a:tbl>
          </a:graphicData>
        </a:graphic>
      </p:graphicFrame>
      <p:pic>
        <p:nvPicPr>
          <p:cNvPr id="5" name="picture">
            <a:extLst>
              <a:ext uri="{FF2B5EF4-FFF2-40B4-BE49-F238E27FC236}">
                <a16:creationId xmlns:a16="http://schemas.microsoft.com/office/drawing/2014/main" id="{2ED076E6-7129-4A49-83F6-41860D1B35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75" y="6381328"/>
            <a:ext cx="1085850" cy="2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49185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 utformi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951</Words>
  <Application>Microsoft Office PowerPoint</Application>
  <PresentationFormat>Skjermfremvisning (4:3)</PresentationFormat>
  <Paragraphs>284</Paragraphs>
  <Slides>8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Georgia</vt:lpstr>
      <vt:lpstr>Standard utforming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M. og R. Idrettskrets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Notater og stikkord før klubbinternt seminar</dc:title>
  <dc:creator>Rune Sjåholm</dc:creator>
  <cp:lastModifiedBy>Rune Sjåholm</cp:lastModifiedBy>
  <cp:revision>908</cp:revision>
  <cp:lastPrinted>2016-10-21T13:34:20Z</cp:lastPrinted>
  <dcterms:created xsi:type="dcterms:W3CDTF">2009-12-13T08:30:29Z</dcterms:created>
  <dcterms:modified xsi:type="dcterms:W3CDTF">2018-11-28T14:24:18Z</dcterms:modified>
</cp:coreProperties>
</file>