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3" r:id="rId2"/>
    <p:sldId id="256" r:id="rId3"/>
    <p:sldId id="270" r:id="rId4"/>
    <p:sldId id="271" r:id="rId5"/>
    <p:sldId id="260" r:id="rId6"/>
    <p:sldId id="261" r:id="rId7"/>
    <p:sldId id="262" r:id="rId8"/>
    <p:sldId id="265" r:id="rId9"/>
    <p:sldId id="272" r:id="rId10"/>
    <p:sldId id="269" r:id="rId11"/>
    <p:sldId id="27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7" autoAdjust="0"/>
    <p:restoredTop sz="94660"/>
  </p:normalViewPr>
  <p:slideViewPr>
    <p:cSldViewPr snapToGrid="0">
      <p:cViewPr>
        <p:scale>
          <a:sx n="55" d="100"/>
          <a:sy n="55" d="100"/>
        </p:scale>
        <p:origin x="-91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32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87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69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52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70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624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598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93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431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4336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8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4926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100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2387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832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132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400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05015D6-1387-465B-9DF2-573BD52F7461}" type="datetimeFigureOut">
              <a:rPr lang="nb-NO" smtClean="0"/>
              <a:t>19.01.2017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DFBA75F-23A2-4A21-A7DE-FF95C04B02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0149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/>
          <a:lstStyle/>
          <a:p>
            <a:r>
              <a:rPr lang="nb-NO" dirty="0"/>
              <a:t>Velkommen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/>
          <a:lstStyle/>
          <a:p>
            <a:r>
              <a:rPr lang="nb-NO" dirty="0"/>
              <a:t>Oppstartsmøte gruppe 35</a:t>
            </a:r>
          </a:p>
          <a:p>
            <a:r>
              <a:rPr lang="nb-NO" dirty="0"/>
              <a:t>18 januar 2017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63" y="1119849"/>
            <a:ext cx="93726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4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3" b="22488"/>
          <a:stretch/>
        </p:blipFill>
        <p:spPr>
          <a:xfrm>
            <a:off x="20" y="10"/>
            <a:ext cx="12191980" cy="4273816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757899" y="5007163"/>
            <a:ext cx="8676222" cy="722243"/>
          </a:xfrm>
        </p:spPr>
        <p:txBody>
          <a:bodyPr>
            <a:normAutofit/>
          </a:bodyPr>
          <a:lstStyle/>
          <a:p>
            <a:r>
              <a:rPr lang="nb-NO" dirty="0"/>
              <a:t>Nye mål, nye muligheter 2017!</a:t>
            </a:r>
          </a:p>
        </p:txBody>
      </p:sp>
    </p:spTree>
    <p:extLst>
      <p:ext uri="{BB962C8B-B14F-4D97-AF65-F5344CB8AC3E}">
        <p14:creationId xmlns:p14="http://schemas.microsoft.com/office/powerpoint/2010/main" val="406559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9" r="20289" b="2"/>
          <a:stretch/>
        </p:blipFill>
        <p:spPr>
          <a:xfrm>
            <a:off x="1007930" y="3429967"/>
            <a:ext cx="2991801" cy="2677887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4" r="19204" b="2"/>
          <a:stretch/>
        </p:blipFill>
        <p:spPr>
          <a:xfrm>
            <a:off x="1010936" y="572469"/>
            <a:ext cx="2991801" cy="2677887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16717" y="409184"/>
            <a:ext cx="6393115" cy="1828800"/>
          </a:xfrm>
        </p:spPr>
        <p:txBody>
          <a:bodyPr>
            <a:normAutofit/>
          </a:bodyPr>
          <a:lstStyle/>
          <a:p>
            <a:r>
              <a:rPr lang="nb-NO" dirty="0"/>
              <a:t>Oppsummert sesongen 2016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16717" y="2237984"/>
            <a:ext cx="6393116" cy="3978727"/>
          </a:xfrm>
        </p:spPr>
        <p:txBody>
          <a:bodyPr>
            <a:normAutofit/>
          </a:bodyPr>
          <a:lstStyle/>
          <a:p>
            <a:r>
              <a:rPr lang="nb-NO" sz="1900" dirty="0">
                <a:effectLst/>
              </a:rPr>
              <a:t>Gruppe 35 ble en stor og flott gruppe på alle måter. Gruppa var i overkant av 20 </a:t>
            </a:r>
            <a:r>
              <a:rPr lang="nb-NO" sz="1900" dirty="0" err="1">
                <a:effectLst/>
              </a:rPr>
              <a:t>stk</a:t>
            </a:r>
            <a:r>
              <a:rPr lang="nb-NO" sz="1900" dirty="0">
                <a:effectLst/>
              </a:rPr>
              <a:t> totalt, og i snitt 15 på treninger.</a:t>
            </a:r>
          </a:p>
          <a:p>
            <a:r>
              <a:rPr lang="nb-NO" sz="1900" dirty="0">
                <a:effectLst/>
              </a:rPr>
              <a:t>Hadde treningsplanen klar til oppstart av sesongen, som (nesten) ble gjennomført etter planen. Oppmøtet til enkelte treninger kunne kanskje vært enda bedre.</a:t>
            </a:r>
          </a:p>
          <a:p>
            <a:r>
              <a:rPr lang="nb-NO" sz="1900" dirty="0">
                <a:effectLst/>
              </a:rPr>
              <a:t>Hadde nøkkelritt som Hamar rittet, Randsfjorden rundt og Lillehammer – Oslo. Hamarrittet og Randsfjorden rundt gikk etter planen, og Lillehammer – Oslo over all forventning. Alle på laget kom inn til mål, med en snittfart på 36 km/t. Til Gjøvik hadde vi en snittfart på 38 km/t. en liten applaus!</a:t>
            </a:r>
          </a:p>
          <a:p>
            <a:endParaRPr lang="nb-NO" sz="1900" dirty="0">
              <a:effectLst/>
            </a:endParaRPr>
          </a:p>
          <a:p>
            <a:endParaRPr lang="nb-NO" sz="1900" dirty="0"/>
          </a:p>
        </p:txBody>
      </p:sp>
    </p:spTree>
    <p:extLst>
      <p:ext uri="{BB962C8B-B14F-4D97-AF65-F5344CB8AC3E}">
        <p14:creationId xmlns:p14="http://schemas.microsoft.com/office/powerpoint/2010/main" val="32441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7" r="17171" b="2"/>
          <a:stretch/>
        </p:blipFill>
        <p:spPr>
          <a:xfrm>
            <a:off x="1007930" y="3429967"/>
            <a:ext cx="2991801" cy="2677887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3" r="10859" b="-2"/>
          <a:stretch/>
        </p:blipFill>
        <p:spPr>
          <a:xfrm>
            <a:off x="1010936" y="572469"/>
            <a:ext cx="2991801" cy="2677887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16717" y="409184"/>
            <a:ext cx="6393115" cy="1828800"/>
          </a:xfrm>
        </p:spPr>
        <p:txBody>
          <a:bodyPr>
            <a:normAutofit/>
          </a:bodyPr>
          <a:lstStyle/>
          <a:p>
            <a:r>
              <a:rPr lang="nb-NO" dirty="0"/>
              <a:t>Oppsummert sesongen 2016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16717" y="2237984"/>
            <a:ext cx="6393116" cy="3978727"/>
          </a:xfrm>
        </p:spPr>
        <p:txBody>
          <a:bodyPr>
            <a:normAutofit/>
          </a:bodyPr>
          <a:lstStyle/>
          <a:p>
            <a:r>
              <a:rPr lang="nb-NO" dirty="0">
                <a:effectLst/>
              </a:rPr>
              <a:t>Fire nøkkelpersoner på laget: Tor </a:t>
            </a:r>
            <a:r>
              <a:rPr lang="nb-NO" dirty="0" err="1">
                <a:effectLst/>
              </a:rPr>
              <a:t>Haugstulen</a:t>
            </a:r>
            <a:r>
              <a:rPr lang="nb-NO" dirty="0">
                <a:effectLst/>
              </a:rPr>
              <a:t>, Bjørn Granli, Tom Christer Bråthen og Leif Arne Sigurdsen. </a:t>
            </a:r>
          </a:p>
          <a:p>
            <a:r>
              <a:rPr lang="nb-NO" dirty="0">
                <a:effectLst/>
              </a:rPr>
              <a:t>Vi fikk et veldig godt sosialt samhold i gruppa. FB gruppa fungerte veldig bra.</a:t>
            </a:r>
          </a:p>
          <a:p>
            <a:r>
              <a:rPr lang="nb-NO" dirty="0">
                <a:effectLst/>
              </a:rPr>
              <a:t>Det ble øvd mye på å kjøre rulle, teknikk og ta beskjeder, og etter hvert satt dette som et skudd.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566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effectLst/>
              </a:rPr>
              <a:t>Noen (positive) tilbakemeldinger </a:t>
            </a:r>
            <a:br>
              <a:rPr lang="nb-NO" dirty="0">
                <a:effectLst/>
              </a:rPr>
            </a:b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838200" y="2286785"/>
            <a:ext cx="4874703" cy="4351338"/>
          </a:xfrm>
        </p:spPr>
        <p:txBody>
          <a:bodyPr/>
          <a:lstStyle/>
          <a:p>
            <a:pPr lvl="1"/>
            <a:r>
              <a:rPr lang="nb-NO" dirty="0">
                <a:effectLst/>
              </a:rPr>
              <a:t>Veldig bra med treningsplan</a:t>
            </a:r>
          </a:p>
          <a:p>
            <a:pPr lvl="1"/>
            <a:r>
              <a:rPr lang="nb-NO" dirty="0">
                <a:effectLst/>
              </a:rPr>
              <a:t>Veldig bra med KNALLHARD tirsdag</a:t>
            </a:r>
          </a:p>
          <a:p>
            <a:pPr lvl="1"/>
            <a:r>
              <a:rPr lang="nb-NO" dirty="0">
                <a:effectLst/>
              </a:rPr>
              <a:t>Alltid en som hadde ansvar for treningen (Tom Christer eller Leif Arne)</a:t>
            </a:r>
          </a:p>
          <a:p>
            <a:pPr lvl="1"/>
            <a:r>
              <a:rPr lang="nb-NO" dirty="0">
                <a:effectLst/>
              </a:rPr>
              <a:t>Fornøyd med langturene, til og med Snertingdalsturen </a:t>
            </a:r>
            <a:r>
              <a:rPr lang="nb-NO" dirty="0">
                <a:effectLst/>
                <a:sym typeface="Wingdings" panose="05000000000000000000" pitchFamily="2" charset="2"/>
              </a:rPr>
              <a:t></a:t>
            </a:r>
            <a:endParaRPr lang="nb-NO" dirty="0">
              <a:effectLst/>
            </a:endParaRPr>
          </a:p>
          <a:p>
            <a:pPr lvl="1"/>
            <a:r>
              <a:rPr lang="nb-NO" dirty="0">
                <a:effectLst/>
              </a:rPr>
              <a:t>Gode tilbakemeldinger på de ulike treningene. Varierte og nye treningssteder. </a:t>
            </a:r>
          </a:p>
          <a:p>
            <a:pPr lvl="1"/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383" y="95393"/>
            <a:ext cx="1902753" cy="345955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43" y="1837475"/>
            <a:ext cx="3832836" cy="215597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9" r="8260"/>
          <a:stretch/>
        </p:blipFill>
        <p:spPr>
          <a:xfrm>
            <a:off x="9671284" y="3526663"/>
            <a:ext cx="1745575" cy="30745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Bild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 t="3967" r="476" b="21858"/>
          <a:stretch/>
        </p:blipFill>
        <p:spPr>
          <a:xfrm>
            <a:off x="7768531" y="3993444"/>
            <a:ext cx="2029811" cy="273747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Bild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4" t="15554" r="334" b="15823"/>
          <a:stretch/>
        </p:blipFill>
        <p:spPr>
          <a:xfrm>
            <a:off x="5919560" y="3850547"/>
            <a:ext cx="1848971" cy="23069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7" name="Plassholder for innhold 5"/>
          <p:cNvSpPr txBox="1">
            <a:spLocks/>
          </p:cNvSpPr>
          <p:nvPr/>
        </p:nvSpPr>
        <p:spPr>
          <a:xfrm>
            <a:off x="837477" y="2304510"/>
            <a:ext cx="4874703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/>
              <a:buNone/>
            </a:pPr>
            <a:endParaRPr lang="nb-NO" dirty="0"/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120" y="1855200"/>
            <a:ext cx="3832836" cy="215597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9" r="8260"/>
          <a:stretch/>
        </p:blipFill>
        <p:spPr>
          <a:xfrm>
            <a:off x="9670561" y="3544388"/>
            <a:ext cx="1745575" cy="30745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0" name="Bild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 t="3967" r="476" b="21858"/>
          <a:stretch/>
        </p:blipFill>
        <p:spPr>
          <a:xfrm>
            <a:off x="7768531" y="4028895"/>
            <a:ext cx="2029811" cy="273747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4" t="15554" r="334" b="15823"/>
          <a:stretch/>
        </p:blipFill>
        <p:spPr>
          <a:xfrm>
            <a:off x="5918837" y="3868272"/>
            <a:ext cx="1848971" cy="23069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4539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43" y="2918297"/>
            <a:ext cx="1702286" cy="3039797"/>
          </a:xfrm>
          <a:custGeom>
            <a:avLst/>
            <a:gdLst>
              <a:gd name="connsiteX0" fmla="*/ 0 w 3416888"/>
              <a:gd name="connsiteY0" fmla="*/ 0 h 3240120"/>
              <a:gd name="connsiteX1" fmla="*/ 3416888 w 3416888"/>
              <a:gd name="connsiteY1" fmla="*/ 0 h 3240120"/>
              <a:gd name="connsiteX2" fmla="*/ 3416888 w 3416888"/>
              <a:gd name="connsiteY2" fmla="*/ 3119948 h 3240120"/>
              <a:gd name="connsiteX3" fmla="*/ 3296716 w 3416888"/>
              <a:gd name="connsiteY3" fmla="*/ 3240120 h 3240120"/>
              <a:gd name="connsiteX4" fmla="*/ 120172 w 3416888"/>
              <a:gd name="connsiteY4" fmla="*/ 3240120 h 3240120"/>
              <a:gd name="connsiteX5" fmla="*/ 0 w 3416888"/>
              <a:gd name="connsiteY5" fmla="*/ 3119948 h 324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16888" h="3240120">
                <a:moveTo>
                  <a:pt x="0" y="0"/>
                </a:moveTo>
                <a:lnTo>
                  <a:pt x="3416888" y="0"/>
                </a:lnTo>
                <a:lnTo>
                  <a:pt x="3416888" y="3119948"/>
                </a:lnTo>
                <a:cubicBezTo>
                  <a:pt x="3416888" y="3186317"/>
                  <a:pt x="3363085" y="3240120"/>
                  <a:pt x="3296716" y="3240120"/>
                </a:cubicBezTo>
                <a:lnTo>
                  <a:pt x="120172" y="3240120"/>
                </a:lnTo>
                <a:cubicBezTo>
                  <a:pt x="53803" y="3240120"/>
                  <a:pt x="0" y="3186317"/>
                  <a:pt x="0" y="3119948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042" y="821880"/>
            <a:ext cx="3416888" cy="1845119"/>
          </a:xfrm>
          <a:custGeom>
            <a:avLst/>
            <a:gdLst>
              <a:gd name="connsiteX0" fmla="*/ 120172 w 3416888"/>
              <a:gd name="connsiteY0" fmla="*/ 0 h 2057399"/>
              <a:gd name="connsiteX1" fmla="*/ 3296716 w 3416888"/>
              <a:gd name="connsiteY1" fmla="*/ 0 h 2057399"/>
              <a:gd name="connsiteX2" fmla="*/ 3416888 w 3416888"/>
              <a:gd name="connsiteY2" fmla="*/ 120172 h 2057399"/>
              <a:gd name="connsiteX3" fmla="*/ 3416888 w 3416888"/>
              <a:gd name="connsiteY3" fmla="*/ 2057399 h 2057399"/>
              <a:gd name="connsiteX4" fmla="*/ 0 w 3416888"/>
              <a:gd name="connsiteY4" fmla="*/ 2057399 h 2057399"/>
              <a:gd name="connsiteX5" fmla="*/ 0 w 3416888"/>
              <a:gd name="connsiteY5" fmla="*/ 120172 h 2057399"/>
              <a:gd name="connsiteX6" fmla="*/ 120172 w 3416888"/>
              <a:gd name="connsiteY6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6888" h="2057399">
                <a:moveTo>
                  <a:pt x="120172" y="0"/>
                </a:moveTo>
                <a:lnTo>
                  <a:pt x="3296716" y="0"/>
                </a:lnTo>
                <a:cubicBezTo>
                  <a:pt x="3363085" y="0"/>
                  <a:pt x="3416888" y="53803"/>
                  <a:pt x="3416888" y="120172"/>
                </a:cubicBezTo>
                <a:lnTo>
                  <a:pt x="3416888" y="2057399"/>
                </a:lnTo>
                <a:lnTo>
                  <a:pt x="0" y="2057399"/>
                </a:lnTo>
                <a:lnTo>
                  <a:pt x="0" y="120172"/>
                </a:lnTo>
                <a:cubicBezTo>
                  <a:pt x="0" y="53803"/>
                  <a:pt x="53803" y="0"/>
                  <a:pt x="120172" y="0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143000" y="609599"/>
            <a:ext cx="6132446" cy="2009775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Forslag til årets treningsplan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43000" y="2774425"/>
            <a:ext cx="6132446" cy="328844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Treninger blir som vanlig tirsdag, torsdag og søndag: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	Tirsdag «harde» drag, kopieres fra fjoråret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	Torsdag fokus på kjedekjøring, teknisk med og 	uten stor fart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	Søndag rolig langtur i variert terreng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Noen tirsdager erstattes med «Tøff tirsdag», arrangert av sykkelgruppa. Venter på detaljer.</a:t>
            </a:r>
          </a:p>
        </p:txBody>
      </p:sp>
    </p:spTree>
    <p:extLst>
      <p:ext uri="{BB962C8B-B14F-4D97-AF65-F5344CB8AC3E}">
        <p14:creationId xmlns:p14="http://schemas.microsoft.com/office/powerpoint/2010/main" val="199073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 dirty="0">
                <a:effectLst/>
              </a:rPr>
              <a:t>Forslag til nøkkelritt</a:t>
            </a:r>
            <a:br>
              <a:rPr lang="nb-NO" dirty="0">
                <a:effectLst/>
              </a:rPr>
            </a:b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671223" y="1928976"/>
            <a:ext cx="10515600" cy="4351338"/>
          </a:xfrm>
        </p:spPr>
        <p:txBody>
          <a:bodyPr/>
          <a:lstStyle/>
          <a:p>
            <a:pPr lvl="1"/>
            <a:r>
              <a:rPr lang="nb-NO" dirty="0">
                <a:effectLst/>
              </a:rPr>
              <a:t>J/H Rittet (Jømna Heradsbygd). 75 km. Fjorårets dato: 1. mai</a:t>
            </a:r>
          </a:p>
          <a:p>
            <a:pPr lvl="1"/>
            <a:r>
              <a:rPr lang="nb-NO" dirty="0">
                <a:effectLst/>
              </a:rPr>
              <a:t>Kongsvingerrittet. 100 km. Fjorårets dato: 5. mai</a:t>
            </a:r>
          </a:p>
          <a:p>
            <a:pPr lvl="1"/>
            <a:r>
              <a:rPr lang="nb-NO" dirty="0">
                <a:effectLst/>
              </a:rPr>
              <a:t>Hamarrittet. 79 km. Fjorårets dato: 22. mai</a:t>
            </a:r>
          </a:p>
          <a:p>
            <a:pPr lvl="1"/>
            <a:r>
              <a:rPr lang="nb-NO" dirty="0">
                <a:effectLst/>
              </a:rPr>
              <a:t>Randsfjorden rundt. 152 km. Fjorårets dato: 27. mai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302" y="973500"/>
            <a:ext cx="3588865" cy="2168273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363" y="3596902"/>
            <a:ext cx="3760171" cy="244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27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7400" y="2927724"/>
            <a:ext cx="2459096" cy="3697889"/>
          </a:xfrm>
          <a:custGeom>
            <a:avLst/>
            <a:gdLst>
              <a:gd name="connsiteX0" fmla="*/ 0 w 3416888"/>
              <a:gd name="connsiteY0" fmla="*/ 0 h 3240120"/>
              <a:gd name="connsiteX1" fmla="*/ 3416888 w 3416888"/>
              <a:gd name="connsiteY1" fmla="*/ 0 h 3240120"/>
              <a:gd name="connsiteX2" fmla="*/ 3416888 w 3416888"/>
              <a:gd name="connsiteY2" fmla="*/ 3119948 h 3240120"/>
              <a:gd name="connsiteX3" fmla="*/ 3296716 w 3416888"/>
              <a:gd name="connsiteY3" fmla="*/ 3240120 h 3240120"/>
              <a:gd name="connsiteX4" fmla="*/ 120172 w 3416888"/>
              <a:gd name="connsiteY4" fmla="*/ 3240120 h 3240120"/>
              <a:gd name="connsiteX5" fmla="*/ 0 w 3416888"/>
              <a:gd name="connsiteY5" fmla="*/ 3119948 h 324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16888" h="3240120">
                <a:moveTo>
                  <a:pt x="0" y="0"/>
                </a:moveTo>
                <a:lnTo>
                  <a:pt x="3416888" y="0"/>
                </a:lnTo>
                <a:lnTo>
                  <a:pt x="3416888" y="3119948"/>
                </a:lnTo>
                <a:cubicBezTo>
                  <a:pt x="3416888" y="3186317"/>
                  <a:pt x="3363085" y="3240120"/>
                  <a:pt x="3296716" y="3240120"/>
                </a:cubicBezTo>
                <a:lnTo>
                  <a:pt x="120172" y="3240120"/>
                </a:lnTo>
                <a:cubicBezTo>
                  <a:pt x="53803" y="3240120"/>
                  <a:pt x="0" y="3186317"/>
                  <a:pt x="0" y="3119948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3306" y="196585"/>
            <a:ext cx="3876451" cy="2577840"/>
          </a:xfrm>
          <a:custGeom>
            <a:avLst/>
            <a:gdLst>
              <a:gd name="connsiteX0" fmla="*/ 120172 w 3416888"/>
              <a:gd name="connsiteY0" fmla="*/ 0 h 2057399"/>
              <a:gd name="connsiteX1" fmla="*/ 3296716 w 3416888"/>
              <a:gd name="connsiteY1" fmla="*/ 0 h 2057399"/>
              <a:gd name="connsiteX2" fmla="*/ 3416888 w 3416888"/>
              <a:gd name="connsiteY2" fmla="*/ 120172 h 2057399"/>
              <a:gd name="connsiteX3" fmla="*/ 3416888 w 3416888"/>
              <a:gd name="connsiteY3" fmla="*/ 2057399 h 2057399"/>
              <a:gd name="connsiteX4" fmla="*/ 0 w 3416888"/>
              <a:gd name="connsiteY4" fmla="*/ 2057399 h 2057399"/>
              <a:gd name="connsiteX5" fmla="*/ 0 w 3416888"/>
              <a:gd name="connsiteY5" fmla="*/ 120172 h 2057399"/>
              <a:gd name="connsiteX6" fmla="*/ 120172 w 3416888"/>
              <a:gd name="connsiteY6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6888" h="2057399">
                <a:moveTo>
                  <a:pt x="120172" y="0"/>
                </a:moveTo>
                <a:lnTo>
                  <a:pt x="3296716" y="0"/>
                </a:lnTo>
                <a:cubicBezTo>
                  <a:pt x="3363085" y="0"/>
                  <a:pt x="3416888" y="53803"/>
                  <a:pt x="3416888" y="120172"/>
                </a:cubicBezTo>
                <a:lnTo>
                  <a:pt x="3416888" y="2057399"/>
                </a:lnTo>
                <a:lnTo>
                  <a:pt x="0" y="2057399"/>
                </a:lnTo>
                <a:lnTo>
                  <a:pt x="0" y="120172"/>
                </a:lnTo>
                <a:cubicBezTo>
                  <a:pt x="0" y="53803"/>
                  <a:pt x="53803" y="0"/>
                  <a:pt x="120172" y="0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143000" y="609599"/>
            <a:ext cx="6132446" cy="2009775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Hovedmål: </a:t>
            </a:r>
            <a:br>
              <a:rPr lang="nb-NO" dirty="0"/>
            </a:br>
            <a:r>
              <a:rPr lang="nb-NO" dirty="0" err="1"/>
              <a:t>lillehammer</a:t>
            </a:r>
            <a:r>
              <a:rPr lang="nb-NO" dirty="0"/>
              <a:t> – </a:t>
            </a:r>
            <a:r>
              <a:rPr lang="nb-NO" dirty="0" err="1"/>
              <a:t>oslo</a:t>
            </a:r>
            <a:r>
              <a:rPr lang="nb-NO" dirty="0"/>
              <a:t> 192 km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43000" y="2774425"/>
            <a:ext cx="6132446" cy="3288445"/>
          </a:xfrm>
        </p:spPr>
        <p:txBody>
          <a:bodyPr>
            <a:normAutofit fontScale="85000" lnSpcReduction="20000"/>
          </a:bodyPr>
          <a:lstStyle/>
          <a:p>
            <a:r>
              <a:rPr lang="nb-NO" dirty="0">
                <a:effectLst/>
              </a:rPr>
              <a:t>35+ km/t i snitt. Dette er nok makshastighet for denne gruppa. </a:t>
            </a:r>
          </a:p>
          <a:p>
            <a:r>
              <a:rPr lang="nb-NO" dirty="0">
                <a:effectLst/>
              </a:rPr>
              <a:t>Forutsetter at vi møter på treninger og langturer. Vi pusher automatisk litt hardere når vi trener sammen.</a:t>
            </a:r>
          </a:p>
          <a:p>
            <a:r>
              <a:rPr lang="nb-NO" dirty="0">
                <a:effectLst/>
              </a:rPr>
              <a:t>Øve mye på å kjøre i rulle og bli trygge på lagkameratene.</a:t>
            </a:r>
          </a:p>
          <a:p>
            <a:r>
              <a:rPr lang="nb-NO" dirty="0">
                <a:effectLst/>
              </a:rPr>
              <a:t>Skal alle inn til mål? Stopper vi ved punkteringer eller andre tekniske uhell? </a:t>
            </a:r>
          </a:p>
          <a:p>
            <a:r>
              <a:rPr lang="nb-NO" dirty="0">
                <a:effectLst/>
              </a:rPr>
              <a:t>Vi trenger kaptein(er), sekkefører og dyktige og sterke servicefolk i laget, for eksempel til dekk/hjulskift. Trenger også et støtteapparat alla Øyvind </a:t>
            </a:r>
            <a:r>
              <a:rPr lang="nb-NO" dirty="0" err="1">
                <a:effectLst/>
              </a:rPr>
              <a:t>Hartvedt</a:t>
            </a:r>
            <a:r>
              <a:rPr lang="nb-NO" dirty="0">
                <a:effectLst/>
              </a:rPr>
              <a:t>, som gjorde en knalljobb i fjor.</a:t>
            </a:r>
          </a:p>
          <a:p>
            <a:pPr marL="0" indent="0">
              <a:buNone/>
            </a:pPr>
            <a:endParaRPr lang="nb-NO" dirty="0">
              <a:effectLst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214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6096000" y="609600"/>
            <a:ext cx="5435760" cy="2009775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Hovedmål: </a:t>
            </a:r>
            <a:br>
              <a:rPr lang="nb-NO" dirty="0"/>
            </a:br>
            <a:r>
              <a:rPr lang="nb-NO" dirty="0" err="1"/>
              <a:t>lillehammer</a:t>
            </a:r>
            <a:r>
              <a:rPr lang="nb-NO" dirty="0"/>
              <a:t> – </a:t>
            </a:r>
            <a:r>
              <a:rPr lang="nb-NO" dirty="0" err="1"/>
              <a:t>oslo</a:t>
            </a:r>
            <a:r>
              <a:rPr lang="nb-NO" dirty="0"/>
              <a:t> 192 km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6096000" y="2774425"/>
            <a:ext cx="5435760" cy="3288445"/>
          </a:xfrm>
        </p:spPr>
        <p:txBody>
          <a:bodyPr>
            <a:normAutofit lnSpcReduction="10000"/>
          </a:bodyPr>
          <a:lstStyle/>
          <a:p>
            <a:r>
              <a:rPr lang="nb-NO" dirty="0">
                <a:effectLst/>
              </a:rPr>
              <a:t>Hvor mange må vi være for at vi skal nå målet? </a:t>
            </a:r>
          </a:p>
          <a:p>
            <a:r>
              <a:rPr lang="nb-NO" dirty="0">
                <a:effectLst/>
              </a:rPr>
              <a:t>Hospitere ryttere fra fjern og nær?</a:t>
            </a:r>
          </a:p>
          <a:p>
            <a:r>
              <a:rPr lang="nb-NO" dirty="0">
                <a:effectLst/>
              </a:rPr>
              <a:t>Ny gruppe i Ottestad som skal sykle på 40+ km/t i snitt. Et tilbud for de som ønsker å sykle fortere enn 35+ km/t. </a:t>
            </a:r>
          </a:p>
          <a:p>
            <a:r>
              <a:rPr lang="nb-NO" dirty="0">
                <a:effectLst/>
              </a:rPr>
              <a:t>Det finnes også en gruppe som skal sykle på 30 km/t i snitt. Et tilbud for de som synes 35+ km/t er fort.</a:t>
            </a:r>
          </a:p>
          <a:p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3" y="101554"/>
            <a:ext cx="4116119" cy="231531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21" y="1543025"/>
            <a:ext cx="3734151" cy="248165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3" y="3358887"/>
            <a:ext cx="4367752" cy="327581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7916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838200" y="2286785"/>
            <a:ext cx="10515600" cy="4351338"/>
          </a:xfrm>
        </p:spPr>
        <p:txBody>
          <a:bodyPr/>
          <a:lstStyle/>
          <a:p>
            <a:pPr lvl="3"/>
            <a:endParaRPr lang="nb-NO" dirty="0">
              <a:sym typeface="Wingdings" panose="05000000000000000000" pitchFamily="2" charset="2"/>
            </a:endParaRPr>
          </a:p>
          <a:p>
            <a:pPr lvl="3"/>
            <a:endParaRPr lang="nb-NO" dirty="0">
              <a:sym typeface="Wingdings" panose="05000000000000000000" pitchFamily="2" charset="2"/>
            </a:endParaRPr>
          </a:p>
          <a:p>
            <a:pPr lvl="3"/>
            <a:endParaRPr lang="nb-NO" dirty="0">
              <a:sym typeface="Wingdings" panose="05000000000000000000" pitchFamily="2" charset="2"/>
            </a:endParaRPr>
          </a:p>
          <a:p>
            <a:pPr lvl="3"/>
            <a:endParaRPr lang="nb-NO" dirty="0">
              <a:sym typeface="Wingdings" panose="05000000000000000000" pitchFamily="2" charset="2"/>
            </a:endParaRPr>
          </a:p>
          <a:p>
            <a:pPr lvl="2"/>
            <a:endParaRPr lang="nb-NO" dirty="0"/>
          </a:p>
          <a:p>
            <a:pPr marL="914400" lvl="2" indent="0">
              <a:buNone/>
            </a:pPr>
            <a:endParaRPr lang="nb-NO" dirty="0"/>
          </a:p>
          <a:p>
            <a:pPr lvl="2"/>
            <a:endParaRPr lang="nb-NO" dirty="0"/>
          </a:p>
          <a:p>
            <a:pPr lvl="2"/>
            <a:endParaRPr lang="nb-NO" dirty="0"/>
          </a:p>
          <a:p>
            <a:pPr lvl="2"/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1" y="1306234"/>
            <a:ext cx="4042183" cy="3549235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4397073" y="4855469"/>
            <a:ext cx="4911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Fredag 27. jan kl. 17.30-19.00 Stangehallen</a:t>
            </a:r>
            <a:br>
              <a:rPr lang="nb-NO" dirty="0"/>
            </a:br>
            <a:r>
              <a:rPr lang="nb-NO" dirty="0"/>
              <a:t>presentasjon av klubb-kolleksjonen.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4397073" y="1133824"/>
            <a:ext cx="8168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Onsdag: 1. februar kl. 19.00 Kick-</a:t>
            </a:r>
            <a:r>
              <a:rPr lang="nb-NO" dirty="0" err="1"/>
              <a:t>off</a:t>
            </a:r>
            <a:r>
              <a:rPr lang="nb-NO" dirty="0"/>
              <a:t> sesongen 2017 v/Konrad på</a:t>
            </a:r>
            <a:br>
              <a:rPr lang="nb-NO" dirty="0"/>
            </a:br>
            <a:r>
              <a:rPr lang="nb-NO" dirty="0" err="1"/>
              <a:t>Kjonerud</a:t>
            </a:r>
            <a:r>
              <a:rPr lang="nb-NO" dirty="0"/>
              <a:t> Kompetansesenter, Ottestad (rett bak </a:t>
            </a:r>
            <a:r>
              <a:rPr lang="nb-NO" dirty="0" err="1"/>
              <a:t>Vikasenteret</a:t>
            </a:r>
            <a:r>
              <a:rPr lang="nb-NO" dirty="0"/>
              <a:t>)</a:t>
            </a:r>
          </a:p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>Presentasjon av de ulike gruppene Styrkeprøven/treningsgruppene:</a:t>
            </a:r>
            <a:br>
              <a:rPr lang="nb-NO" dirty="0"/>
            </a:br>
            <a:r>
              <a:rPr lang="nb-NO" dirty="0"/>
              <a:t>Trondheim-Oslo, 17-18 timers gruppe v/Bjørn Ruud</a:t>
            </a:r>
            <a:br>
              <a:rPr lang="nb-NO" dirty="0"/>
            </a:br>
            <a:r>
              <a:rPr lang="nb-NO" dirty="0"/>
              <a:t>Lillehammer-Oslo, pulje 40 km/t+ (gruppe 1) ved Jens </a:t>
            </a:r>
            <a:r>
              <a:rPr lang="nb-NO" dirty="0" err="1"/>
              <a:t>Wolsgaard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Lillehammer-Oslo, pulje 35 (gruppe 2) ved Tom Christer Bråthen</a:t>
            </a:r>
            <a:br>
              <a:rPr lang="nb-NO" dirty="0"/>
            </a:br>
            <a:r>
              <a:rPr lang="nb-NO" dirty="0"/>
              <a:t>Lillehammer-Oslo, pulje 30 gruppe 3) ved Jan-Ivar </a:t>
            </a:r>
            <a:r>
              <a:rPr lang="nb-NO" dirty="0" err="1"/>
              <a:t>Sållman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Eidsvoll-Oslo, Kidsgruppa ved Konrad Sel</a:t>
            </a:r>
          </a:p>
        </p:txBody>
      </p:sp>
    </p:spTree>
    <p:extLst>
      <p:ext uri="{BB962C8B-B14F-4D97-AF65-F5344CB8AC3E}">
        <p14:creationId xmlns:p14="http://schemas.microsoft.com/office/powerpoint/2010/main" val="1114374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615" y="242650"/>
            <a:ext cx="6328795" cy="6328795"/>
          </a:xfrm>
          <a:prstGeom prst="rect">
            <a:avLst/>
          </a:prstGeom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474874" y="846151"/>
            <a:ext cx="9905998" cy="3124201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spørsmål</a:t>
            </a:r>
          </a:p>
          <a:p>
            <a:r>
              <a:rPr lang="nb-NO" dirty="0"/>
              <a:t>Hvem har lyst til å være med?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0774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t">
  <a:themeElements>
    <a:clrScheme name="Nett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Net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et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TM03457485[[fn=Nett]]</Template>
  <TotalTime>1213</TotalTime>
  <Words>507</Words>
  <Application>Microsoft Office PowerPoint</Application>
  <PresentationFormat>Egendefinert</PresentationFormat>
  <Paragraphs>55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Nett</vt:lpstr>
      <vt:lpstr>Velkommen </vt:lpstr>
      <vt:lpstr>PowerPoint-presentasjon</vt:lpstr>
      <vt:lpstr>Oppsummert sesongen 2016</vt:lpstr>
      <vt:lpstr>Oppsummert sesongen 2016</vt:lpstr>
      <vt:lpstr>Noen (positive) tilbakemeldinger  </vt:lpstr>
      <vt:lpstr>Forslag til årets treningsplan</vt:lpstr>
      <vt:lpstr>Forslag til nøkkelritt </vt:lpstr>
      <vt:lpstr>Hovedmål:  lillehammer – oslo 192 km</vt:lpstr>
      <vt:lpstr>Hovedmål:  lillehammer – oslo 192 km</vt:lpstr>
      <vt:lpstr>PowerPoint-presentasjon</vt:lpstr>
      <vt:lpstr>PowerPoint-presentasjon</vt:lpstr>
    </vt:vector>
  </TitlesOfParts>
  <Company>Norsk Tipping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Hermansen, Astrid Christiane</dc:creator>
  <cp:lastModifiedBy>Konrad Sel</cp:lastModifiedBy>
  <cp:revision>62</cp:revision>
  <dcterms:created xsi:type="dcterms:W3CDTF">2016-02-15T08:01:27Z</dcterms:created>
  <dcterms:modified xsi:type="dcterms:W3CDTF">2017-01-19T13:54:10Z</dcterms:modified>
</cp:coreProperties>
</file>