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8"/>
  </p:notesMasterIdLst>
  <p:sldIdLst>
    <p:sldId id="257" r:id="rId3"/>
    <p:sldId id="275" r:id="rId4"/>
    <p:sldId id="267" r:id="rId5"/>
    <p:sldId id="280" r:id="rId6"/>
    <p:sldId id="283" r:id="rId7"/>
    <p:sldId id="284" r:id="rId8"/>
    <p:sldId id="277" r:id="rId9"/>
    <p:sldId id="274" r:id="rId10"/>
    <p:sldId id="285" r:id="rId11"/>
    <p:sldId id="286" r:id="rId12"/>
    <p:sldId id="263" r:id="rId13"/>
    <p:sldId id="276" r:id="rId14"/>
    <p:sldId id="287" r:id="rId15"/>
    <p:sldId id="265" r:id="rId16"/>
    <p:sldId id="266" r:id="rId17"/>
    <p:sldId id="269" r:id="rId18"/>
    <p:sldId id="279" r:id="rId19"/>
    <p:sldId id="271" r:id="rId20"/>
    <p:sldId id="272" r:id="rId21"/>
    <p:sldId id="273" r:id="rId22"/>
    <p:sldId id="278" r:id="rId23"/>
    <p:sldId id="288" r:id="rId24"/>
    <p:sldId id="281" r:id="rId25"/>
    <p:sldId id="282" r:id="rId26"/>
    <p:sldId id="270" r:id="rId27"/>
  </p:sldIdLst>
  <p:sldSz cx="12192000" cy="6858000"/>
  <p:notesSz cx="6797675" cy="9926638"/>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83" autoAdjust="0"/>
  </p:normalViewPr>
  <p:slideViewPr>
    <p:cSldViewPr snapToGrid="0">
      <p:cViewPr varScale="1">
        <p:scale>
          <a:sx n="67" d="100"/>
          <a:sy n="67" d="100"/>
        </p:scale>
        <p:origin x="810"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1524A72-8B46-49AE-9B21-E708524E1FFF}" type="datetimeFigureOut">
              <a:rPr lang="nb-NO" smtClean="0"/>
              <a:t>23.04.2019</a:t>
            </a:fld>
            <a:endParaRPr lang="nb-NO"/>
          </a:p>
        </p:txBody>
      </p:sp>
      <p:sp>
        <p:nvSpPr>
          <p:cNvPr id="4" name="Plassholder for lysbil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2C35D00-EA69-4550-A872-B1A3954B9C48}" type="slidenum">
              <a:rPr lang="nb-NO" smtClean="0"/>
              <a:t>‹#›</a:t>
            </a:fld>
            <a:endParaRPr lang="nb-NO"/>
          </a:p>
        </p:txBody>
      </p:sp>
    </p:spTree>
    <p:extLst>
      <p:ext uri="{BB962C8B-B14F-4D97-AF65-F5344CB8AC3E}">
        <p14:creationId xmlns:p14="http://schemas.microsoft.com/office/powerpoint/2010/main" val="33503054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idrettsforbundet.no/tema/seksuell-trakassering-og-overgrep/retningslinjer/"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idrettsforbundet.no/tema/seksuell-trakassering-og-overgrep/filmer-til-opplaring/"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a:t>
            </a:fld>
            <a:endParaRPr lang="nb-NO"/>
          </a:p>
        </p:txBody>
      </p:sp>
    </p:spTree>
    <p:extLst>
      <p:ext uri="{BB962C8B-B14F-4D97-AF65-F5344CB8AC3E}">
        <p14:creationId xmlns:p14="http://schemas.microsoft.com/office/powerpoint/2010/main" val="1545802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Ber om at alle i støtteapparatet:</a:t>
            </a:r>
          </a:p>
          <a:p>
            <a:pPr marL="285750" lvl="0" indent="-285750">
              <a:lnSpc>
                <a:spcPct val="150000"/>
              </a:lnSpc>
              <a:buFont typeface="Arial" panose="020B0604020202020204" pitchFamily="34" charset="0"/>
              <a:buChar char="•"/>
            </a:pPr>
            <a:r>
              <a:rPr lang="nb-NO" dirty="0"/>
              <a:t>Leser retningslinjene fra NIF omkring seksuell trakassering </a:t>
            </a:r>
            <a:r>
              <a:rPr lang="nb-NO" sz="1050" u="sng" dirty="0">
                <a:hlinkClick r:id="rId3"/>
              </a:rPr>
              <a:t>GÅ TIL RETNINGSLINJENE</a:t>
            </a:r>
            <a:r>
              <a:rPr lang="nb-NO" sz="1050" dirty="0"/>
              <a:t> </a:t>
            </a:r>
          </a:p>
          <a:p>
            <a:pPr marL="285750" lvl="0" indent="-285750">
              <a:lnSpc>
                <a:spcPct val="150000"/>
              </a:lnSpc>
              <a:buFont typeface="Arial" panose="020B0604020202020204" pitchFamily="34" charset="0"/>
              <a:buChar char="•"/>
            </a:pPr>
            <a:r>
              <a:rPr lang="nb-NO" dirty="0"/>
              <a:t>Ser de 5 videoene som er laget om temaet, tar 5 minutter totalt </a:t>
            </a:r>
            <a:r>
              <a:rPr lang="nb-NO" sz="1050" u="sng" dirty="0">
                <a:hlinkClick r:id="rId4"/>
              </a:rPr>
              <a:t>GÅ TIL VIDEOER</a:t>
            </a:r>
            <a:endParaRPr lang="nb-NO" sz="1050" dirty="0"/>
          </a:p>
          <a:p>
            <a:pPr marL="285750" lvl="0" indent="-285750">
              <a:lnSpc>
                <a:spcPct val="150000"/>
              </a:lnSpc>
              <a:buFont typeface="Arial" panose="020B0604020202020204" pitchFamily="34" charset="0"/>
              <a:buChar char="•"/>
            </a:pPr>
            <a:r>
              <a:rPr lang="nb-NO" dirty="0"/>
              <a:t>Snakker sammen i støtteapparatet og med utøverne om at det er viktig å varsle – hvis noe oppleves som krenkende, eller hvis man mistenker at andre opplever seksuell trakassering/overgrep. Si ifra til en voksenperson.</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Dele ut dokumenter: Fair Play, Kampvert rollebeskrivelse, retningslinjer mot seksuell trakassering OIL</a:t>
            </a:r>
          </a:p>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15</a:t>
            </a:fld>
            <a:endParaRPr lang="nb-NO"/>
          </a:p>
        </p:txBody>
      </p:sp>
    </p:spTree>
    <p:extLst>
      <p:ext uri="{BB962C8B-B14F-4D97-AF65-F5344CB8AC3E}">
        <p14:creationId xmlns:p14="http://schemas.microsoft.com/office/powerpoint/2010/main" val="2916800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NB. </a:t>
            </a:r>
          </a:p>
          <a:p>
            <a:r>
              <a:rPr lang="nb-NO" dirty="0"/>
              <a:t>- Barn: 12 år skal spille 9er, dommere med utvidet kurs </a:t>
            </a:r>
            <a:r>
              <a:rPr lang="nb-NO" dirty="0" err="1"/>
              <a:t>pga</a:t>
            </a:r>
            <a:r>
              <a:rPr lang="nb-NO" dirty="0"/>
              <a:t> offside</a:t>
            </a:r>
          </a:p>
          <a:p>
            <a:r>
              <a:rPr lang="nb-NO" dirty="0"/>
              <a:t>- Alltid ha med skjema som viser tillatelse/</a:t>
            </a:r>
            <a:r>
              <a:rPr lang="nb-NO" dirty="0" err="1"/>
              <a:t>disp</a:t>
            </a:r>
            <a:r>
              <a:rPr lang="nb-NO" dirty="0"/>
              <a:t> til overårige</a:t>
            </a:r>
          </a:p>
          <a:p>
            <a:r>
              <a:rPr lang="nb-NO" dirty="0"/>
              <a:t>- Ungdom: Ny, mobilvennlig utgave av FIKS. Elektronisk kampskjema, oppdateres inntil 15 min før kamp, kan rapportere resultater live i </a:t>
            </a:r>
            <a:r>
              <a:rPr lang="nb-NO" dirty="0" err="1"/>
              <a:t>MinFotball</a:t>
            </a:r>
            <a:r>
              <a:rPr lang="nb-NO" dirty="0"/>
              <a:t>.</a:t>
            </a:r>
          </a:p>
        </p:txBody>
      </p:sp>
      <p:sp>
        <p:nvSpPr>
          <p:cNvPr id="4" name="Plassholder for lysbildenummer 3"/>
          <p:cNvSpPr>
            <a:spLocks noGrp="1"/>
          </p:cNvSpPr>
          <p:nvPr>
            <p:ph type="sldNum" sz="quarter" idx="5"/>
          </p:nvPr>
        </p:nvSpPr>
        <p:spPr/>
        <p:txBody>
          <a:bodyPr/>
          <a:lstStyle/>
          <a:p>
            <a:fld id="{52C35D00-EA69-4550-A872-B1A3954B9C48}" type="slidenum">
              <a:rPr lang="nb-NO" smtClean="0"/>
              <a:t>16</a:t>
            </a:fld>
            <a:endParaRPr lang="nb-NO"/>
          </a:p>
        </p:txBody>
      </p:sp>
    </p:spTree>
    <p:extLst>
      <p:ext uri="{BB962C8B-B14F-4D97-AF65-F5344CB8AC3E}">
        <p14:creationId xmlns:p14="http://schemas.microsoft.com/office/powerpoint/2010/main" val="1496397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Foreløpig ligger alle dokumenter her:</a:t>
            </a:r>
          </a:p>
          <a:p>
            <a:r>
              <a:rPr lang="nb-NO" dirty="0"/>
              <a:t>Fotball / om oil fotball / kvalitetsklubb: http://www.ottestadil.no/storage/files?uid=1100240457&amp;pfi=12084</a:t>
            </a:r>
          </a:p>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20</a:t>
            </a:fld>
            <a:endParaRPr lang="nb-NO"/>
          </a:p>
        </p:txBody>
      </p:sp>
    </p:spTree>
    <p:extLst>
      <p:ext uri="{BB962C8B-B14F-4D97-AF65-F5344CB8AC3E}">
        <p14:creationId xmlns:p14="http://schemas.microsoft.com/office/powerpoint/2010/main" val="3664596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Se hjemmesiden om oil fotball / styret: http://fotball.ottestadil.no/p/18258/styret-og-roller</a:t>
            </a:r>
          </a:p>
        </p:txBody>
      </p:sp>
      <p:sp>
        <p:nvSpPr>
          <p:cNvPr id="4" name="Plassholder for lysbildenummer 3"/>
          <p:cNvSpPr>
            <a:spLocks noGrp="1"/>
          </p:cNvSpPr>
          <p:nvPr>
            <p:ph type="sldNum" sz="quarter" idx="5"/>
          </p:nvPr>
        </p:nvSpPr>
        <p:spPr/>
        <p:txBody>
          <a:bodyPr/>
          <a:lstStyle/>
          <a:p>
            <a:fld id="{52C35D00-EA69-4550-A872-B1A3954B9C48}" type="slidenum">
              <a:rPr lang="nb-NO" smtClean="0"/>
              <a:t>3</a:t>
            </a:fld>
            <a:endParaRPr lang="nb-NO"/>
          </a:p>
        </p:txBody>
      </p:sp>
    </p:spTree>
    <p:extLst>
      <p:ext uri="{BB962C8B-B14F-4D97-AF65-F5344CB8AC3E}">
        <p14:creationId xmlns:p14="http://schemas.microsoft.com/office/powerpoint/2010/main" val="4232270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52C35D00-EA69-4550-A872-B1A3954B9C48}" type="slidenum">
              <a:rPr lang="nb-NO" smtClean="0"/>
              <a:t>6</a:t>
            </a:fld>
            <a:endParaRPr lang="nb-NO"/>
          </a:p>
        </p:txBody>
      </p:sp>
    </p:spTree>
    <p:extLst>
      <p:ext uri="{BB962C8B-B14F-4D97-AF65-F5344CB8AC3E}">
        <p14:creationId xmlns:p14="http://schemas.microsoft.com/office/powerpoint/2010/main" val="1890774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Påmeldingsfrister for fotballkretsen ligger på fotball.no/kretser/indre-østland ÅRSHJUL.</a:t>
            </a:r>
          </a:p>
          <a:p>
            <a:r>
              <a:rPr lang="nb-NO" sz="1200" dirty="0"/>
              <a:t>Frister i 2019:</a:t>
            </a:r>
          </a:p>
          <a:p>
            <a:pPr marL="285750" indent="-285750">
              <a:buFontTx/>
              <a:buChar char="-"/>
            </a:pPr>
            <a:r>
              <a:rPr lang="nb-NO" sz="1200" dirty="0"/>
              <a:t>Ungdomsfotballen: 15. januar/ 1. februar</a:t>
            </a:r>
          </a:p>
          <a:p>
            <a:pPr marL="285750" indent="-285750">
              <a:buFontTx/>
              <a:buChar char="-"/>
            </a:pPr>
            <a:r>
              <a:rPr lang="nb-NO" sz="1200" dirty="0"/>
              <a:t>Barnefotballen: 6. mars</a:t>
            </a:r>
          </a:p>
          <a:p>
            <a:pPr marL="285750" indent="-285750">
              <a:buFontTx/>
              <a:buChar char="-"/>
            </a:pPr>
            <a:r>
              <a:rPr lang="nb-NO" sz="1200" dirty="0"/>
              <a:t>6-åringene: 10. april</a:t>
            </a:r>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8</a:t>
            </a:fld>
            <a:endParaRPr lang="nb-NO"/>
          </a:p>
        </p:txBody>
      </p:sp>
    </p:spTree>
    <p:extLst>
      <p:ext uri="{BB962C8B-B14F-4D97-AF65-F5344CB8AC3E}">
        <p14:creationId xmlns:p14="http://schemas.microsoft.com/office/powerpoint/2010/main" val="3052880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Påmeldingsfrister for fotballkretsen ligger på fotball.no/kretser/indre-østland ÅRSHJUL.</a:t>
            </a:r>
          </a:p>
          <a:p>
            <a:r>
              <a:rPr lang="nb-NO" sz="1200" dirty="0"/>
              <a:t>Frister i 2019:</a:t>
            </a:r>
          </a:p>
          <a:p>
            <a:pPr marL="285750" indent="-285750">
              <a:buFontTx/>
              <a:buChar char="-"/>
            </a:pPr>
            <a:r>
              <a:rPr lang="nb-NO" sz="1200" dirty="0"/>
              <a:t>Ungdomsfotballen: 15. januar/ 1. februar</a:t>
            </a:r>
          </a:p>
          <a:p>
            <a:pPr marL="285750" indent="-285750">
              <a:buFontTx/>
              <a:buChar char="-"/>
            </a:pPr>
            <a:r>
              <a:rPr lang="nb-NO" sz="1200" dirty="0"/>
              <a:t>Barnefotballen: 6. mars</a:t>
            </a:r>
          </a:p>
          <a:p>
            <a:pPr marL="285750" indent="-285750">
              <a:buFontTx/>
              <a:buChar char="-"/>
            </a:pPr>
            <a:r>
              <a:rPr lang="nb-NO" sz="1200" dirty="0"/>
              <a:t>6-åringene: 10. april</a:t>
            </a:r>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9</a:t>
            </a:fld>
            <a:endParaRPr lang="nb-NO"/>
          </a:p>
        </p:txBody>
      </p:sp>
    </p:spTree>
    <p:extLst>
      <p:ext uri="{BB962C8B-B14F-4D97-AF65-F5344CB8AC3E}">
        <p14:creationId xmlns:p14="http://schemas.microsoft.com/office/powerpoint/2010/main" val="3507924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Påmeldingsfrister for fotballkretsen ligger på fotball.no/kretser/indre-østland ÅRSHJUL.</a:t>
            </a:r>
          </a:p>
          <a:p>
            <a:r>
              <a:rPr lang="nb-NO" sz="1200" dirty="0"/>
              <a:t>Frister i 2019:</a:t>
            </a:r>
          </a:p>
          <a:p>
            <a:pPr marL="285750" indent="-285750">
              <a:buFontTx/>
              <a:buChar char="-"/>
            </a:pPr>
            <a:r>
              <a:rPr lang="nb-NO" sz="1200" dirty="0"/>
              <a:t>Ungdomsfotballen: 15. januar/ 1. februar</a:t>
            </a:r>
          </a:p>
          <a:p>
            <a:pPr marL="285750" indent="-285750">
              <a:buFontTx/>
              <a:buChar char="-"/>
            </a:pPr>
            <a:r>
              <a:rPr lang="nb-NO" sz="1200" dirty="0"/>
              <a:t>Barnefotballen: 6. mars</a:t>
            </a:r>
          </a:p>
          <a:p>
            <a:pPr marL="285750" indent="-285750">
              <a:buFontTx/>
              <a:buChar char="-"/>
            </a:pPr>
            <a:r>
              <a:rPr lang="nb-NO" sz="1200" dirty="0"/>
              <a:t>6-åringene: 10. april</a:t>
            </a:r>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10</a:t>
            </a:fld>
            <a:endParaRPr lang="nb-NO"/>
          </a:p>
        </p:txBody>
      </p:sp>
    </p:spTree>
    <p:extLst>
      <p:ext uri="{BB962C8B-B14F-4D97-AF65-F5344CB8AC3E}">
        <p14:creationId xmlns:p14="http://schemas.microsoft.com/office/powerpoint/2010/main" val="1072119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Idrettens systemer per i dag:</a:t>
            </a:r>
          </a:p>
          <a:p>
            <a:pPr marL="342900" indent="-342900">
              <a:buFontTx/>
              <a:buChar char="-"/>
            </a:pPr>
            <a:r>
              <a:rPr lang="nb-NO" sz="1200" dirty="0"/>
              <a:t>MinIdrett til medlem</a:t>
            </a:r>
          </a:p>
          <a:p>
            <a:pPr marL="342900" indent="-342900">
              <a:buFontTx/>
              <a:buChar char="-"/>
            </a:pPr>
            <a:r>
              <a:rPr lang="nb-NO" sz="1200" dirty="0"/>
              <a:t>Klubbadmin som medlemsregister</a:t>
            </a:r>
          </a:p>
          <a:p>
            <a:pPr marL="342900" indent="-342900">
              <a:buFontTx/>
              <a:buChar char="-"/>
            </a:pPr>
            <a:r>
              <a:rPr lang="nb-NO" sz="1200" dirty="0" err="1"/>
              <a:t>Sportsadmin</a:t>
            </a:r>
            <a:r>
              <a:rPr lang="nb-NO" sz="1200" dirty="0"/>
              <a:t> til lisenser etc.</a:t>
            </a:r>
          </a:p>
          <a:p>
            <a:pPr marL="0" indent="0">
              <a:buFontTx/>
              <a:buNone/>
            </a:pPr>
            <a:r>
              <a:rPr lang="nb-NO" sz="1200" dirty="0"/>
              <a:t>Vi vurderer ny løsning, Rubic </a:t>
            </a:r>
            <a:r>
              <a:rPr lang="nb-NO" sz="1200" dirty="0" err="1"/>
              <a:t>el.l</a:t>
            </a:r>
            <a:r>
              <a:rPr lang="nb-NO" sz="1200" dirty="0"/>
              <a:t>. som er mer brukervennlig. Men NIF oppgraderer sine systemer i år, vi avventer deres løsning før eventuelt bytte.</a:t>
            </a:r>
          </a:p>
          <a:p>
            <a:pPr marL="0" indent="0">
              <a:buFontTx/>
              <a:buNone/>
            </a:pPr>
            <a:endParaRPr lang="nb-NO" sz="1200" dirty="0"/>
          </a:p>
          <a:p>
            <a:pPr marL="0" indent="0">
              <a:buFontTx/>
              <a:buNone/>
            </a:pPr>
            <a:r>
              <a:rPr lang="nb-NO" sz="1200" dirty="0"/>
              <a:t>NB. En fra fotballstyre eller </a:t>
            </a:r>
            <a:r>
              <a:rPr lang="nb-NO" sz="1200" dirty="0" err="1"/>
              <a:t>adm</a:t>
            </a:r>
            <a:r>
              <a:rPr lang="nb-NO" sz="1200" dirty="0"/>
              <a:t> skal inviteres i facebook-gruppa for å ha innsyn i kommunikasjonen. Husk å snakke med foreldre om bildebruk, må ha tillatelse.</a:t>
            </a:r>
          </a:p>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12</a:t>
            </a:fld>
            <a:endParaRPr lang="nb-NO"/>
          </a:p>
        </p:txBody>
      </p:sp>
    </p:spTree>
    <p:extLst>
      <p:ext uri="{BB962C8B-B14F-4D97-AF65-F5344CB8AC3E}">
        <p14:creationId xmlns:p14="http://schemas.microsoft.com/office/powerpoint/2010/main" val="745041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dirty="0"/>
              <a:t>Idrettens systemer per i dag:</a:t>
            </a:r>
          </a:p>
          <a:p>
            <a:pPr marL="342900" indent="-342900">
              <a:buFontTx/>
              <a:buChar char="-"/>
            </a:pPr>
            <a:r>
              <a:rPr lang="nb-NO" sz="1200" dirty="0"/>
              <a:t>MinIdrett til medlem</a:t>
            </a:r>
          </a:p>
          <a:p>
            <a:pPr marL="342900" indent="-342900">
              <a:buFontTx/>
              <a:buChar char="-"/>
            </a:pPr>
            <a:r>
              <a:rPr lang="nb-NO" sz="1200" dirty="0"/>
              <a:t>Klubbadmin som medlemsregister</a:t>
            </a:r>
          </a:p>
          <a:p>
            <a:pPr marL="342900" indent="-342900">
              <a:buFontTx/>
              <a:buChar char="-"/>
            </a:pPr>
            <a:r>
              <a:rPr lang="nb-NO" sz="1200" dirty="0" err="1"/>
              <a:t>Sportsadmin</a:t>
            </a:r>
            <a:r>
              <a:rPr lang="nb-NO" sz="1200" dirty="0"/>
              <a:t> til lisenser etc.</a:t>
            </a:r>
          </a:p>
          <a:p>
            <a:pPr marL="0" indent="0">
              <a:buFontTx/>
              <a:buNone/>
            </a:pPr>
            <a:r>
              <a:rPr lang="nb-NO" sz="1200" dirty="0"/>
              <a:t>Vi vurderer ny løsning, Rubic </a:t>
            </a:r>
            <a:r>
              <a:rPr lang="nb-NO" sz="1200" dirty="0" err="1"/>
              <a:t>el.l</a:t>
            </a:r>
            <a:r>
              <a:rPr lang="nb-NO" sz="1200" dirty="0"/>
              <a:t>. som er mer brukervennlig. Men NIF oppgraderer sine systemer i år, vi avventer deres løsning før eventuelt bytte.</a:t>
            </a:r>
          </a:p>
          <a:p>
            <a:pPr marL="0" indent="0">
              <a:buFontTx/>
              <a:buNone/>
            </a:pPr>
            <a:endParaRPr lang="nb-NO" sz="1200" dirty="0"/>
          </a:p>
          <a:p>
            <a:pPr marL="0" indent="0">
              <a:buFontTx/>
              <a:buNone/>
            </a:pPr>
            <a:r>
              <a:rPr lang="nb-NO" sz="1200" dirty="0"/>
              <a:t>NB. En fra fotballstyre eller </a:t>
            </a:r>
            <a:r>
              <a:rPr lang="nb-NO" sz="1200" dirty="0" err="1"/>
              <a:t>adm</a:t>
            </a:r>
            <a:r>
              <a:rPr lang="nb-NO" sz="1200" dirty="0"/>
              <a:t> skal inviteres i facebook-gruppa for å ha innsyn i kommunikasjonen. Husk å snakke med foreldre om bildebruk, må ha tillatelse.</a:t>
            </a:r>
          </a:p>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13</a:t>
            </a:fld>
            <a:endParaRPr lang="nb-NO"/>
          </a:p>
        </p:txBody>
      </p:sp>
    </p:spTree>
    <p:extLst>
      <p:ext uri="{BB962C8B-B14F-4D97-AF65-F5344CB8AC3E}">
        <p14:creationId xmlns:p14="http://schemas.microsoft.com/office/powerpoint/2010/main" val="4113096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Arrangementer 2019</a:t>
            </a:r>
          </a:p>
          <a:p>
            <a:pPr marL="285750" indent="-285750">
              <a:buFontTx/>
              <a:buChar char="-"/>
            </a:pPr>
            <a:r>
              <a:rPr lang="nb-NO" dirty="0"/>
              <a:t>Vårslepp 28. april</a:t>
            </a:r>
          </a:p>
          <a:p>
            <a:pPr marL="285750" indent="-285750">
              <a:buFontTx/>
              <a:buChar char="-"/>
            </a:pPr>
            <a:r>
              <a:rPr lang="nb-NO" dirty="0"/>
              <a:t>NM-kamp 1. mai</a:t>
            </a:r>
          </a:p>
          <a:p>
            <a:pPr marL="285750" indent="-285750">
              <a:buFontTx/>
              <a:buChar char="-"/>
            </a:pPr>
            <a:r>
              <a:rPr lang="nb-NO" dirty="0"/>
              <a:t>Briskebyturneringen 1.-2. juni (utleie baner)</a:t>
            </a:r>
          </a:p>
          <a:p>
            <a:pPr marL="285750" indent="-285750">
              <a:buFontTx/>
              <a:buChar char="-"/>
            </a:pPr>
            <a:r>
              <a:rPr lang="nb-NO" dirty="0"/>
              <a:t>Bedriftscup 15.- 16. juni</a:t>
            </a:r>
          </a:p>
          <a:p>
            <a:pPr marL="285750" indent="-285750">
              <a:buFontTx/>
              <a:buChar char="-"/>
            </a:pPr>
            <a:r>
              <a:rPr lang="nb-NO" dirty="0" err="1"/>
              <a:t>Maxi</a:t>
            </a:r>
            <a:r>
              <a:rPr lang="nb-NO" dirty="0"/>
              <a:t>-turneringen 24.-25. august (utleie baner)</a:t>
            </a:r>
          </a:p>
          <a:p>
            <a:pPr marL="285750" indent="-285750">
              <a:buFontTx/>
              <a:buChar char="-"/>
            </a:pPr>
            <a:r>
              <a:rPr lang="nb-NO" dirty="0"/>
              <a:t>Talentcup-helger høst</a:t>
            </a:r>
          </a:p>
          <a:p>
            <a:pPr marL="285750" indent="-285750">
              <a:buFontTx/>
              <a:buChar char="-"/>
            </a:pPr>
            <a:r>
              <a:rPr lang="nb-NO" dirty="0"/>
              <a:t>Treerturnering, dato ikke klar</a:t>
            </a:r>
          </a:p>
          <a:p>
            <a:endParaRPr lang="nb-NO" dirty="0"/>
          </a:p>
        </p:txBody>
      </p:sp>
      <p:sp>
        <p:nvSpPr>
          <p:cNvPr id="4" name="Plassholder for lysbildenummer 3"/>
          <p:cNvSpPr>
            <a:spLocks noGrp="1"/>
          </p:cNvSpPr>
          <p:nvPr>
            <p:ph type="sldNum" sz="quarter" idx="5"/>
          </p:nvPr>
        </p:nvSpPr>
        <p:spPr/>
        <p:txBody>
          <a:bodyPr/>
          <a:lstStyle/>
          <a:p>
            <a:fld id="{52C35D00-EA69-4550-A872-B1A3954B9C48}" type="slidenum">
              <a:rPr lang="nb-NO" smtClean="0"/>
              <a:t>14</a:t>
            </a:fld>
            <a:endParaRPr lang="nb-NO"/>
          </a:p>
        </p:txBody>
      </p:sp>
    </p:spTree>
    <p:extLst>
      <p:ext uri="{BB962C8B-B14F-4D97-AF65-F5344CB8AC3E}">
        <p14:creationId xmlns:p14="http://schemas.microsoft.com/office/powerpoint/2010/main" val="1774449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D310C0-90F2-4CA7-95A6-E671A8ACB18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CA2AFC8-AD15-4288-B1D9-A1ABB037AF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7F7D9EAC-B621-4323-8204-748CEA42F8C1}"/>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FF604150-A07D-47F1-B939-9D8F0D66CB5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23ED18C-3F43-460A-9BE5-FDF0F2DCE97E}"/>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118585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10FC90-7A33-4F11-875D-A5D40ABF23D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70F5FE76-C2EC-470E-9614-1F642D35D3F3}"/>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3A3E53B-AE79-48BA-B172-8A5B0C19F3D3}"/>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F8216141-3775-42F6-B6FE-E0E392AC4A8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E8ABDFB-AF6A-4EE3-B8EA-37EE2E7E509A}"/>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171431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C7BC2CE6-8C1F-480F-8A38-06A0D21EE126}"/>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F3816D63-906E-4109-8A6E-1AAE27ED3C3E}"/>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9F5D293-8C47-43CA-A3FA-9CF1E8BA56B2}"/>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6DC27486-B9EF-407A-AAD9-0CA36B29EB8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A2162B-B32A-4E58-BA6E-24CE085038B0}"/>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1865876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D310C0-90F2-4CA7-95A6-E671A8ACB180}"/>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BCA2AFC8-AD15-4288-B1D9-A1ABB037AF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7F7D9EAC-B621-4323-8204-748CEA42F8C1}"/>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FF604150-A07D-47F1-B939-9D8F0D66CB5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123ED18C-3F43-460A-9BE5-FDF0F2DCE97E}"/>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397914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791FF8-AFAB-490B-8277-87263DC5B237}"/>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A492A07C-9699-43FF-9EA2-955A7097D158}"/>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905ADE-E7D9-454D-AAC4-DFD06DA10D19}"/>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7CB63CD3-962E-456F-9590-B8D754008DE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F3B16A2-768B-42C4-BE7C-CCCFCFA67F92}"/>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719779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FE5C35-02E0-47CB-9044-AE05BF37F315}"/>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456D4DA7-C755-4473-BCD2-2BE31A883C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991A555F-DF83-497D-93A4-822618347E7A}"/>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E153D355-43AF-4AB8-B381-44F8CB6CFD0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A7C85D8-4221-4A07-AA22-5DBCF2A2A6FB}"/>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343834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41839C-4BD9-4AD7-B070-856EFF6F1FF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6B5EA55-F910-4E99-A6BB-BADF28E6E346}"/>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AEAA4D8-4AFA-41BC-ACF2-AF56BE04DE44}"/>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E590EE6E-6A0C-44A3-B709-84C4C4A89118}"/>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98D4388E-731B-4E56-9C51-98852EDCDD8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F5981D9-02BC-49F2-B6D2-D9E0282E03D5}"/>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1231705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BBBDBF-6DC5-47D1-AF7C-D994888593BB}"/>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67233ACE-F08F-43B5-8F82-42353F13F4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id="{FD6FF145-541E-4B22-A82C-113C1E78434A}"/>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3198C17F-18DC-4998-8841-4623576386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id="{DA593D9B-0AB5-49D1-BD46-C77082CF560F}"/>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B637EB65-DA49-45B6-8A78-578E15198EBC}"/>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8" name="Plassholder for bunntekst 7">
            <a:extLst>
              <a:ext uri="{FF2B5EF4-FFF2-40B4-BE49-F238E27FC236}">
                <a16:creationId xmlns:a16="http://schemas.microsoft.com/office/drawing/2014/main" id="{813F2486-197E-4F1F-84E9-3A68EB42E37A}"/>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6F6D0F06-E8ED-4A99-890E-7BC3624441F4}"/>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459044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AEE092-1037-4C89-97CF-6A8393B3B8A0}"/>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5BD5DAC-42E9-4CAF-9972-9625E0D1A36B}"/>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4" name="Plassholder for bunntekst 3">
            <a:extLst>
              <a:ext uri="{FF2B5EF4-FFF2-40B4-BE49-F238E27FC236}">
                <a16:creationId xmlns:a16="http://schemas.microsoft.com/office/drawing/2014/main" id="{FB4AB686-9E44-4C0B-8659-1E8567ED22A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760779E-C706-4227-9CD3-020AAF6FA8B3}"/>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3198743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62077EB1-AE66-4491-98E8-189C27D3B0E3}"/>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3" name="Plassholder for bunntekst 2">
            <a:extLst>
              <a:ext uri="{FF2B5EF4-FFF2-40B4-BE49-F238E27FC236}">
                <a16:creationId xmlns:a16="http://schemas.microsoft.com/office/drawing/2014/main" id="{86D1D839-50F8-47BC-9749-582BA1E5717C}"/>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036D448E-E78D-4CF5-B2B7-B26F42AC0A37}"/>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4061015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D156CF-4FD4-4348-8494-719AAF6CA8BD}"/>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CB58DEE-510C-4C5A-95FA-40A15C879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6DAB4910-D177-4473-94BA-EC209AAD0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3C379B94-DBF2-464F-A8E8-E918B18236FA}"/>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63ECF001-09EA-4979-B3F5-5C9A7ECB4699}"/>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8AF2514-E23A-4025-881E-694B91EE6D6D}"/>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42331704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2791FF8-AFAB-490B-8277-87263DC5B237}"/>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A492A07C-9699-43FF-9EA2-955A7097D158}"/>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905ADE-E7D9-454D-AAC4-DFD06DA10D19}"/>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7CB63CD3-962E-456F-9590-B8D754008DED}"/>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F3B16A2-768B-42C4-BE7C-CCCFCFA67F92}"/>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8867252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C6F50D-9494-448F-A1BC-8904C7B6625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6E5617A8-A53C-40E0-A589-D106DB51AA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D3E51581-C6B9-413A-80FF-CA460F9984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DC9C7031-A43D-4C61-AAEF-56DDB2E72371}"/>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AFE0B82C-6171-47FD-BF9E-43D8011C0B7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94B6A8F-0CC3-411E-BD8A-BCA0980F1B2E}"/>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408335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610FC90-7A33-4F11-875D-A5D40ABF23D0}"/>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70F5FE76-C2EC-470E-9614-1F642D35D3F3}"/>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73A3E53B-AE79-48BA-B172-8A5B0C19F3D3}"/>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F8216141-3775-42F6-B6FE-E0E392AC4A8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E8ABDFB-AF6A-4EE3-B8EA-37EE2E7E509A}"/>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1891603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C7BC2CE6-8C1F-480F-8A38-06A0D21EE126}"/>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F3816D63-906E-4109-8A6E-1AAE27ED3C3E}"/>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09F5D293-8C47-43CA-A3FA-9CF1E8BA56B2}"/>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6DC27486-B9EF-407A-AAD9-0CA36B29EB8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2DA2162B-B32A-4E58-BA6E-24CE085038B0}"/>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41422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0FE5C35-02E0-47CB-9044-AE05BF37F315}"/>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456D4DA7-C755-4473-BCD2-2BE31A883C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id="{991A555F-DF83-497D-93A4-822618347E7A}"/>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E153D355-43AF-4AB8-B381-44F8CB6CFD0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A7C85D8-4221-4A07-AA22-5DBCF2A2A6FB}"/>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878685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41839C-4BD9-4AD7-B070-856EFF6F1FF1}"/>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6B5EA55-F910-4E99-A6BB-BADF28E6E346}"/>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EAEAA4D8-4AFA-41BC-ACF2-AF56BE04DE44}"/>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E590EE6E-6A0C-44A3-B709-84C4C4A89118}"/>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98D4388E-731B-4E56-9C51-98852EDCDD81}"/>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3F5981D9-02BC-49F2-B6D2-D9E0282E03D5}"/>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781251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BBBDBF-6DC5-47D1-AF7C-D994888593BB}"/>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67233ACE-F08F-43B5-8F82-42353F13F4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id="{FD6FF145-541E-4B22-A82C-113C1E78434A}"/>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3198C17F-18DC-4998-8841-4623576386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id="{DA593D9B-0AB5-49D1-BD46-C77082CF560F}"/>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B637EB65-DA49-45B6-8A78-578E15198EBC}"/>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8" name="Plassholder for bunntekst 7">
            <a:extLst>
              <a:ext uri="{FF2B5EF4-FFF2-40B4-BE49-F238E27FC236}">
                <a16:creationId xmlns:a16="http://schemas.microsoft.com/office/drawing/2014/main" id="{813F2486-197E-4F1F-84E9-3A68EB42E37A}"/>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6F6D0F06-E8ED-4A99-890E-7BC3624441F4}"/>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04237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AEE092-1037-4C89-97CF-6A8393B3B8A0}"/>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35BD5DAC-42E9-4CAF-9972-9625E0D1A36B}"/>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4" name="Plassholder for bunntekst 3">
            <a:extLst>
              <a:ext uri="{FF2B5EF4-FFF2-40B4-BE49-F238E27FC236}">
                <a16:creationId xmlns:a16="http://schemas.microsoft.com/office/drawing/2014/main" id="{FB4AB686-9E44-4C0B-8659-1E8567ED22A5}"/>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760779E-C706-4227-9CD3-020AAF6FA8B3}"/>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3839861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62077EB1-AE66-4491-98E8-189C27D3B0E3}"/>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3" name="Plassholder for bunntekst 2">
            <a:extLst>
              <a:ext uri="{FF2B5EF4-FFF2-40B4-BE49-F238E27FC236}">
                <a16:creationId xmlns:a16="http://schemas.microsoft.com/office/drawing/2014/main" id="{86D1D839-50F8-47BC-9749-582BA1E5717C}"/>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036D448E-E78D-4CF5-B2B7-B26F42AC0A37}"/>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7878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6D156CF-4FD4-4348-8494-719AAF6CA8BD}"/>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5CB58DEE-510C-4C5A-95FA-40A15C8792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6DAB4910-D177-4473-94BA-EC209AAD0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3C379B94-DBF2-464F-A8E8-E918B18236FA}"/>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63ECF001-09EA-4979-B3F5-5C9A7ECB4699}"/>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48AF2514-E23A-4025-881E-694B91EE6D6D}"/>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1195925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5C6F50D-9494-448F-A1BC-8904C7B66251}"/>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6E5617A8-A53C-40E0-A589-D106DB51AA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D3E51581-C6B9-413A-80FF-CA460F9984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id="{DC9C7031-A43D-4C61-AAEF-56DDB2E72371}"/>
              </a:ext>
            </a:extLst>
          </p:cNvPr>
          <p:cNvSpPr>
            <a:spLocks noGrp="1"/>
          </p:cNvSpPr>
          <p:nvPr>
            <p:ph type="dt" sz="half" idx="10"/>
          </p:nvPr>
        </p:nvSpPr>
        <p:spPr/>
        <p:txBody>
          <a:bodyPr/>
          <a:lstStyle/>
          <a:p>
            <a:fld id="{C0B218AC-45D5-4568-91C8-934E66399D91}" type="datetimeFigureOut">
              <a:rPr lang="nb-NO" smtClean="0"/>
              <a:t>23.04.2019</a:t>
            </a:fld>
            <a:endParaRPr lang="nb-NO"/>
          </a:p>
        </p:txBody>
      </p:sp>
      <p:sp>
        <p:nvSpPr>
          <p:cNvPr id="6" name="Plassholder for bunntekst 5">
            <a:extLst>
              <a:ext uri="{FF2B5EF4-FFF2-40B4-BE49-F238E27FC236}">
                <a16:creationId xmlns:a16="http://schemas.microsoft.com/office/drawing/2014/main" id="{AFE0B82C-6171-47FD-BF9E-43D8011C0B75}"/>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194B6A8F-0CC3-411E-BD8A-BCA0980F1B2E}"/>
              </a:ext>
            </a:extLst>
          </p:cNvPr>
          <p:cNvSpPr>
            <a:spLocks noGrp="1"/>
          </p:cNvSpPr>
          <p:nvPr>
            <p:ph type="sldNum" sz="quarter" idx="12"/>
          </p:nvPr>
        </p:nvSpPr>
        <p:spPr/>
        <p:txBody>
          <a:bodyPr/>
          <a:lstStyle/>
          <a:p>
            <a:fld id="{875E271A-B540-4DD6-B425-DB951ED400ED}" type="slidenum">
              <a:rPr lang="nb-NO" smtClean="0"/>
              <a:t>‹#›</a:t>
            </a:fld>
            <a:endParaRPr lang="nb-NO"/>
          </a:p>
        </p:txBody>
      </p:sp>
    </p:spTree>
    <p:extLst>
      <p:ext uri="{BB962C8B-B14F-4D97-AF65-F5344CB8AC3E}">
        <p14:creationId xmlns:p14="http://schemas.microsoft.com/office/powerpoint/2010/main" val="2920953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CB163BC0-526A-4CEA-8FC3-A37A3F3B8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5ACC15BE-A236-4DDA-B18C-A10604BF6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FA3575F-6213-47EA-9F50-1C7AF8AFCB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1C0D3654-0B29-4F72-8F7B-DF77E1FCD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16BC07A9-5206-4409-9FF9-25C8B65B78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E271A-B540-4DD6-B425-DB951ED400ED}" type="slidenum">
              <a:rPr lang="nb-NO" smtClean="0"/>
              <a:t>‹#›</a:t>
            </a:fld>
            <a:endParaRPr lang="nb-NO"/>
          </a:p>
        </p:txBody>
      </p:sp>
    </p:spTree>
    <p:extLst>
      <p:ext uri="{BB962C8B-B14F-4D97-AF65-F5344CB8AC3E}">
        <p14:creationId xmlns:p14="http://schemas.microsoft.com/office/powerpoint/2010/main" val="30941411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CB163BC0-526A-4CEA-8FC3-A37A3F3B8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5ACC15BE-A236-4DDA-B18C-A10604BF65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5FA3575F-6213-47EA-9F50-1C7AF8AFCB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B218AC-45D5-4568-91C8-934E66399D91}" type="datetimeFigureOut">
              <a:rPr lang="nb-NO" smtClean="0"/>
              <a:t>23.04.2019</a:t>
            </a:fld>
            <a:endParaRPr lang="nb-NO"/>
          </a:p>
        </p:txBody>
      </p:sp>
      <p:sp>
        <p:nvSpPr>
          <p:cNvPr id="5" name="Plassholder for bunntekst 4">
            <a:extLst>
              <a:ext uri="{FF2B5EF4-FFF2-40B4-BE49-F238E27FC236}">
                <a16:creationId xmlns:a16="http://schemas.microsoft.com/office/drawing/2014/main" id="{1C0D3654-0B29-4F72-8F7B-DF77E1FCD5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16BC07A9-5206-4409-9FF9-25C8B65B78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5E271A-B540-4DD6-B425-DB951ED400ED}" type="slidenum">
              <a:rPr lang="nb-NO" smtClean="0"/>
              <a:t>‹#›</a:t>
            </a:fld>
            <a:endParaRPr lang="nb-NO"/>
          </a:p>
        </p:txBody>
      </p:sp>
    </p:spTree>
    <p:extLst>
      <p:ext uri="{BB962C8B-B14F-4D97-AF65-F5344CB8AC3E}">
        <p14:creationId xmlns:p14="http://schemas.microsoft.com/office/powerpoint/2010/main" val="26265382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mailto:fiks.oilfotball@gmail.com"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mailto:bjarne@ottestadil.no" TargetMode="External"/><Relationship Id="rId2" Type="http://schemas.openxmlformats.org/officeDocument/2006/relationships/image" Target="../media/image1.jpg"/><Relationship Id="rId1" Type="http://schemas.openxmlformats.org/officeDocument/2006/relationships/slideLayout" Target="../slideLayouts/slideLayout9.xml"/><Relationship Id="rId4" Type="http://schemas.openxmlformats.org/officeDocument/2006/relationships/hyperlink" Target="mailto:larsj.sandvik@fotball.no"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fotball.no/lov-og-reglement/overganger/2016/overgang-fra-utland2/" TargetMode="External"/><Relationship Id="rId3" Type="http://schemas.openxmlformats.org/officeDocument/2006/relationships/image" Target="../media/image1.jpg"/><Relationship Id="rId7" Type="http://schemas.openxmlformats.org/officeDocument/2006/relationships/hyperlink" Target="https://www.fotball.no/lov-og-reglement/overganger/2016/utlan-amator-og-profesjonell/" TargetMode="External"/><Relationship Id="rId12" Type="http://schemas.openxmlformats.org/officeDocument/2006/relationships/hyperlink" Target="https://lovdata.no/dokument/NFFF/nfffor/2002-11-15-1"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www.fotball.no/lov-og-reglement/overganger/2016/overgang-profesjonell/" TargetMode="External"/><Relationship Id="rId11" Type="http://schemas.openxmlformats.org/officeDocument/2006/relationships/hyperlink" Target="https://www.fotball.no/lov-og-reglement/overganger/2016/asylsokerflykning/" TargetMode="External"/><Relationship Id="rId5" Type="http://schemas.openxmlformats.org/officeDocument/2006/relationships/hyperlink" Target="https://www.fotball.no/lov-og-reglement/overganger/2016/overgang-med-kontrakt/" TargetMode="External"/><Relationship Id="rId10" Type="http://schemas.openxmlformats.org/officeDocument/2006/relationships/hyperlink" Target="https://www.fotball.no/lov-og-reglement/overganger/2016/overgang-futsal/" TargetMode="External"/><Relationship Id="rId4" Type="http://schemas.openxmlformats.org/officeDocument/2006/relationships/hyperlink" Target="https://www.fotball.no/lov-og-reglement/overganger/2016/overgang-uten-kontrakt/" TargetMode="External"/><Relationship Id="rId9" Type="http://schemas.openxmlformats.org/officeDocument/2006/relationships/hyperlink" Target="https://www.fotball.no/lov-og-reglement/overganger/2016/overgang-fra-utland/"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hyperlink" Target="mailto:medlem@ottestadil.no" TargetMode="Externa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hyperlink" Target="https://www.idrettsforbundet.no/tema/seksuell-trakassering-og-overgrep/filmer-til-opplaring/" TargetMode="External"/><Relationship Id="rId5" Type="http://schemas.openxmlformats.org/officeDocument/2006/relationships/hyperlink" Target="https://www.idrettsforbundet.no/tema/seksuell-trakassering-og-overgrep/retningslinjer/" TargetMode="External"/><Relationship Id="rId4" Type="http://schemas.openxmlformats.org/officeDocument/2006/relationships/hyperlink" Target="http://b8f6d29c2ef18be6c0e48dce60ff672c-httpcache0-80501-cachedown0.dna.qbrick.com/80501-cachedown0/assets/2017-06-21/cca59d47-00080501/Linus%20historie_720p.mp4"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fotball.no/kretser/indre-ostland/dommer/" TargetMode="External"/><Relationship Id="rId3" Type="http://schemas.openxmlformats.org/officeDocument/2006/relationships/image" Target="../media/image1.jpg"/><Relationship Id="rId7" Type="http://schemas.openxmlformats.org/officeDocument/2006/relationships/hyperlink" Target="https://www.fotball.no/kretser/indre-ostland/dommer/oversikt-dommere/"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hyperlink" Target="https://www.fotball.no/globalassets/krets/indreostland/dommerinformasjon/e-post-for-dommerregninger-2018.xls" TargetMode="External"/><Relationship Id="rId5" Type="http://schemas.openxmlformats.org/officeDocument/2006/relationships/hyperlink" Target="https://www.fotball.no/lov-og-reglement/spilleregler/" TargetMode="External"/><Relationship Id="rId4" Type="http://schemas.openxmlformats.org/officeDocument/2006/relationships/hyperlink" Target="https://www.fotball.no/kretser/indre-ostland/dommer/relevante-skjemaer/"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hyperlink" Target="http://www.stangemesterskapet.no/" TargetMode="External"/><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hyperlink" Target="http://www.ottestadil.no/p/24745/klubbtoy" TargetMode="External"/><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hyperlink" Target="mailto:hias@ottestadil.no/" TargetMode="External"/><Relationship Id="rId3" Type="http://schemas.openxmlformats.org/officeDocument/2006/relationships/hyperlink" Target="http://volleyball.ottestadil.no/" TargetMode="External"/><Relationship Id="rId7" Type="http://schemas.openxmlformats.org/officeDocument/2006/relationships/hyperlink" Target="mailto:post@stangehallen.no" TargetMode="External"/><Relationship Id="rId2" Type="http://schemas.openxmlformats.org/officeDocument/2006/relationships/image" Target="../media/image1.jpg"/><Relationship Id="rId1" Type="http://schemas.openxmlformats.org/officeDocument/2006/relationships/slideLayout" Target="../slideLayouts/slideLayout20.xml"/><Relationship Id="rId6" Type="http://schemas.openxmlformats.org/officeDocument/2006/relationships/hyperlink" Target="http://www.ski.ottestadil.no/" TargetMode="External"/><Relationship Id="rId5" Type="http://schemas.openxmlformats.org/officeDocument/2006/relationships/hyperlink" Target="http://www.innebandy.ottestadil.no/" TargetMode="External"/><Relationship Id="rId4" Type="http://schemas.openxmlformats.org/officeDocument/2006/relationships/hyperlink" Target="http://www.handball.ottestadil.no/"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hias@ottestadil.no/" TargetMode="External"/><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hyperlink" Target="http://www.ottestadil.no/p/17807/klubbhuset" TargetMode="External"/><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hyperlink" Target="http://www.ottestadil.no/events/ticketcart?eventid=1000028171" TargetMode="External"/><Relationship Id="rId2" Type="http://schemas.openxmlformats.org/officeDocument/2006/relationships/image" Target="../media/image1.jpg"/><Relationship Id="rId1" Type="http://schemas.openxmlformats.org/officeDocument/2006/relationships/slideLayout" Target="../slideLayouts/slideLayout20.xml"/><Relationship Id="rId5" Type="http://schemas.openxmlformats.org/officeDocument/2006/relationships/hyperlink" Target="http://www.ottestadil.no/events/p/1000028401/varslepp-i-idrettsparken" TargetMode="External"/><Relationship Id="rId4" Type="http://schemas.openxmlformats.org/officeDocument/2006/relationships/hyperlink" Target="http://www.ottestadil.no/events/p/1000028171/kickoff-barnefotballen"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9.xml"/><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fotball.ottestadil.no/p/18382/barnefotball" TargetMode="External"/><Relationship Id="rId2" Type="http://schemas.openxmlformats.org/officeDocument/2006/relationships/image" Target="../media/image1.jp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8" Type="http://schemas.openxmlformats.org/officeDocument/2006/relationships/hyperlink" Target="https://lovdata.no/dokument/NFFF/nfffor/1996-02-25-1" TargetMode="External"/><Relationship Id="rId13" Type="http://schemas.openxmlformats.org/officeDocument/2006/relationships/hyperlink" Target="https://lovdata.no/dokument/NFFF/nfffor/2010-03-07-1" TargetMode="External"/><Relationship Id="rId18" Type="http://schemas.openxmlformats.org/officeDocument/2006/relationships/hyperlink" Target="https://www.fotball.no/lov-og-reglement/spilleregler/spilleregler---barnefotball-612-ar/" TargetMode="External"/><Relationship Id="rId3" Type="http://schemas.openxmlformats.org/officeDocument/2006/relationships/image" Target="../media/image1.jpg"/><Relationship Id="rId21" Type="http://schemas.openxmlformats.org/officeDocument/2006/relationships/hyperlink" Target="https://www.fotball.no/lov-og-reglement/spilleregler/spilleregler-i-femmer--og-sjuerfotball-for-junior-senior-oldboysoldgirls-og-veteran/" TargetMode="External"/><Relationship Id="rId7" Type="http://schemas.openxmlformats.org/officeDocument/2006/relationships/hyperlink" Target="https://lovdata.no/dokument/NFFF/nfffor/2014-03-09-2" TargetMode="External"/><Relationship Id="rId12" Type="http://schemas.openxmlformats.org/officeDocument/2006/relationships/hyperlink" Target="https://www.fotball.no/globalassets/regler-og-retningslinjer/nffs_standard_samarbeidsavtale-mellom-klubb_og_selskap.pdf" TargetMode="External"/><Relationship Id="rId17" Type="http://schemas.openxmlformats.org/officeDocument/2006/relationships/hyperlink" Target="https://www.fotball.no/lov-og-reglement/spilleregler/spilleregler2/" TargetMode="External"/><Relationship Id="rId2" Type="http://schemas.openxmlformats.org/officeDocument/2006/relationships/notesSlide" Target="../notesSlides/notesSlide4.xml"/><Relationship Id="rId16" Type="http://schemas.openxmlformats.org/officeDocument/2006/relationships/hyperlink" Target="https://lovdata.no/dokument/NFFF/nfffor/2017-12-12-1" TargetMode="External"/><Relationship Id="rId20" Type="http://schemas.openxmlformats.org/officeDocument/2006/relationships/hyperlink" Target="https://www.fotball.no/lov-og-reglement/spilleregler/spilleregler-og-retningslinjer---ungdomsfotball-13-16-ar/" TargetMode="External"/><Relationship Id="rId1" Type="http://schemas.openxmlformats.org/officeDocument/2006/relationships/slideLayout" Target="../slideLayouts/slideLayout9.xml"/><Relationship Id="rId6" Type="http://schemas.openxmlformats.org/officeDocument/2006/relationships/hyperlink" Target="https://lovdata.no/dokument/NFFF/nfffor/2014-03-09-3" TargetMode="External"/><Relationship Id="rId11" Type="http://schemas.openxmlformats.org/officeDocument/2006/relationships/hyperlink" Target="https://www.fotball.no/globalassets/regler-og-retningslinjer/bestemmelser_samarbeid_med_as_pr01_01_01_11.pdf" TargetMode="External"/><Relationship Id="rId24" Type="http://schemas.openxmlformats.org/officeDocument/2006/relationships/hyperlink" Target="https://www.fotball.no/lov-og-reglement/" TargetMode="External"/><Relationship Id="rId5" Type="http://schemas.openxmlformats.org/officeDocument/2006/relationships/hyperlink" Target="https://lovdata.no/dokument/NFFF/nfffor/2014-03-09-1" TargetMode="External"/><Relationship Id="rId15" Type="http://schemas.openxmlformats.org/officeDocument/2006/relationships/hyperlink" Target="https://lovdata.no/dokument/NFFF/nfffor/2002-11-15-1" TargetMode="External"/><Relationship Id="rId23" Type="http://schemas.openxmlformats.org/officeDocument/2006/relationships/hyperlink" Target="https://www.fotball.no/lov-og-reglement/spilleregler/futsal--spilleregler-barn-6-12-ar/" TargetMode="External"/><Relationship Id="rId10" Type="http://schemas.openxmlformats.org/officeDocument/2006/relationships/hyperlink" Target="https://www.fotball.no/lov-og-reglement/artikler/saksbehandlingsregler-for-patalenemnda/" TargetMode="External"/><Relationship Id="rId19" Type="http://schemas.openxmlformats.org/officeDocument/2006/relationships/hyperlink" Target="https://www.fotball.no/lov-og-reglement/spilleregler/spilleregler-og-retningslinjer---barnefotball-12-ar/" TargetMode="External"/><Relationship Id="rId4" Type="http://schemas.openxmlformats.org/officeDocument/2006/relationships/hyperlink" Target="https://lovdata.no/dokument/NFFL/nfflov/2014-03-09-1" TargetMode="External"/><Relationship Id="rId9" Type="http://schemas.openxmlformats.org/officeDocument/2006/relationships/hyperlink" Target="https://lovdata.no/dokument/NFFF/nfffor/2006-11-09-1" TargetMode="External"/><Relationship Id="rId14" Type="http://schemas.openxmlformats.org/officeDocument/2006/relationships/hyperlink" Target="https://lovdata.no/dokument/NFFF/nfffor/2015-03-18-1" TargetMode="External"/><Relationship Id="rId22" Type="http://schemas.openxmlformats.org/officeDocument/2006/relationships/hyperlink" Target="https://www.fotball.no/lov-og-reglement/spilleregler/spilleregler-futsal/"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fotball.no/kretser/indre-ostland/spillerutvikling/" TargetMode="External"/><Relationship Id="rId13" Type="http://schemas.openxmlformats.org/officeDocument/2006/relationships/hyperlink" Target="https://www.fotball.no/fotballdata/dagens-kamper/?d=5" TargetMode="External"/><Relationship Id="rId3" Type="http://schemas.openxmlformats.org/officeDocument/2006/relationships/image" Target="../media/image1.jpg"/><Relationship Id="rId7" Type="http://schemas.openxmlformats.org/officeDocument/2006/relationships/hyperlink" Target="https://www.fotball.no/kretser/indre-ostland/samfunns--og-verdiarbeid/" TargetMode="External"/><Relationship Id="rId12" Type="http://schemas.openxmlformats.org/officeDocument/2006/relationships/hyperlink" Target="https://www.fotball.no/kurs/?d=5" TargetMode="External"/><Relationship Id="rId2" Type="http://schemas.openxmlformats.org/officeDocument/2006/relationships/notesSlide" Target="../notesSlides/notesSlide5.xml"/><Relationship Id="rId16" Type="http://schemas.openxmlformats.org/officeDocument/2006/relationships/hyperlink" Target="https://www.fotball.no/kretser/indre-ostland/" TargetMode="External"/><Relationship Id="rId1" Type="http://schemas.openxmlformats.org/officeDocument/2006/relationships/slideLayout" Target="../slideLayouts/slideLayout9.xml"/><Relationship Id="rId6" Type="http://schemas.openxmlformats.org/officeDocument/2006/relationships/hyperlink" Target="https://www.fotball.no/kretser/indre-ostland/aktivitet/" TargetMode="External"/><Relationship Id="rId11" Type="http://schemas.openxmlformats.org/officeDocument/2006/relationships/hyperlink" Target="https://www.fotball.no/fotballdata/klubb/?d=5" TargetMode="External"/><Relationship Id="rId5" Type="http://schemas.openxmlformats.org/officeDocument/2006/relationships/hyperlink" Target="https://www.fotball.no/kretser/indre-ostland/klubb-leder-og-trener/" TargetMode="External"/><Relationship Id="rId15" Type="http://schemas.openxmlformats.org/officeDocument/2006/relationships/hyperlink" Target="https://www.fotball.no/lov-og-reglement/" TargetMode="External"/><Relationship Id="rId10" Type="http://schemas.openxmlformats.org/officeDocument/2006/relationships/hyperlink" Target="https://www.fotball.no/turneringer/?d=5" TargetMode="External"/><Relationship Id="rId4" Type="http://schemas.openxmlformats.org/officeDocument/2006/relationships/hyperlink" Target="https://www.fotball.no/kretser/indre-ostland/om-kretsen/" TargetMode="External"/><Relationship Id="rId9" Type="http://schemas.openxmlformats.org/officeDocument/2006/relationships/hyperlink" Target="https://www.fotball.no/kretser/indre-ostland/dommer/" TargetMode="External"/><Relationship Id="rId14" Type="http://schemas.openxmlformats.org/officeDocument/2006/relationships/hyperlink" Target="https://www.fotball.no/klubb-og-leder/fiks-info-og-suppor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lassholder for bilde 16" descr="Et bilde som inneholder utklipp&#10;&#10;Beskrivelse som er generert med svært høy visshet">
            <a:extLst>
              <a:ext uri="{FF2B5EF4-FFF2-40B4-BE49-F238E27FC236}">
                <a16:creationId xmlns:a16="http://schemas.microsoft.com/office/drawing/2014/main" id="{012263F8-F2F7-4C97-92F9-AA128938CEAB}"/>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4B81131-EB64-4A6F-93C5-E7CC69389E22}"/>
              </a:ext>
            </a:extLst>
          </p:cNvPr>
          <p:cNvSpPr txBox="1"/>
          <p:nvPr/>
        </p:nvSpPr>
        <p:spPr>
          <a:xfrm>
            <a:off x="1407381" y="1001864"/>
            <a:ext cx="6869927" cy="2766911"/>
          </a:xfrm>
          <a:prstGeom prst="rect">
            <a:avLst/>
          </a:prstGeom>
          <a:noFill/>
        </p:spPr>
        <p:txBody>
          <a:bodyPr wrap="square" rtlCol="0">
            <a:spAutoFit/>
          </a:bodyPr>
          <a:lstStyle/>
          <a:p>
            <a:pPr algn="ctr">
              <a:lnSpc>
                <a:spcPct val="150000"/>
              </a:lnSpc>
            </a:pPr>
            <a:r>
              <a:rPr lang="nb-NO" sz="4000" dirty="0"/>
              <a:t>Velkommen til lagledermøte</a:t>
            </a:r>
          </a:p>
          <a:p>
            <a:pPr algn="ctr">
              <a:lnSpc>
                <a:spcPct val="150000"/>
              </a:lnSpc>
            </a:pPr>
            <a:r>
              <a:rPr lang="nb-NO" sz="4000" dirty="0"/>
              <a:t>Barne- og ungdomsfotball</a:t>
            </a:r>
          </a:p>
          <a:p>
            <a:pPr algn="ctr">
              <a:lnSpc>
                <a:spcPct val="150000"/>
              </a:lnSpc>
            </a:pPr>
            <a:r>
              <a:rPr lang="nb-NO" sz="4000" dirty="0"/>
              <a:t>2019</a:t>
            </a:r>
          </a:p>
        </p:txBody>
      </p:sp>
      <p:sp>
        <p:nvSpPr>
          <p:cNvPr id="3" name="Rektangel 2">
            <a:extLst>
              <a:ext uri="{FF2B5EF4-FFF2-40B4-BE49-F238E27FC236}">
                <a16:creationId xmlns:a16="http://schemas.microsoft.com/office/drawing/2014/main" id="{2268A534-471D-4D8A-91FA-2CF7F9B8057F}"/>
              </a:ext>
            </a:extLst>
          </p:cNvPr>
          <p:cNvSpPr/>
          <p:nvPr/>
        </p:nvSpPr>
        <p:spPr>
          <a:xfrm>
            <a:off x="1852654" y="5420961"/>
            <a:ext cx="6194066" cy="369332"/>
          </a:xfrm>
          <a:prstGeom prst="rect">
            <a:avLst/>
          </a:prstGeom>
        </p:spPr>
        <p:txBody>
          <a:bodyPr wrap="square">
            <a:spAutoFit/>
          </a:bodyPr>
          <a:lstStyle/>
          <a:p>
            <a:r>
              <a:rPr lang="nb-NO" dirty="0"/>
              <a:t>Vi ønsker at minimum en fra hver spillergruppe deltar på møtet.</a:t>
            </a:r>
          </a:p>
        </p:txBody>
      </p:sp>
    </p:spTree>
    <p:extLst>
      <p:ext uri="{BB962C8B-B14F-4D97-AF65-F5344CB8AC3E}">
        <p14:creationId xmlns:p14="http://schemas.microsoft.com/office/powerpoint/2010/main" val="1454777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F4A9D8D9-A811-4376-9CF6-30374B1959A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7CCDA4A-76CD-40D5-8732-13BA65E17649}"/>
              </a:ext>
            </a:extLst>
          </p:cNvPr>
          <p:cNvSpPr txBox="1"/>
          <p:nvPr/>
        </p:nvSpPr>
        <p:spPr>
          <a:xfrm>
            <a:off x="925575" y="1320729"/>
            <a:ext cx="7924040" cy="5447645"/>
          </a:xfrm>
          <a:prstGeom prst="rect">
            <a:avLst/>
          </a:prstGeom>
          <a:noFill/>
        </p:spPr>
        <p:txBody>
          <a:bodyPr wrap="square" rtlCol="0">
            <a:spAutoFit/>
          </a:bodyPr>
          <a:lstStyle/>
          <a:p>
            <a:pPr algn="ctr"/>
            <a:r>
              <a:rPr lang="nb-NO" sz="3600" b="1" dirty="0"/>
              <a:t>Påmelding av lag</a:t>
            </a:r>
          </a:p>
          <a:p>
            <a:endParaRPr lang="nb-NO" sz="2400" b="1" dirty="0"/>
          </a:p>
          <a:p>
            <a:pPr marL="342900" indent="-342900">
              <a:buFont typeface="Arial" panose="020B0604020202020204" pitchFamily="34" charset="0"/>
              <a:buChar char="•"/>
            </a:pPr>
            <a:r>
              <a:rPr lang="nb-NO" sz="2400" dirty="0"/>
              <a:t>Sendes til </a:t>
            </a:r>
            <a:r>
              <a:rPr lang="nb-NO" sz="2400" dirty="0">
                <a:hlinkClick r:id="rId4"/>
              </a:rPr>
              <a:t>fiks.oilfotball@gmail.com</a:t>
            </a:r>
            <a:r>
              <a:rPr lang="nb-NO" sz="2400" dirty="0"/>
              <a:t> </a:t>
            </a:r>
          </a:p>
          <a:p>
            <a:pPr marL="342900" indent="-342900">
              <a:buFont typeface="Arial" panose="020B0604020202020204" pitchFamily="34" charset="0"/>
              <a:buChar char="•"/>
            </a:pPr>
            <a:r>
              <a:rPr lang="nb-NO" sz="2400" dirty="0"/>
              <a:t>Antall lag per </a:t>
            </a:r>
            <a:r>
              <a:rPr lang="nb-NO" sz="2400" dirty="0" err="1"/>
              <a:t>årstrinn</a:t>
            </a:r>
            <a:endParaRPr lang="nb-NO" sz="2400" dirty="0"/>
          </a:p>
          <a:p>
            <a:pPr marL="342900" indent="-342900">
              <a:buFont typeface="Arial" panose="020B0604020202020204" pitchFamily="34" charset="0"/>
              <a:buChar char="•"/>
            </a:pPr>
            <a:r>
              <a:rPr lang="nb-NO" sz="2400" dirty="0"/>
              <a:t>Spillerliste</a:t>
            </a:r>
          </a:p>
          <a:p>
            <a:pPr marL="342900" indent="-342900">
              <a:buFont typeface="Arial" panose="020B0604020202020204" pitchFamily="34" charset="0"/>
              <a:buChar char="•"/>
            </a:pPr>
            <a:r>
              <a:rPr lang="nb-NO" sz="2400" dirty="0"/>
              <a:t>Støtteapparat </a:t>
            </a:r>
            <a:r>
              <a:rPr lang="nb-NO" sz="1600" dirty="0"/>
              <a:t>(må meldes inn i klubb og levere politiattest)</a:t>
            </a:r>
          </a:p>
          <a:p>
            <a:pPr marL="342900" indent="-342900">
              <a:buFont typeface="Arial" panose="020B0604020202020204" pitchFamily="34" charset="0"/>
              <a:buChar char="•"/>
            </a:pPr>
            <a:r>
              <a:rPr lang="nb-NO" sz="2400" dirty="0"/>
              <a:t>Frister i jan-</a:t>
            </a:r>
            <a:r>
              <a:rPr lang="nb-NO" sz="2400" dirty="0" err="1"/>
              <a:t>feb</a:t>
            </a:r>
            <a:r>
              <a:rPr lang="nb-NO" sz="2400" dirty="0"/>
              <a:t>, sendes ut til laglederne fra FIKS-ansvarlig</a:t>
            </a:r>
          </a:p>
          <a:p>
            <a:r>
              <a:rPr lang="nb-NO" sz="1400" dirty="0"/>
              <a:t>	Frister i 2019:</a:t>
            </a:r>
          </a:p>
          <a:p>
            <a:pPr marL="2114550" lvl="4" indent="-285750">
              <a:buFontTx/>
              <a:buChar char="-"/>
            </a:pPr>
            <a:r>
              <a:rPr lang="nb-NO" sz="1400" dirty="0"/>
              <a:t>Ungdomsfotballen: 15. januar/ 1. februar</a:t>
            </a:r>
          </a:p>
          <a:p>
            <a:pPr marL="2114550" lvl="4" indent="-285750">
              <a:buFontTx/>
              <a:buChar char="-"/>
            </a:pPr>
            <a:r>
              <a:rPr lang="nb-NO" sz="1400" dirty="0"/>
              <a:t>Barnefotballen: 6. mars</a:t>
            </a:r>
          </a:p>
          <a:p>
            <a:pPr marL="2114550" lvl="4" indent="-285750">
              <a:buFontTx/>
              <a:buChar char="-"/>
            </a:pPr>
            <a:r>
              <a:rPr lang="nb-NO" sz="1400" dirty="0"/>
              <a:t>6-åringene: 10. april</a:t>
            </a:r>
          </a:p>
          <a:p>
            <a:pPr marL="2114550" lvl="4" indent="-285750">
              <a:buFontTx/>
              <a:buChar char="-"/>
            </a:pPr>
            <a:endParaRPr lang="nb-NO" sz="1600" dirty="0"/>
          </a:p>
          <a:p>
            <a:pPr marL="342900" indent="-342900">
              <a:buFont typeface="Arial" panose="020B0604020202020204" pitchFamily="34" charset="0"/>
              <a:buChar char="•"/>
            </a:pPr>
            <a:r>
              <a:rPr lang="nb-NO" sz="2400" dirty="0"/>
              <a:t>FIKS-ansvarlig 2019: Kristin Graaberget</a:t>
            </a:r>
          </a:p>
          <a:p>
            <a:endParaRPr lang="nb-NO" sz="2400" dirty="0"/>
          </a:p>
          <a:p>
            <a:endParaRPr lang="nb-NO" sz="2400" dirty="0"/>
          </a:p>
          <a:p>
            <a:endParaRPr lang="nb-NO" sz="1600" dirty="0"/>
          </a:p>
        </p:txBody>
      </p:sp>
    </p:spTree>
    <p:extLst>
      <p:ext uri="{BB962C8B-B14F-4D97-AF65-F5344CB8AC3E}">
        <p14:creationId xmlns:p14="http://schemas.microsoft.com/office/powerpoint/2010/main" val="24358058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63EF1EA8-300E-4D06-9929-C7FCDCF6BE1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93843D0-EC0E-41DF-B587-57C2D93551A6}"/>
              </a:ext>
            </a:extLst>
          </p:cNvPr>
          <p:cNvSpPr txBox="1"/>
          <p:nvPr/>
        </p:nvSpPr>
        <p:spPr>
          <a:xfrm>
            <a:off x="655273" y="780009"/>
            <a:ext cx="8086476" cy="4708981"/>
          </a:xfrm>
          <a:prstGeom prst="rect">
            <a:avLst/>
          </a:prstGeom>
          <a:noFill/>
        </p:spPr>
        <p:txBody>
          <a:bodyPr wrap="square" rtlCol="0">
            <a:spAutoFit/>
          </a:bodyPr>
          <a:lstStyle/>
          <a:p>
            <a:pPr algn="ctr"/>
            <a:r>
              <a:rPr lang="nb-NO" sz="3600" b="1" dirty="0"/>
              <a:t>Flytting av kamper</a:t>
            </a:r>
          </a:p>
          <a:p>
            <a:endParaRPr lang="nb-NO" sz="2400" dirty="0"/>
          </a:p>
          <a:p>
            <a:r>
              <a:rPr lang="nb-NO" sz="2400" dirty="0"/>
              <a:t>Ansvar banefordeling: Bjarne Kise, </a:t>
            </a:r>
            <a:r>
              <a:rPr lang="nb-NO" dirty="0">
                <a:hlinkClick r:id="rId3"/>
              </a:rPr>
              <a:t>bjarne@ottestadil.no</a:t>
            </a:r>
            <a:r>
              <a:rPr lang="nb-NO" dirty="0"/>
              <a:t>, 90043814</a:t>
            </a:r>
          </a:p>
          <a:p>
            <a:endParaRPr lang="nb-NO" sz="2400" dirty="0"/>
          </a:p>
          <a:p>
            <a:r>
              <a:rPr lang="nb-NO" sz="2400" dirty="0"/>
              <a:t>Prinsipper bak fordeling av treningstider og kamper</a:t>
            </a:r>
          </a:p>
          <a:p>
            <a:endParaRPr lang="nb-NO" sz="2400" dirty="0"/>
          </a:p>
          <a:p>
            <a:r>
              <a:rPr lang="nb-NO" sz="2400" u="sng" dirty="0"/>
              <a:t>NB. Ved flytting av hjemmekamper</a:t>
            </a:r>
            <a:r>
              <a:rPr lang="nb-NO" sz="2400" dirty="0"/>
              <a:t>:</a:t>
            </a:r>
          </a:p>
          <a:p>
            <a:pPr marL="342900" indent="-342900">
              <a:buFontTx/>
              <a:buChar char="-"/>
            </a:pPr>
            <a:r>
              <a:rPr lang="nb-NO" sz="2400" dirty="0"/>
              <a:t>Sjekk med Bjarne om ledig bane</a:t>
            </a:r>
          </a:p>
          <a:p>
            <a:pPr marL="342900" indent="-342900">
              <a:buFontTx/>
              <a:buChar char="-"/>
            </a:pPr>
            <a:r>
              <a:rPr lang="nb-NO" sz="2400" dirty="0"/>
              <a:t>Varsle dommer</a:t>
            </a:r>
          </a:p>
          <a:p>
            <a:pPr marL="342900" indent="-342900">
              <a:buFontTx/>
              <a:buChar char="-"/>
            </a:pPr>
            <a:r>
              <a:rPr lang="nb-NO" sz="2400" dirty="0"/>
              <a:t>Varsle kretsen </a:t>
            </a:r>
            <a:r>
              <a:rPr lang="nb-NO" u="sng" dirty="0">
                <a:hlinkClick r:id="rId4"/>
              </a:rPr>
              <a:t>larsj.sandvik@fotball.no</a:t>
            </a:r>
            <a:r>
              <a:rPr lang="nb-NO" sz="2400" dirty="0"/>
              <a:t> </a:t>
            </a:r>
          </a:p>
          <a:p>
            <a:pPr marL="342900" indent="-342900">
              <a:buFontTx/>
              <a:buChar char="-"/>
            </a:pPr>
            <a:r>
              <a:rPr lang="nb-NO" sz="2400" dirty="0"/>
              <a:t>Ungdomsfotballen: Bot for å avlyse eller flytte med kort frist. Sjekk kretsens hjemmesider.</a:t>
            </a:r>
          </a:p>
        </p:txBody>
      </p:sp>
    </p:spTree>
    <p:extLst>
      <p:ext uri="{BB962C8B-B14F-4D97-AF65-F5344CB8AC3E}">
        <p14:creationId xmlns:p14="http://schemas.microsoft.com/office/powerpoint/2010/main" val="1909169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63EF1EA8-300E-4D06-9929-C7FCDCF6BE14}"/>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93843D0-EC0E-41DF-B587-57C2D93551A6}"/>
              </a:ext>
            </a:extLst>
          </p:cNvPr>
          <p:cNvSpPr txBox="1"/>
          <p:nvPr/>
        </p:nvSpPr>
        <p:spPr>
          <a:xfrm>
            <a:off x="712423" y="565697"/>
            <a:ext cx="8086476" cy="646331"/>
          </a:xfrm>
          <a:prstGeom prst="rect">
            <a:avLst/>
          </a:prstGeom>
          <a:noFill/>
        </p:spPr>
        <p:txBody>
          <a:bodyPr wrap="square" rtlCol="0">
            <a:spAutoFit/>
          </a:bodyPr>
          <a:lstStyle/>
          <a:p>
            <a:pPr algn="ctr"/>
            <a:r>
              <a:rPr lang="nb-NO" sz="3600" b="1" dirty="0"/>
              <a:t>Nye spillere - </a:t>
            </a:r>
          </a:p>
        </p:txBody>
      </p:sp>
      <p:sp>
        <p:nvSpPr>
          <p:cNvPr id="3" name="Rektangel 2">
            <a:extLst>
              <a:ext uri="{FF2B5EF4-FFF2-40B4-BE49-F238E27FC236}">
                <a16:creationId xmlns:a16="http://schemas.microsoft.com/office/drawing/2014/main" id="{067EBABD-0EE1-4152-A5B2-2D1454D31A95}"/>
              </a:ext>
            </a:extLst>
          </p:cNvPr>
          <p:cNvSpPr/>
          <p:nvPr/>
        </p:nvSpPr>
        <p:spPr>
          <a:xfrm>
            <a:off x="712423" y="1225689"/>
            <a:ext cx="5809821" cy="2893100"/>
          </a:xfrm>
          <a:prstGeom prst="rect">
            <a:avLst/>
          </a:prstGeom>
        </p:spPr>
        <p:txBody>
          <a:bodyPr wrap="square">
            <a:spAutoFit/>
          </a:bodyPr>
          <a:lstStyle/>
          <a:p>
            <a:pPr algn="ctr" fontAlgn="t"/>
            <a:r>
              <a:rPr lang="nb-NO" sz="1400" b="1" dirty="0">
                <a:latin typeface="Gotham SSm A"/>
              </a:rPr>
              <a:t>Overgangsvindu 2019</a:t>
            </a:r>
            <a:br>
              <a:rPr lang="nb-NO" sz="1400" b="1" dirty="0">
                <a:latin typeface="Gotham SSm A"/>
              </a:rPr>
            </a:br>
            <a:r>
              <a:rPr lang="nb-NO" sz="1400" b="1" dirty="0">
                <a:latin typeface="Gotham SSm A"/>
              </a:rPr>
              <a:t>Amatører</a:t>
            </a:r>
            <a:r>
              <a:rPr lang="nb-NO" sz="1400" dirty="0">
                <a:latin typeface="Gotham SSm A"/>
              </a:rPr>
              <a:t> : 1.januar - 10.september</a:t>
            </a:r>
            <a:br>
              <a:rPr lang="nb-NO" sz="1400" dirty="0">
                <a:latin typeface="Gotham SSm A"/>
              </a:rPr>
            </a:br>
            <a:r>
              <a:rPr lang="nb-NO" sz="1400" b="1" dirty="0">
                <a:latin typeface="Gotham SSm A"/>
              </a:rPr>
              <a:t>Profesjonelle</a:t>
            </a:r>
            <a:r>
              <a:rPr lang="nb-NO" sz="1400" dirty="0">
                <a:latin typeface="Gotham SSm A"/>
              </a:rPr>
              <a:t>: 9.januar - 1.april  og 1.august-31.august</a:t>
            </a:r>
          </a:p>
          <a:p>
            <a:pPr algn="ctr" fontAlgn="t"/>
            <a:endParaRPr lang="nb-NO" sz="1400" dirty="0">
              <a:latin typeface="Gotham SSm A"/>
            </a:endParaRPr>
          </a:p>
          <a:p>
            <a:pPr marL="285750" indent="-285750" fontAlgn="t">
              <a:buFont typeface="Arial" panose="020B0604020202020204" pitchFamily="34" charset="0"/>
              <a:buChar char="•"/>
            </a:pPr>
            <a:r>
              <a:rPr lang="nb-NO" sz="1400" dirty="0">
                <a:solidFill>
                  <a:srgbClr val="00205B"/>
                </a:solidFill>
                <a:latin typeface="Gotham SSm A"/>
                <a:hlinkClick r:id="rId4"/>
              </a:rPr>
              <a:t>Hva er en overgang uten kontrakt og hva skal til for å få den godkjent</a:t>
            </a:r>
          </a:p>
          <a:p>
            <a:pPr marL="285750" indent="-285750" fontAlgn="t">
              <a:buFont typeface="Arial" panose="020B0604020202020204" pitchFamily="34" charset="0"/>
              <a:buChar char="•"/>
            </a:pPr>
            <a:r>
              <a:rPr lang="nb-NO" sz="1400" dirty="0">
                <a:solidFill>
                  <a:srgbClr val="00205B"/>
                </a:solidFill>
                <a:latin typeface="Gotham SSm A"/>
                <a:hlinkClick r:id="rId5"/>
              </a:rPr>
              <a:t>Hva er en overgang med kontrakt og hva skal til for å få den godkjent</a:t>
            </a:r>
          </a:p>
          <a:p>
            <a:pPr marL="285750" indent="-285750" fontAlgn="t">
              <a:buFont typeface="Arial" panose="020B0604020202020204" pitchFamily="34" charset="0"/>
              <a:buChar char="•"/>
            </a:pPr>
            <a:r>
              <a:rPr lang="nb-NO" sz="1400" dirty="0">
                <a:solidFill>
                  <a:srgbClr val="00205B"/>
                </a:solidFill>
                <a:latin typeface="Gotham SSm A"/>
                <a:hlinkClick r:id="rId6"/>
              </a:rPr>
              <a:t>Hva er en profesjonell overgang og hva skal til for å få den godkjent</a:t>
            </a:r>
          </a:p>
          <a:p>
            <a:pPr marL="285750" indent="-285750" fontAlgn="t">
              <a:buFont typeface="Arial" panose="020B0604020202020204" pitchFamily="34" charset="0"/>
              <a:buChar char="•"/>
            </a:pPr>
            <a:r>
              <a:rPr lang="nb-NO" sz="1400" dirty="0">
                <a:solidFill>
                  <a:srgbClr val="00205B"/>
                </a:solidFill>
                <a:latin typeface="Gotham SSm A"/>
                <a:hlinkClick r:id="rId7"/>
              </a:rPr>
              <a:t>Hvordan håndtere utlån for amatører og profesjonelle</a:t>
            </a:r>
          </a:p>
          <a:p>
            <a:pPr marL="285750" indent="-285750" fontAlgn="t">
              <a:buFont typeface="Arial" panose="020B0604020202020204" pitchFamily="34" charset="0"/>
              <a:buChar char="•"/>
            </a:pPr>
            <a:r>
              <a:rPr lang="nb-NO" sz="1400" dirty="0">
                <a:solidFill>
                  <a:srgbClr val="00205B"/>
                </a:solidFill>
                <a:latin typeface="Gotham SSm A"/>
                <a:hlinkClick r:id="rId8"/>
              </a:rPr>
              <a:t>Hvordan håndtere overgang fra utenlandsk klubb</a:t>
            </a:r>
          </a:p>
          <a:p>
            <a:pPr marL="285750" indent="-285750" fontAlgn="t">
              <a:buFont typeface="Arial" panose="020B0604020202020204" pitchFamily="34" charset="0"/>
              <a:buChar char="•"/>
            </a:pPr>
            <a:r>
              <a:rPr lang="nb-NO" sz="1400" dirty="0">
                <a:solidFill>
                  <a:srgbClr val="00205B"/>
                </a:solidFill>
                <a:latin typeface="Gotham SSm A"/>
                <a:hlinkClick r:id="rId9"/>
              </a:rPr>
              <a:t>Hva er endring klubbtilhørighet og hva skal til for å få den godkjent</a:t>
            </a:r>
          </a:p>
          <a:p>
            <a:pPr marL="285750" indent="-285750" fontAlgn="t">
              <a:buFont typeface="Arial" panose="020B0604020202020204" pitchFamily="34" charset="0"/>
              <a:buChar char="•"/>
            </a:pPr>
            <a:r>
              <a:rPr lang="nb-NO" sz="1400" dirty="0">
                <a:solidFill>
                  <a:srgbClr val="00205B"/>
                </a:solidFill>
                <a:latin typeface="Gotham SSm A"/>
                <a:hlinkClick r:id="rId10"/>
              </a:rPr>
              <a:t>Hva er en futsalovergang og hvordan håndteres dette</a:t>
            </a:r>
          </a:p>
          <a:p>
            <a:pPr marL="285750" indent="-285750" fontAlgn="t">
              <a:buFont typeface="Arial" panose="020B0604020202020204" pitchFamily="34" charset="0"/>
              <a:buChar char="•"/>
            </a:pPr>
            <a:r>
              <a:rPr lang="nb-NO" sz="1400" dirty="0">
                <a:solidFill>
                  <a:srgbClr val="00205B"/>
                </a:solidFill>
                <a:latin typeface="Gotham SSm A"/>
                <a:hlinkClick r:id="rId11"/>
              </a:rPr>
              <a:t>Hva må til for å registrere en asylsøker/flyktning som spiller i klubben vår?</a:t>
            </a:r>
          </a:p>
          <a:p>
            <a:pPr marL="285750" indent="-285750" fontAlgn="t">
              <a:buFont typeface="Arial" panose="020B0604020202020204" pitchFamily="34" charset="0"/>
              <a:buChar char="•"/>
            </a:pPr>
            <a:r>
              <a:rPr lang="nb-NO" sz="1400" dirty="0">
                <a:solidFill>
                  <a:srgbClr val="00205B"/>
                </a:solidFill>
                <a:latin typeface="Gotham SSm A"/>
                <a:hlinkClick r:id="rId12"/>
              </a:rPr>
              <a:t>Norges Fotballforbund - overgangsreglement.</a:t>
            </a:r>
            <a:endParaRPr lang="nb-NO" sz="1400" b="0" u="none" strike="noStrike" dirty="0">
              <a:solidFill>
                <a:srgbClr val="00205B"/>
              </a:solidFill>
              <a:effectLst/>
              <a:latin typeface="Gotham SSm A"/>
              <a:hlinkClick r:id="rId12"/>
            </a:endParaRPr>
          </a:p>
        </p:txBody>
      </p:sp>
      <p:sp>
        <p:nvSpPr>
          <p:cNvPr id="4" name="Rektangel 3">
            <a:extLst>
              <a:ext uri="{FF2B5EF4-FFF2-40B4-BE49-F238E27FC236}">
                <a16:creationId xmlns:a16="http://schemas.microsoft.com/office/drawing/2014/main" id="{6D9C0673-1EDE-43AD-A1FF-91CAA9C58AB0}"/>
              </a:ext>
            </a:extLst>
          </p:cNvPr>
          <p:cNvSpPr/>
          <p:nvPr/>
        </p:nvSpPr>
        <p:spPr>
          <a:xfrm>
            <a:off x="929756" y="4199047"/>
            <a:ext cx="3774282" cy="2031325"/>
          </a:xfrm>
          <a:prstGeom prst="rect">
            <a:avLst/>
          </a:prstGeom>
        </p:spPr>
        <p:txBody>
          <a:bodyPr wrap="square">
            <a:spAutoFit/>
          </a:bodyPr>
          <a:lstStyle/>
          <a:p>
            <a:r>
              <a:rPr lang="nb-NO" sz="1400" b="1" dirty="0">
                <a:solidFill>
                  <a:srgbClr val="CC052B"/>
                </a:solidFill>
                <a:latin typeface="Helvetica Neue"/>
              </a:rPr>
              <a:t>§ 4. Overgang for spillere under 15 år</a:t>
            </a:r>
          </a:p>
          <a:p>
            <a:r>
              <a:rPr lang="nb-NO" sz="1400" b="1" dirty="0">
                <a:solidFill>
                  <a:srgbClr val="333333"/>
                </a:solidFill>
                <a:latin typeface="Helvetica Neue"/>
              </a:rPr>
              <a:t>§ 4-1. </a:t>
            </a:r>
            <a:r>
              <a:rPr lang="nb-NO" sz="1400" dirty="0">
                <a:solidFill>
                  <a:srgbClr val="333333"/>
                </a:solidFill>
                <a:latin typeface="Helvetica Neue"/>
              </a:rPr>
              <a:t>Før spilleren kontaktes med tanke på overgang, skal ny klubb på etterviselig måte sende skriftlig underretning til nåværende klubb og spillerens foresatte. Nåværende klubb skal også informeres uten ugrunnet opphold dersom spilleren selv tar kontakt. Etter at nåværende klubb er underrettet, skal det gå rimelig tid før spilleren kontaktes</a:t>
            </a:r>
            <a:endParaRPr lang="nb-NO" sz="1400" b="0" i="0" dirty="0">
              <a:solidFill>
                <a:srgbClr val="333333"/>
              </a:solidFill>
              <a:effectLst/>
              <a:latin typeface="Helvetica Neue"/>
            </a:endParaRPr>
          </a:p>
        </p:txBody>
      </p:sp>
      <p:sp>
        <p:nvSpPr>
          <p:cNvPr id="8" name="Rektangel 7">
            <a:extLst>
              <a:ext uri="{FF2B5EF4-FFF2-40B4-BE49-F238E27FC236}">
                <a16:creationId xmlns:a16="http://schemas.microsoft.com/office/drawing/2014/main" id="{47622F2E-D274-4BA1-800B-26E76EDB0749}"/>
              </a:ext>
            </a:extLst>
          </p:cNvPr>
          <p:cNvSpPr/>
          <p:nvPr/>
        </p:nvSpPr>
        <p:spPr>
          <a:xfrm>
            <a:off x="4928211" y="4199047"/>
            <a:ext cx="4086225" cy="2031325"/>
          </a:xfrm>
          <a:prstGeom prst="rect">
            <a:avLst/>
          </a:prstGeom>
        </p:spPr>
        <p:txBody>
          <a:bodyPr wrap="square">
            <a:spAutoFit/>
          </a:bodyPr>
          <a:lstStyle/>
          <a:p>
            <a:r>
              <a:rPr lang="nb-NO" sz="1400" b="1" dirty="0">
                <a:solidFill>
                  <a:srgbClr val="CC052B"/>
                </a:solidFill>
                <a:latin typeface="Helvetica Neue"/>
              </a:rPr>
              <a:t>§ 6. Henvendelse til spiller i annen klubb</a:t>
            </a:r>
          </a:p>
          <a:p>
            <a:r>
              <a:rPr lang="nb-NO" sz="1400" dirty="0">
                <a:solidFill>
                  <a:srgbClr val="333333"/>
                </a:solidFill>
                <a:latin typeface="Helvetica Neue"/>
              </a:rPr>
              <a:t>Før det kan gjøres henvendelse til spiller i annen klubb med sikte på overgang/utlån, skal ny klubb på etterviselig måte sende skriftlig underretning til nåværende klubb. Nåværende klubb skal også informeres uten ugrunnet opphold dersom spilleren selv tar kontakt. Etter at nåværende klubb er underrettet, skal det gå minst to dager før spilleren kan kontaktes.</a:t>
            </a:r>
            <a:endParaRPr lang="nb-NO" sz="1400" b="0" i="0" dirty="0">
              <a:solidFill>
                <a:srgbClr val="333333"/>
              </a:solidFill>
              <a:effectLst/>
              <a:latin typeface="Helvetica Neue"/>
            </a:endParaRPr>
          </a:p>
        </p:txBody>
      </p:sp>
      <p:sp>
        <p:nvSpPr>
          <p:cNvPr id="6" name="TekstSylinder 5">
            <a:extLst>
              <a:ext uri="{FF2B5EF4-FFF2-40B4-BE49-F238E27FC236}">
                <a16:creationId xmlns:a16="http://schemas.microsoft.com/office/drawing/2014/main" id="{5E25681A-C9D6-4432-A8DB-AA31318D493D}"/>
              </a:ext>
            </a:extLst>
          </p:cNvPr>
          <p:cNvSpPr txBox="1"/>
          <p:nvPr/>
        </p:nvSpPr>
        <p:spPr>
          <a:xfrm>
            <a:off x="6538437" y="1994575"/>
            <a:ext cx="2566808" cy="2246769"/>
          </a:xfrm>
          <a:prstGeom prst="rect">
            <a:avLst/>
          </a:prstGeom>
          <a:noFill/>
        </p:spPr>
        <p:txBody>
          <a:bodyPr wrap="square" rtlCol="0">
            <a:spAutoFit/>
          </a:bodyPr>
          <a:lstStyle/>
          <a:p>
            <a:pPr marL="342900" indent="-342900">
              <a:buAutoNum type="arabicParenR"/>
            </a:pPr>
            <a:r>
              <a:rPr lang="nb-NO" sz="1400" dirty="0"/>
              <a:t>Melde moderklubb om ønsker om overgangssamtale/overgang</a:t>
            </a:r>
          </a:p>
          <a:p>
            <a:pPr marL="342900" indent="-342900">
              <a:buAutoNum type="arabicParenR"/>
            </a:pPr>
            <a:r>
              <a:rPr lang="nb-NO" sz="1400" dirty="0"/>
              <a:t>Samtykkeskjema/ overgangsskjema til overgangsansvarlig</a:t>
            </a:r>
          </a:p>
          <a:p>
            <a:pPr marL="342900" indent="-342900">
              <a:buAutoNum type="arabicParenR"/>
            </a:pPr>
            <a:r>
              <a:rPr lang="nb-NO" sz="1400" dirty="0"/>
              <a:t>Avvente godkjent overgang før spiller benyttes</a:t>
            </a:r>
          </a:p>
          <a:p>
            <a:pPr marL="342900" indent="-342900">
              <a:buAutoNum type="arabicParenR"/>
            </a:pPr>
            <a:r>
              <a:rPr lang="nb-NO" sz="1400" dirty="0"/>
              <a:t>Alltid sportslig ledelse på kopi!</a:t>
            </a:r>
          </a:p>
        </p:txBody>
      </p:sp>
      <p:sp>
        <p:nvSpPr>
          <p:cNvPr id="7" name="TekstSylinder 6">
            <a:extLst>
              <a:ext uri="{FF2B5EF4-FFF2-40B4-BE49-F238E27FC236}">
                <a16:creationId xmlns:a16="http://schemas.microsoft.com/office/drawing/2014/main" id="{C17C3E2B-5E2A-4F7B-B288-DCFA9A5AD433}"/>
              </a:ext>
            </a:extLst>
          </p:cNvPr>
          <p:cNvSpPr txBox="1"/>
          <p:nvPr/>
        </p:nvSpPr>
        <p:spPr>
          <a:xfrm>
            <a:off x="1778794" y="6386510"/>
            <a:ext cx="6500812" cy="369332"/>
          </a:xfrm>
          <a:prstGeom prst="rect">
            <a:avLst/>
          </a:prstGeom>
          <a:noFill/>
        </p:spPr>
        <p:txBody>
          <a:bodyPr wrap="square" rtlCol="0">
            <a:spAutoFit/>
          </a:bodyPr>
          <a:lstStyle/>
          <a:p>
            <a:r>
              <a:rPr lang="nb-NO" dirty="0" err="1"/>
              <a:t>Ovegangsansvarlig</a:t>
            </a:r>
            <a:r>
              <a:rPr lang="nb-NO" dirty="0"/>
              <a:t>; Arne Midtun &lt;arne.midtun@hotmail.com&gt;</a:t>
            </a:r>
          </a:p>
        </p:txBody>
      </p:sp>
    </p:spTree>
    <p:extLst>
      <p:ext uri="{BB962C8B-B14F-4D97-AF65-F5344CB8AC3E}">
        <p14:creationId xmlns:p14="http://schemas.microsoft.com/office/powerpoint/2010/main" val="1164290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63EF1EA8-300E-4D06-9929-C7FCDCF6BE14}"/>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93843D0-EC0E-41DF-B587-57C2D93551A6}"/>
              </a:ext>
            </a:extLst>
          </p:cNvPr>
          <p:cNvSpPr txBox="1"/>
          <p:nvPr/>
        </p:nvSpPr>
        <p:spPr>
          <a:xfrm>
            <a:off x="712423" y="565697"/>
            <a:ext cx="8086476" cy="1384995"/>
          </a:xfrm>
          <a:prstGeom prst="rect">
            <a:avLst/>
          </a:prstGeom>
          <a:noFill/>
        </p:spPr>
        <p:txBody>
          <a:bodyPr wrap="square" rtlCol="0">
            <a:spAutoFit/>
          </a:bodyPr>
          <a:lstStyle/>
          <a:p>
            <a:pPr algn="ctr"/>
            <a:r>
              <a:rPr lang="nb-NO" sz="3600" b="1" dirty="0"/>
              <a:t>Oppdatere spillerlister</a:t>
            </a:r>
          </a:p>
          <a:p>
            <a:endParaRPr lang="nb-NO" sz="2400" dirty="0"/>
          </a:p>
          <a:p>
            <a:r>
              <a:rPr lang="nb-NO" sz="2400" dirty="0"/>
              <a:t>Vi bruker KLUBBADMIN som er en del av idrettens systemer</a:t>
            </a:r>
          </a:p>
        </p:txBody>
      </p:sp>
      <p:pic>
        <p:nvPicPr>
          <p:cNvPr id="6" name="Bilde 5">
            <a:extLst>
              <a:ext uri="{FF2B5EF4-FFF2-40B4-BE49-F238E27FC236}">
                <a16:creationId xmlns:a16="http://schemas.microsoft.com/office/drawing/2014/main" id="{F2D65AEB-C17D-43C8-B030-506755C06A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2010157"/>
            <a:ext cx="2438400" cy="1694688"/>
          </a:xfrm>
          <a:prstGeom prst="rect">
            <a:avLst/>
          </a:prstGeom>
        </p:spPr>
      </p:pic>
      <p:sp>
        <p:nvSpPr>
          <p:cNvPr id="7" name="TekstSylinder 6">
            <a:extLst>
              <a:ext uri="{FF2B5EF4-FFF2-40B4-BE49-F238E27FC236}">
                <a16:creationId xmlns:a16="http://schemas.microsoft.com/office/drawing/2014/main" id="{05CC692E-08FE-456B-8C03-8092F63DC91F}"/>
              </a:ext>
            </a:extLst>
          </p:cNvPr>
          <p:cNvSpPr txBox="1"/>
          <p:nvPr/>
        </p:nvSpPr>
        <p:spPr>
          <a:xfrm>
            <a:off x="438658" y="3704845"/>
            <a:ext cx="9005231" cy="2954655"/>
          </a:xfrm>
          <a:prstGeom prst="rect">
            <a:avLst/>
          </a:prstGeom>
          <a:noFill/>
        </p:spPr>
        <p:txBody>
          <a:bodyPr wrap="square" rtlCol="0">
            <a:spAutoFit/>
          </a:bodyPr>
          <a:lstStyle/>
          <a:p>
            <a:r>
              <a:rPr lang="nb-NO" sz="2400" dirty="0"/>
              <a:t>Lagleder oppdaterer lister i klubbadmin eller til </a:t>
            </a:r>
            <a:r>
              <a:rPr lang="nb-NO" sz="2400" dirty="0">
                <a:hlinkClick r:id="rId5"/>
              </a:rPr>
              <a:t>medlem@ottestadil.no</a:t>
            </a:r>
            <a:endParaRPr lang="nb-NO" sz="2400" dirty="0"/>
          </a:p>
          <a:p>
            <a:endParaRPr lang="nb-NO" sz="2400" dirty="0"/>
          </a:p>
          <a:p>
            <a:r>
              <a:rPr lang="nb-NO" sz="2400" dirty="0"/>
              <a:t>Spond anbefales til administrasjon av laget</a:t>
            </a:r>
          </a:p>
          <a:p>
            <a:endParaRPr lang="nb-NO" sz="2400" dirty="0"/>
          </a:p>
          <a:p>
            <a:r>
              <a:rPr lang="nb-NO" sz="2400" dirty="0"/>
              <a:t>Facebook anbefales som infokanal til foreldre. </a:t>
            </a:r>
          </a:p>
          <a:p>
            <a:endParaRPr lang="nb-NO" sz="2400" dirty="0"/>
          </a:p>
          <a:p>
            <a:r>
              <a:rPr lang="nb-NO" sz="2400" dirty="0"/>
              <a:t>Websiden er eneste «åpne» kanal for rekruttering – legg ut noe.</a:t>
            </a:r>
          </a:p>
          <a:p>
            <a:endParaRPr lang="nb-NO" dirty="0"/>
          </a:p>
        </p:txBody>
      </p:sp>
    </p:spTree>
    <p:extLst>
      <p:ext uri="{BB962C8B-B14F-4D97-AF65-F5344CB8AC3E}">
        <p14:creationId xmlns:p14="http://schemas.microsoft.com/office/powerpoint/2010/main" val="2744564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3F2FCDC7-B4AD-49B8-B2C1-1A6A3B31DC5D}"/>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E932573E-6CA9-48A2-9746-81D6DCD9EC01}"/>
              </a:ext>
            </a:extLst>
          </p:cNvPr>
          <p:cNvSpPr txBox="1"/>
          <p:nvPr/>
        </p:nvSpPr>
        <p:spPr>
          <a:xfrm>
            <a:off x="1121285" y="995453"/>
            <a:ext cx="7931992" cy="5570756"/>
          </a:xfrm>
          <a:prstGeom prst="rect">
            <a:avLst/>
          </a:prstGeom>
          <a:noFill/>
        </p:spPr>
        <p:txBody>
          <a:bodyPr wrap="square" rtlCol="0">
            <a:spAutoFit/>
          </a:bodyPr>
          <a:lstStyle/>
          <a:p>
            <a:pPr algn="ctr"/>
            <a:r>
              <a:rPr lang="nb-NO" sz="3600" b="1" dirty="0"/>
              <a:t>Dugnader/ frivillighet</a:t>
            </a:r>
          </a:p>
          <a:p>
            <a:endParaRPr lang="nb-NO" sz="2400" dirty="0"/>
          </a:p>
          <a:p>
            <a:pPr>
              <a:lnSpc>
                <a:spcPct val="150000"/>
              </a:lnSpc>
            </a:pPr>
            <a:r>
              <a:rPr lang="nb-NO" sz="2400" dirty="0"/>
              <a:t>10 timer dugnad per barn:</a:t>
            </a:r>
          </a:p>
          <a:p>
            <a:pPr marL="342900" indent="-342900">
              <a:lnSpc>
                <a:spcPct val="150000"/>
              </a:lnSpc>
              <a:buFont typeface="Arial" panose="020B0604020202020204" pitchFamily="34" charset="0"/>
              <a:buChar char="•"/>
            </a:pPr>
            <a:r>
              <a:rPr lang="nb-NO" sz="2400" dirty="0"/>
              <a:t>Kioskvakter</a:t>
            </a:r>
          </a:p>
          <a:p>
            <a:pPr marL="342900" indent="-342900">
              <a:lnSpc>
                <a:spcPct val="150000"/>
              </a:lnSpc>
              <a:buFont typeface="Arial" panose="020B0604020202020204" pitchFamily="34" charset="0"/>
              <a:buChar char="•"/>
            </a:pPr>
            <a:r>
              <a:rPr lang="nb-NO" sz="2400" dirty="0">
                <a:solidFill>
                  <a:srgbClr val="FF0000"/>
                </a:solidFill>
              </a:rPr>
              <a:t>Dugnadsansvarlige</a:t>
            </a:r>
          </a:p>
          <a:p>
            <a:pPr marL="342900" indent="-342900">
              <a:lnSpc>
                <a:spcPct val="150000"/>
              </a:lnSpc>
              <a:buFont typeface="Arial" panose="020B0604020202020204" pitchFamily="34" charset="0"/>
              <a:buChar char="•"/>
            </a:pPr>
            <a:r>
              <a:rPr lang="nb-NO" sz="2400" dirty="0"/>
              <a:t>Billettsalg A-kamper</a:t>
            </a:r>
          </a:p>
          <a:p>
            <a:pPr marL="342900" indent="-342900">
              <a:lnSpc>
                <a:spcPct val="150000"/>
              </a:lnSpc>
              <a:buFont typeface="Arial" panose="020B0604020202020204" pitchFamily="34" charset="0"/>
              <a:buChar char="•"/>
            </a:pPr>
            <a:r>
              <a:rPr lang="nb-NO" sz="2400" dirty="0"/>
              <a:t>Arrangementer, kiosk/vakter</a:t>
            </a:r>
          </a:p>
          <a:p>
            <a:pPr marL="342900" indent="-342900">
              <a:lnSpc>
                <a:spcPct val="150000"/>
              </a:lnSpc>
              <a:buFont typeface="Arial" panose="020B0604020202020204" pitchFamily="34" charset="0"/>
              <a:buChar char="•"/>
            </a:pPr>
            <a:r>
              <a:rPr lang="nb-NO" sz="2400" dirty="0"/>
              <a:t>Salg av julekalendere</a:t>
            </a:r>
          </a:p>
          <a:p>
            <a:pPr>
              <a:lnSpc>
                <a:spcPct val="150000"/>
              </a:lnSpc>
            </a:pPr>
            <a:r>
              <a:rPr lang="nb-NO" sz="2400" dirty="0" err="1"/>
              <a:t>Arrangementansvarlig</a:t>
            </a:r>
            <a:r>
              <a:rPr lang="nb-NO" sz="2400" dirty="0"/>
              <a:t> 2019 Jostein Engh</a:t>
            </a:r>
          </a:p>
          <a:p>
            <a:endParaRPr lang="nb-NO" sz="2400" dirty="0"/>
          </a:p>
          <a:p>
            <a:endParaRPr lang="nb-NO" sz="2000" dirty="0"/>
          </a:p>
        </p:txBody>
      </p:sp>
    </p:spTree>
    <p:extLst>
      <p:ext uri="{BB962C8B-B14F-4D97-AF65-F5344CB8AC3E}">
        <p14:creationId xmlns:p14="http://schemas.microsoft.com/office/powerpoint/2010/main" val="3598529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F4ACC9E4-CA4E-40F9-9650-85BAA11C3199}"/>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B2879EDC-253B-40E5-98AD-9B34EF38D717}"/>
              </a:ext>
            </a:extLst>
          </p:cNvPr>
          <p:cNvSpPr txBox="1"/>
          <p:nvPr/>
        </p:nvSpPr>
        <p:spPr>
          <a:xfrm>
            <a:off x="404071" y="287693"/>
            <a:ext cx="8989311" cy="6555641"/>
          </a:xfrm>
          <a:prstGeom prst="rect">
            <a:avLst/>
          </a:prstGeom>
          <a:noFill/>
        </p:spPr>
        <p:txBody>
          <a:bodyPr wrap="square" rtlCol="0">
            <a:spAutoFit/>
          </a:bodyPr>
          <a:lstStyle/>
          <a:p>
            <a:pPr algn="ctr"/>
            <a:r>
              <a:rPr lang="nb-NO" sz="3600" b="1" dirty="0"/>
              <a:t>Fair Play</a:t>
            </a:r>
          </a:p>
          <a:p>
            <a:endParaRPr lang="nb-NO" sz="2400" dirty="0"/>
          </a:p>
          <a:p>
            <a:r>
              <a:rPr lang="nb-NO" sz="2400" dirty="0"/>
              <a:t>Info om Fair Play og kampvert. </a:t>
            </a:r>
            <a:r>
              <a:rPr lang="nb-NO" sz="2400" dirty="0">
                <a:hlinkClick r:id="rId4"/>
              </a:rPr>
              <a:t>Video fra Fair Play-skolen</a:t>
            </a:r>
            <a:endParaRPr lang="nb-NO" sz="2400" dirty="0"/>
          </a:p>
          <a:p>
            <a:endParaRPr lang="nb-NO" sz="2400" dirty="0"/>
          </a:p>
          <a:p>
            <a:endParaRPr lang="nb-NO" sz="2400" dirty="0"/>
          </a:p>
          <a:p>
            <a:pPr algn="ctr"/>
            <a:r>
              <a:rPr lang="nb-NO" sz="3600" b="1" dirty="0"/>
              <a:t>Seksuell trakassering </a:t>
            </a:r>
          </a:p>
          <a:p>
            <a:pPr algn="ctr"/>
            <a:r>
              <a:rPr lang="nb-NO" sz="2400" dirty="0"/>
              <a:t>«Det skjer ikke hos oss»</a:t>
            </a:r>
          </a:p>
          <a:p>
            <a:endParaRPr lang="nb-NO" sz="2400" dirty="0"/>
          </a:p>
          <a:p>
            <a:r>
              <a:rPr lang="nb-NO" sz="2400" dirty="0"/>
              <a:t>Ber om at alle i støtteapparatet:</a:t>
            </a:r>
          </a:p>
          <a:p>
            <a:pPr marL="285750" lvl="0" indent="-285750">
              <a:lnSpc>
                <a:spcPct val="150000"/>
              </a:lnSpc>
              <a:buFont typeface="Arial" panose="020B0604020202020204" pitchFamily="34" charset="0"/>
              <a:buChar char="•"/>
            </a:pPr>
            <a:r>
              <a:rPr lang="nb-NO" sz="2400" dirty="0"/>
              <a:t>Leser retningslinjene fra NIF </a:t>
            </a:r>
            <a:r>
              <a:rPr lang="nb-NO" sz="2400" u="sng" dirty="0">
                <a:hlinkClick r:id="rId5"/>
              </a:rPr>
              <a:t>GÅ TIL RETNINGSLINJENE</a:t>
            </a:r>
            <a:r>
              <a:rPr lang="nb-NO" sz="2400" dirty="0"/>
              <a:t> </a:t>
            </a:r>
          </a:p>
          <a:p>
            <a:pPr marL="285750" lvl="0" indent="-285750">
              <a:lnSpc>
                <a:spcPct val="150000"/>
              </a:lnSpc>
              <a:buFont typeface="Arial" panose="020B0604020202020204" pitchFamily="34" charset="0"/>
              <a:buChar char="•"/>
            </a:pPr>
            <a:r>
              <a:rPr lang="nb-NO" sz="2400" dirty="0"/>
              <a:t>Ser de 5 videoene på 5 min </a:t>
            </a:r>
            <a:r>
              <a:rPr lang="nb-NO" sz="2400" u="sng" dirty="0">
                <a:hlinkClick r:id="rId6"/>
              </a:rPr>
              <a:t>GÅ TIL VIDEOER</a:t>
            </a:r>
            <a:endParaRPr lang="nb-NO" sz="2400" dirty="0"/>
          </a:p>
          <a:p>
            <a:pPr marL="285750" lvl="0" indent="-285750">
              <a:lnSpc>
                <a:spcPct val="150000"/>
              </a:lnSpc>
              <a:buFont typeface="Arial" panose="020B0604020202020204" pitchFamily="34" charset="0"/>
              <a:buChar char="•"/>
            </a:pPr>
            <a:r>
              <a:rPr lang="nb-NO" sz="2400" dirty="0"/>
              <a:t>Snakker sammen i støtteapparatet og med utøverne</a:t>
            </a:r>
          </a:p>
          <a:p>
            <a:pPr marL="285750" lvl="0" indent="-285750">
              <a:buFont typeface="Arial" panose="020B0604020202020204" pitchFamily="34" charset="0"/>
              <a:buChar char="•"/>
            </a:pPr>
            <a:r>
              <a:rPr lang="nb-NO" sz="2400" dirty="0">
                <a:solidFill>
                  <a:srgbClr val="FF0000"/>
                </a:solidFill>
              </a:rPr>
              <a:t>Hvert lag skal ha en tillitsvalgt for å ivareta overvåking av </a:t>
            </a:r>
            <a:r>
              <a:rPr lang="nb-NO" sz="2400" dirty="0" err="1">
                <a:solidFill>
                  <a:srgbClr val="FF0000"/>
                </a:solidFill>
              </a:rPr>
              <a:t>traksering</a:t>
            </a:r>
            <a:r>
              <a:rPr lang="nb-NO" sz="2400" dirty="0">
                <a:solidFill>
                  <a:srgbClr val="FF0000"/>
                </a:solidFill>
              </a:rPr>
              <a:t> eller annen uønsket adferd.</a:t>
            </a:r>
          </a:p>
          <a:p>
            <a:endParaRPr lang="nb-NO" sz="2400" dirty="0"/>
          </a:p>
        </p:txBody>
      </p:sp>
    </p:spTree>
    <p:extLst>
      <p:ext uri="{BB962C8B-B14F-4D97-AF65-F5344CB8AC3E}">
        <p14:creationId xmlns:p14="http://schemas.microsoft.com/office/powerpoint/2010/main" val="4221106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EA1CA970-A324-4E34-AB76-EFCCFCB57833}"/>
              </a:ext>
            </a:extLst>
          </p:cNvPr>
          <p:cNvPicPr>
            <a:picLocks noChangeAspect="1"/>
          </p:cNvPicPr>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61450373-83D1-4293-91ED-1432782FC8A5}"/>
              </a:ext>
            </a:extLst>
          </p:cNvPr>
          <p:cNvSpPr txBox="1"/>
          <p:nvPr/>
        </p:nvSpPr>
        <p:spPr>
          <a:xfrm>
            <a:off x="522944" y="363461"/>
            <a:ext cx="6203191" cy="6370975"/>
          </a:xfrm>
          <a:prstGeom prst="rect">
            <a:avLst/>
          </a:prstGeom>
          <a:noFill/>
        </p:spPr>
        <p:txBody>
          <a:bodyPr wrap="square" rtlCol="0">
            <a:spAutoFit/>
          </a:bodyPr>
          <a:lstStyle/>
          <a:p>
            <a:r>
              <a:rPr lang="nb-NO" sz="3600" b="1" dirty="0"/>
              <a:t>Dommere</a:t>
            </a:r>
          </a:p>
          <a:p>
            <a:endParaRPr lang="nb-NO" sz="2000" b="1" dirty="0"/>
          </a:p>
          <a:p>
            <a:r>
              <a:rPr lang="nb-NO" sz="1600" dirty="0"/>
              <a:t>Barn: </a:t>
            </a:r>
          </a:p>
          <a:p>
            <a:pPr marL="342900" indent="-342900">
              <a:buFont typeface="Arial" panose="020B0604020202020204" pitchFamily="34" charset="0"/>
              <a:buChar char="•"/>
            </a:pPr>
            <a:r>
              <a:rPr lang="nb-NO" sz="1600" dirty="0"/>
              <a:t>3’er – trenere og lagledere dømmer disse selv</a:t>
            </a:r>
          </a:p>
          <a:p>
            <a:pPr marL="342900" indent="-342900">
              <a:buFont typeface="Arial" panose="020B0604020202020204" pitchFamily="34" charset="0"/>
              <a:buChar char="•"/>
            </a:pPr>
            <a:r>
              <a:rPr lang="nb-NO" sz="1600" dirty="0"/>
              <a:t>5’er til 9’er - klubben setter opp klubbdommere, se liste </a:t>
            </a:r>
            <a:r>
              <a:rPr lang="nb-NO" sz="1600" dirty="0">
                <a:solidFill>
                  <a:srgbClr val="FF0000"/>
                </a:solidFill>
              </a:rPr>
              <a:t>på facebook – OIL Fotball klubbdommer.</a:t>
            </a:r>
          </a:p>
          <a:p>
            <a:pPr marL="342900" indent="-342900">
              <a:buFont typeface="Arial" panose="020B0604020202020204" pitchFamily="34" charset="0"/>
              <a:buChar char="•"/>
            </a:pPr>
            <a:r>
              <a:rPr lang="nb-NO" sz="1600" dirty="0">
                <a:solidFill>
                  <a:srgbClr val="FF0000"/>
                </a:solidFill>
              </a:rPr>
              <a:t>Endringer må meldes Bjarne</a:t>
            </a:r>
          </a:p>
          <a:p>
            <a:pPr marL="342900" indent="-342900">
              <a:buFont typeface="Arial" panose="020B0604020202020204" pitchFamily="34" charset="0"/>
              <a:buChar char="•"/>
            </a:pPr>
            <a:r>
              <a:rPr lang="nb-NO" sz="1600" dirty="0"/>
              <a:t>Ring og følg opp på forhånd at dommer er klar for kamp.</a:t>
            </a:r>
          </a:p>
          <a:p>
            <a:pPr marL="342900" indent="-342900">
              <a:buFont typeface="Arial" panose="020B0604020202020204" pitchFamily="34" charset="0"/>
              <a:buChar char="•"/>
            </a:pPr>
            <a:r>
              <a:rPr lang="nb-NO" sz="1600" dirty="0"/>
              <a:t>Dommere skal bedømmes av lagleder/trener og dette fylles inn på dommerskjema.</a:t>
            </a:r>
          </a:p>
          <a:p>
            <a:pPr marL="342900" indent="-342900">
              <a:buFont typeface="Arial" panose="020B0604020202020204" pitchFamily="34" charset="0"/>
              <a:buChar char="•"/>
            </a:pPr>
            <a:r>
              <a:rPr lang="nb-NO" sz="1600" dirty="0"/>
              <a:t>Betaling: Signering av dommerskjema i kiosk – telles opp.</a:t>
            </a:r>
          </a:p>
          <a:p>
            <a:pPr marL="342900" indent="-342900">
              <a:buFont typeface="Arial" panose="020B0604020202020204" pitchFamily="34" charset="0"/>
              <a:buChar char="•"/>
            </a:pPr>
            <a:r>
              <a:rPr lang="nb-NO" sz="1600" dirty="0"/>
              <a:t>Sendes til dommerbetaling@ottestadil.no (Olav O.) etter vår- og høstsesong</a:t>
            </a:r>
          </a:p>
          <a:p>
            <a:endParaRPr lang="nb-NO" sz="1600" dirty="0"/>
          </a:p>
          <a:p>
            <a:r>
              <a:rPr lang="nb-NO" sz="1600" dirty="0"/>
              <a:t>Ungdom: </a:t>
            </a:r>
          </a:p>
          <a:p>
            <a:pPr marL="342900" indent="-342900">
              <a:buFont typeface="Arial" panose="020B0604020202020204" pitchFamily="34" charset="0"/>
              <a:buChar char="•"/>
            </a:pPr>
            <a:r>
              <a:rPr lang="nb-NO" sz="1600" dirty="0"/>
              <a:t>13 år 2. divisjon – klubbdommere – se over.</a:t>
            </a:r>
          </a:p>
          <a:p>
            <a:pPr marL="342900" indent="-342900">
              <a:buFont typeface="Arial" panose="020B0604020202020204" pitchFamily="34" charset="0"/>
              <a:buChar char="•"/>
            </a:pPr>
            <a:r>
              <a:rPr lang="nb-NO" sz="1600" dirty="0"/>
              <a:t>13 år 1. divisjon og eldre, kretsen setter opp dommere</a:t>
            </a:r>
          </a:p>
          <a:p>
            <a:pPr marL="342900" indent="-342900">
              <a:buFont typeface="Arial" panose="020B0604020202020204" pitchFamily="34" charset="0"/>
              <a:buChar char="•"/>
            </a:pPr>
            <a:r>
              <a:rPr lang="nb-NO" sz="1600" dirty="0"/>
              <a:t>Betaling kretsdommere: Signere, de sender inn selv – (dommerbetaling@ottestadil.no)</a:t>
            </a:r>
          </a:p>
          <a:p>
            <a:pPr marL="342900" indent="-342900">
              <a:buFont typeface="Arial" panose="020B0604020202020204" pitchFamily="34" charset="0"/>
              <a:buChar char="•"/>
            </a:pPr>
            <a:r>
              <a:rPr lang="nb-NO" sz="1600" dirty="0"/>
              <a:t>NYHET Elektronisk kamprapport i FIKS</a:t>
            </a:r>
          </a:p>
          <a:p>
            <a:endParaRPr lang="nb-NO" sz="1600" dirty="0"/>
          </a:p>
          <a:p>
            <a:r>
              <a:rPr lang="nb-NO" sz="1600" dirty="0"/>
              <a:t>Dommerkurs: </a:t>
            </a:r>
          </a:p>
          <a:p>
            <a:pPr marL="342900" indent="-342900">
              <a:buFont typeface="Arial" panose="020B0604020202020204" pitchFamily="34" charset="0"/>
              <a:buChar char="•"/>
            </a:pPr>
            <a:r>
              <a:rPr lang="nb-NO" sz="1600" dirty="0"/>
              <a:t>Klubbdommerkurs vår (dato: ??)</a:t>
            </a:r>
          </a:p>
          <a:p>
            <a:pPr marL="342900" indent="-342900">
              <a:buFont typeface="Arial" panose="020B0604020202020204" pitchFamily="34" charset="0"/>
              <a:buChar char="•"/>
            </a:pPr>
            <a:r>
              <a:rPr lang="nb-NO" sz="1600" dirty="0"/>
              <a:t>Kretsdommerkurs, klubben sender info til lagledere</a:t>
            </a:r>
          </a:p>
        </p:txBody>
      </p:sp>
      <p:sp>
        <p:nvSpPr>
          <p:cNvPr id="3" name="Rektangel 2">
            <a:extLst>
              <a:ext uri="{FF2B5EF4-FFF2-40B4-BE49-F238E27FC236}">
                <a16:creationId xmlns:a16="http://schemas.microsoft.com/office/drawing/2014/main" id="{1DD75F88-9490-4CF8-BB09-54BC743E8916}"/>
              </a:ext>
            </a:extLst>
          </p:cNvPr>
          <p:cNvSpPr/>
          <p:nvPr/>
        </p:nvSpPr>
        <p:spPr>
          <a:xfrm>
            <a:off x="6949285" y="565807"/>
            <a:ext cx="2223290" cy="6001643"/>
          </a:xfrm>
          <a:prstGeom prst="rect">
            <a:avLst/>
          </a:prstGeom>
        </p:spPr>
        <p:txBody>
          <a:bodyPr wrap="square">
            <a:spAutoFit/>
          </a:bodyPr>
          <a:lstStyle/>
          <a:p>
            <a:pPr fontAlgn="t"/>
            <a:r>
              <a:rPr lang="nb-NO" sz="1600" b="1" dirty="0">
                <a:solidFill>
                  <a:srgbClr val="00205B"/>
                </a:solidFill>
                <a:latin typeface="Gotham SSm A"/>
                <a:hlinkClick r:id="rId4"/>
              </a:rPr>
              <a:t> </a:t>
            </a:r>
          </a:p>
          <a:p>
            <a:pPr fontAlgn="t"/>
            <a:r>
              <a:rPr lang="nb-NO" sz="1600" b="1" dirty="0">
                <a:solidFill>
                  <a:srgbClr val="00205B"/>
                </a:solidFill>
                <a:latin typeface="Gotham SSm A"/>
                <a:hlinkClick r:id="rId4"/>
              </a:rPr>
              <a:t>Relevante dommerskjemaer</a:t>
            </a:r>
          </a:p>
          <a:p>
            <a:pPr fontAlgn="t"/>
            <a:r>
              <a:rPr lang="nb-NO" sz="1600" dirty="0">
                <a:solidFill>
                  <a:srgbClr val="00205B"/>
                </a:solidFill>
                <a:latin typeface="Gotham SSm A"/>
                <a:hlinkClick r:id="rId4"/>
              </a:rPr>
              <a:t>Finn ditt skjema</a:t>
            </a:r>
          </a:p>
          <a:p>
            <a:pPr fontAlgn="t"/>
            <a:endParaRPr lang="nb-NO" sz="1600" b="1" dirty="0">
              <a:solidFill>
                <a:srgbClr val="00205B"/>
              </a:solidFill>
              <a:latin typeface="Gotham SSm A"/>
              <a:hlinkClick r:id="rId5"/>
            </a:endParaRPr>
          </a:p>
          <a:p>
            <a:pPr fontAlgn="t"/>
            <a:r>
              <a:rPr lang="nb-NO" sz="1600" b="1" dirty="0">
                <a:solidFill>
                  <a:srgbClr val="00205B"/>
                </a:solidFill>
                <a:latin typeface="Gotham SSm A"/>
                <a:hlinkClick r:id="rId5"/>
              </a:rPr>
              <a:t>Spilleregler</a:t>
            </a:r>
          </a:p>
          <a:p>
            <a:pPr fontAlgn="t"/>
            <a:r>
              <a:rPr lang="nb-NO" sz="1600" dirty="0">
                <a:solidFill>
                  <a:srgbClr val="00205B"/>
                </a:solidFill>
                <a:latin typeface="Gotham SSm A"/>
                <a:hlinkClick r:id="rId5"/>
              </a:rPr>
              <a:t>Spilleregler og retningslinjer for spill på små baner. Barn, ungdom og voksen.</a:t>
            </a:r>
          </a:p>
          <a:p>
            <a:pPr fontAlgn="t"/>
            <a:endParaRPr lang="nb-NO" sz="1600" b="1" dirty="0">
              <a:solidFill>
                <a:srgbClr val="00205B"/>
              </a:solidFill>
              <a:latin typeface="Gotham SSm A"/>
              <a:hlinkClick r:id="rId6"/>
            </a:endParaRPr>
          </a:p>
          <a:p>
            <a:pPr fontAlgn="t"/>
            <a:r>
              <a:rPr lang="nb-NO" sz="1600" b="1" dirty="0">
                <a:solidFill>
                  <a:srgbClr val="00205B"/>
                </a:solidFill>
                <a:latin typeface="Gotham SSm A"/>
                <a:hlinkClick r:id="rId6"/>
              </a:rPr>
              <a:t>E-post for dommerregninger</a:t>
            </a:r>
          </a:p>
          <a:p>
            <a:pPr fontAlgn="t"/>
            <a:r>
              <a:rPr lang="nb-NO" sz="1600" dirty="0">
                <a:solidFill>
                  <a:srgbClr val="00205B"/>
                </a:solidFill>
                <a:latin typeface="Gotham SSm A"/>
                <a:hlinkClick r:id="rId6"/>
              </a:rPr>
              <a:t>Oppdatert for 2018</a:t>
            </a:r>
          </a:p>
          <a:p>
            <a:pPr fontAlgn="t"/>
            <a:endParaRPr lang="nb-NO" sz="1600" b="1" dirty="0">
              <a:solidFill>
                <a:srgbClr val="00205B"/>
              </a:solidFill>
              <a:latin typeface="Gotham SSm A"/>
              <a:hlinkClick r:id="rId7"/>
            </a:endParaRPr>
          </a:p>
          <a:p>
            <a:pPr fontAlgn="t"/>
            <a:r>
              <a:rPr lang="nb-NO" sz="1600" b="1" dirty="0">
                <a:solidFill>
                  <a:srgbClr val="00205B"/>
                </a:solidFill>
                <a:latin typeface="Gotham SSm A"/>
                <a:hlinkClick r:id="rId7"/>
              </a:rPr>
              <a:t>Oversikt dommere</a:t>
            </a:r>
          </a:p>
          <a:p>
            <a:pPr fontAlgn="t"/>
            <a:r>
              <a:rPr lang="nb-NO" sz="1600" dirty="0">
                <a:solidFill>
                  <a:srgbClr val="00205B"/>
                </a:solidFill>
                <a:latin typeface="Gotham SSm A"/>
                <a:hlinkClick r:id="rId7"/>
              </a:rPr>
              <a:t>Kontaktinformasjon kvalifiserte dommere i Indre Østland</a:t>
            </a:r>
          </a:p>
          <a:p>
            <a:pPr fontAlgn="t"/>
            <a:endParaRPr lang="nb-NO" sz="1600" b="0" u="none" strike="noStrike" dirty="0">
              <a:solidFill>
                <a:srgbClr val="00205B"/>
              </a:solidFill>
              <a:effectLst/>
              <a:latin typeface="Gotham SSm A"/>
              <a:hlinkClick r:id="rId7"/>
            </a:endParaRPr>
          </a:p>
          <a:p>
            <a:pPr fontAlgn="t"/>
            <a:r>
              <a:rPr lang="nb-NO" sz="1600" dirty="0">
                <a:solidFill>
                  <a:srgbClr val="00205B"/>
                </a:solidFill>
                <a:latin typeface="Gotham SSm A"/>
              </a:rPr>
              <a:t>Se ellers;</a:t>
            </a:r>
            <a:r>
              <a:rPr lang="nb-NO" sz="1600" dirty="0">
                <a:solidFill>
                  <a:srgbClr val="00205B"/>
                </a:solidFill>
                <a:latin typeface="Gotham SSm A"/>
                <a:hlinkClick r:id="rId7"/>
              </a:rPr>
              <a:t> </a:t>
            </a:r>
            <a:r>
              <a:rPr lang="nb-NO" sz="1600" dirty="0">
                <a:hlinkClick r:id="rId8"/>
              </a:rPr>
              <a:t>https://www.fotball.no/kretser/indre-ostland/dommer/</a:t>
            </a:r>
            <a:endParaRPr lang="nb-NO" sz="1600" b="0" u="none" strike="noStrike" dirty="0">
              <a:solidFill>
                <a:srgbClr val="00205B"/>
              </a:solidFill>
              <a:effectLst/>
              <a:latin typeface="Gotham SSm A"/>
              <a:hlinkClick r:id="rId7"/>
            </a:endParaRPr>
          </a:p>
        </p:txBody>
      </p:sp>
    </p:spTree>
    <p:extLst>
      <p:ext uri="{BB962C8B-B14F-4D97-AF65-F5344CB8AC3E}">
        <p14:creationId xmlns:p14="http://schemas.microsoft.com/office/powerpoint/2010/main" val="41603507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178485" y="249579"/>
            <a:ext cx="7474172" cy="1325563"/>
          </a:xfrm>
        </p:spPr>
        <p:txBody>
          <a:bodyPr vert="horz" lIns="91440" tIns="45720" rIns="91440" bIns="45720" rtlCol="0" anchor="ctr">
            <a:normAutofit/>
          </a:bodyPr>
          <a:lstStyle/>
          <a:p>
            <a:r>
              <a:rPr lang="en-US" sz="4400" b="1" dirty="0" err="1"/>
              <a:t>Aktivitetsavgift</a:t>
            </a:r>
            <a:endParaRPr lang="en-US" sz="4400" b="1" kern="1200" dirty="0">
              <a:solidFill>
                <a:schemeClr val="tx1"/>
              </a:solidFill>
              <a:latin typeface="+mj-lt"/>
              <a:ea typeface="+mj-ea"/>
              <a:cs typeface="+mj-cs"/>
            </a:endParaRPr>
          </a:p>
        </p:txBody>
      </p:sp>
      <p:graphicFrame>
        <p:nvGraphicFramePr>
          <p:cNvPr id="3" name="Tabell 2">
            <a:extLst>
              <a:ext uri="{FF2B5EF4-FFF2-40B4-BE49-F238E27FC236}">
                <a16:creationId xmlns:a16="http://schemas.microsoft.com/office/drawing/2014/main" id="{BECBEAB2-A194-4A36-999F-C4F6B8CE6FB9}"/>
              </a:ext>
            </a:extLst>
          </p:cNvPr>
          <p:cNvGraphicFramePr>
            <a:graphicFrameLocks noGrp="1"/>
          </p:cNvGraphicFramePr>
          <p:nvPr>
            <p:extLst>
              <p:ext uri="{D42A27DB-BD31-4B8C-83A1-F6EECF244321}">
                <p14:modId xmlns:p14="http://schemas.microsoft.com/office/powerpoint/2010/main" val="3761792709"/>
              </p:ext>
            </p:extLst>
          </p:nvPr>
        </p:nvGraphicFramePr>
        <p:xfrm>
          <a:off x="2074841" y="1435805"/>
          <a:ext cx="3834312" cy="2140176"/>
        </p:xfrm>
        <a:graphic>
          <a:graphicData uri="http://schemas.openxmlformats.org/drawingml/2006/table">
            <a:tbl>
              <a:tblPr>
                <a:tableStyleId>{5C22544A-7EE6-4342-B048-85BDC9FD1C3A}</a:tableStyleId>
              </a:tblPr>
              <a:tblGrid>
                <a:gridCol w="1063182">
                  <a:extLst>
                    <a:ext uri="{9D8B030D-6E8A-4147-A177-3AD203B41FA5}">
                      <a16:colId xmlns:a16="http://schemas.microsoft.com/office/drawing/2014/main" val="3494987491"/>
                    </a:ext>
                  </a:extLst>
                </a:gridCol>
                <a:gridCol w="1063182">
                  <a:extLst>
                    <a:ext uri="{9D8B030D-6E8A-4147-A177-3AD203B41FA5}">
                      <a16:colId xmlns:a16="http://schemas.microsoft.com/office/drawing/2014/main" val="1262957825"/>
                    </a:ext>
                  </a:extLst>
                </a:gridCol>
                <a:gridCol w="853974">
                  <a:extLst>
                    <a:ext uri="{9D8B030D-6E8A-4147-A177-3AD203B41FA5}">
                      <a16:colId xmlns:a16="http://schemas.microsoft.com/office/drawing/2014/main" val="141673998"/>
                    </a:ext>
                  </a:extLst>
                </a:gridCol>
                <a:gridCol w="853974">
                  <a:extLst>
                    <a:ext uri="{9D8B030D-6E8A-4147-A177-3AD203B41FA5}">
                      <a16:colId xmlns:a16="http://schemas.microsoft.com/office/drawing/2014/main" val="1888707867"/>
                    </a:ext>
                  </a:extLst>
                </a:gridCol>
              </a:tblGrid>
              <a:tr h="267522">
                <a:tc gridSpan="2">
                  <a:txBody>
                    <a:bodyPr/>
                    <a:lstStyle/>
                    <a:p>
                      <a:pPr algn="ctr" fontAlgn="b"/>
                      <a:r>
                        <a:rPr lang="nb-NO" sz="1100" b="1" u="none" strike="noStrike" dirty="0">
                          <a:effectLst/>
                        </a:rPr>
                        <a:t>Barnefotball</a:t>
                      </a:r>
                      <a:endParaRPr lang="nb-NO" sz="1100" b="1" i="0" u="none" strike="noStrike" dirty="0">
                        <a:solidFill>
                          <a:srgbClr val="000000"/>
                        </a:solidFill>
                        <a:effectLst/>
                        <a:latin typeface="Calibri" panose="020F0502020204030204" pitchFamily="34" charset="0"/>
                      </a:endParaRPr>
                    </a:p>
                  </a:txBody>
                  <a:tcPr marL="7620" marR="7620" marT="7620" anchor="b"/>
                </a:tc>
                <a:tc hMerge="1">
                  <a:txBody>
                    <a:bodyPr/>
                    <a:lstStyle/>
                    <a:p>
                      <a:pPr algn="ctr" fontAlgn="b"/>
                      <a:endParaRPr lang="nb-NO" sz="1100" b="1" i="0" u="none" strike="noStrike" dirty="0">
                        <a:solidFill>
                          <a:srgbClr val="000000"/>
                        </a:solidFill>
                        <a:effectLst/>
                        <a:latin typeface="Calibri" panose="020F0502020204030204" pitchFamily="34" charset="0"/>
                      </a:endParaRPr>
                    </a:p>
                  </a:txBody>
                  <a:tcPr marL="7620" marR="7620" marT="7620" anchor="b"/>
                </a:tc>
                <a:tc gridSpan="2">
                  <a:txBody>
                    <a:bodyPr/>
                    <a:lstStyle/>
                    <a:p>
                      <a:pPr algn="ctr" fontAlgn="b"/>
                      <a:r>
                        <a:rPr lang="nb-NO" sz="1100" b="1" u="none" strike="noStrike" dirty="0">
                          <a:effectLst/>
                        </a:rPr>
                        <a:t>Ungdomsfotball</a:t>
                      </a:r>
                      <a:endParaRPr lang="nb-NO" sz="1100" b="1" i="0" u="none" strike="noStrike" dirty="0">
                        <a:solidFill>
                          <a:srgbClr val="000000"/>
                        </a:solidFill>
                        <a:effectLst/>
                        <a:latin typeface="Calibri" panose="020F0502020204030204" pitchFamily="34" charset="0"/>
                      </a:endParaRPr>
                    </a:p>
                  </a:txBody>
                  <a:tcPr marL="7620" marR="7620" marT="7620" anchor="b"/>
                </a:tc>
                <a:tc hMerge="1">
                  <a:txBody>
                    <a:bodyPr/>
                    <a:lstStyle/>
                    <a:p>
                      <a:endParaRPr lang="nb-NO"/>
                    </a:p>
                  </a:txBody>
                  <a:tcPr/>
                </a:tc>
                <a:extLst>
                  <a:ext uri="{0D108BD9-81ED-4DB2-BD59-A6C34878D82A}">
                    <a16:rowId xmlns:a16="http://schemas.microsoft.com/office/drawing/2014/main" val="2044662934"/>
                  </a:ext>
                </a:extLst>
              </a:tr>
              <a:tr h="267522">
                <a:tc>
                  <a:txBody>
                    <a:bodyPr/>
                    <a:lstStyle/>
                    <a:p>
                      <a:pPr algn="r" fontAlgn="b"/>
                      <a:r>
                        <a:rPr lang="nb-NO" sz="1100" u="none" strike="noStrike">
                          <a:effectLst/>
                        </a:rPr>
                        <a:t> kr 1 400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6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3 600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13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2876831869"/>
                  </a:ext>
                </a:extLst>
              </a:tr>
              <a:tr h="267522">
                <a:tc>
                  <a:txBody>
                    <a:bodyPr/>
                    <a:lstStyle/>
                    <a:p>
                      <a:pPr algn="r" fontAlgn="b"/>
                      <a:r>
                        <a:rPr lang="nb-NO" sz="1100" u="none" strike="noStrike">
                          <a:effectLst/>
                        </a:rPr>
                        <a:t> kr 2 100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7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3 600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14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2424358234"/>
                  </a:ext>
                </a:extLst>
              </a:tr>
              <a:tr h="267522">
                <a:tc>
                  <a:txBody>
                    <a:bodyPr/>
                    <a:lstStyle/>
                    <a:p>
                      <a:pPr algn="r" fontAlgn="b"/>
                      <a:r>
                        <a:rPr lang="nb-NO" sz="1100" u="none" strike="noStrike">
                          <a:effectLst/>
                        </a:rPr>
                        <a:t> kr 2 100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8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4 000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15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739065921"/>
                  </a:ext>
                </a:extLst>
              </a:tr>
              <a:tr h="267522">
                <a:tc>
                  <a:txBody>
                    <a:bodyPr/>
                    <a:lstStyle/>
                    <a:p>
                      <a:pPr algn="r" fontAlgn="b"/>
                      <a:r>
                        <a:rPr lang="nb-NO" sz="1100" u="none" strike="noStrike">
                          <a:effectLst/>
                        </a:rPr>
                        <a:t> kr 2 100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9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4 000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16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1589897589"/>
                  </a:ext>
                </a:extLst>
              </a:tr>
              <a:tr h="267522">
                <a:tc>
                  <a:txBody>
                    <a:bodyPr/>
                    <a:lstStyle/>
                    <a:p>
                      <a:pPr algn="r" fontAlgn="b"/>
                      <a:r>
                        <a:rPr lang="nb-NO" sz="1100" u="none" strike="noStrike">
                          <a:effectLst/>
                        </a:rPr>
                        <a:t> kr 2 100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10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4 200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17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388495287"/>
                  </a:ext>
                </a:extLst>
              </a:tr>
              <a:tr h="267522">
                <a:tc>
                  <a:txBody>
                    <a:bodyPr/>
                    <a:lstStyle/>
                    <a:p>
                      <a:pPr algn="r" fontAlgn="b"/>
                      <a:r>
                        <a:rPr lang="nb-NO" sz="1100" u="none" strike="noStrike">
                          <a:effectLst/>
                        </a:rPr>
                        <a:t> kr 2 600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11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4 200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18 år</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661322189"/>
                  </a:ext>
                </a:extLst>
              </a:tr>
              <a:tr h="267522">
                <a:tc>
                  <a:txBody>
                    <a:bodyPr/>
                    <a:lstStyle/>
                    <a:p>
                      <a:pPr algn="r" fontAlgn="b"/>
                      <a:r>
                        <a:rPr lang="nb-NO" sz="1100" u="none" strike="noStrike">
                          <a:effectLst/>
                        </a:rPr>
                        <a:t> kr 2 600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12 år</a:t>
                      </a:r>
                      <a:endParaRPr lang="nb-NO" sz="1100" b="0" i="0" u="none" strike="noStrike" dirty="0">
                        <a:solidFill>
                          <a:srgbClr val="000000"/>
                        </a:solidFill>
                        <a:effectLst/>
                        <a:latin typeface="Calibri" panose="020F0502020204030204" pitchFamily="34" charset="0"/>
                      </a:endParaRPr>
                    </a:p>
                  </a:txBody>
                  <a:tcPr marL="7620" marR="7620" marT="7620" anchor="b"/>
                </a:tc>
                <a:tc>
                  <a:txBody>
                    <a:bodyPr/>
                    <a:lstStyle/>
                    <a:p>
                      <a:pPr algn="r" fontAlgn="b"/>
                      <a:r>
                        <a:rPr lang="nb-NO" sz="1100" u="none" strike="noStrike">
                          <a:effectLst/>
                        </a:rPr>
                        <a:t> kr 4 200 </a:t>
                      </a:r>
                      <a:endParaRPr lang="nb-NO" sz="1100" b="0" i="0" u="none" strike="noStrike">
                        <a:solidFill>
                          <a:srgbClr val="000000"/>
                        </a:solidFill>
                        <a:effectLst/>
                        <a:latin typeface="Calibri" panose="020F0502020204030204" pitchFamily="34" charset="0"/>
                      </a:endParaRPr>
                    </a:p>
                  </a:txBody>
                  <a:tcPr marL="7620" marR="7620" marT="7620" anchor="b"/>
                </a:tc>
                <a:tc>
                  <a:txBody>
                    <a:bodyPr/>
                    <a:lstStyle/>
                    <a:p>
                      <a:pPr algn="ctr" fontAlgn="b"/>
                      <a:r>
                        <a:rPr lang="nb-NO" sz="1100" u="none" strike="noStrike" dirty="0">
                          <a:effectLst/>
                        </a:rPr>
                        <a:t>19 år </a:t>
                      </a:r>
                      <a:endParaRPr lang="nb-NO" sz="1100" b="0" i="0" u="none" strike="noStrike" dirty="0">
                        <a:solidFill>
                          <a:srgbClr val="000000"/>
                        </a:solidFill>
                        <a:effectLst/>
                        <a:latin typeface="Calibri" panose="020F0502020204030204" pitchFamily="34" charset="0"/>
                      </a:endParaRPr>
                    </a:p>
                  </a:txBody>
                  <a:tcPr marL="7620" marR="7620" marT="7620" anchor="b"/>
                </a:tc>
                <a:extLst>
                  <a:ext uri="{0D108BD9-81ED-4DB2-BD59-A6C34878D82A}">
                    <a16:rowId xmlns:a16="http://schemas.microsoft.com/office/drawing/2014/main" val="468619343"/>
                  </a:ext>
                </a:extLst>
              </a:tr>
            </a:tbl>
          </a:graphicData>
        </a:graphic>
      </p:graphicFrame>
      <p:sp>
        <p:nvSpPr>
          <p:cNvPr id="9" name="TekstSylinder 8">
            <a:extLst>
              <a:ext uri="{FF2B5EF4-FFF2-40B4-BE49-F238E27FC236}">
                <a16:creationId xmlns:a16="http://schemas.microsoft.com/office/drawing/2014/main" id="{73C7ECD3-16B4-430A-B479-8293F9D8CFE6}"/>
              </a:ext>
            </a:extLst>
          </p:cNvPr>
          <p:cNvSpPr txBox="1"/>
          <p:nvPr/>
        </p:nvSpPr>
        <p:spPr>
          <a:xfrm>
            <a:off x="315101" y="3761725"/>
            <a:ext cx="7221558" cy="2462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Avgift A-lag senior; kr. 4500,-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1"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Aktivitetsavgiften skal dekke følgende:</a:t>
            </a:r>
            <a:endPar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Flere cuper pr. sesong hvorav en er stangemesterskapet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Vedlikehold av baneanlegg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Baneleie på HIAS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Honorar til dommere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Bane-utstyr/materiell som trengs for å drive fotballgruppa på en god måte.</a:t>
            </a: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b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Alle medlemmer er forpliktet til å yte 10 timer dugnad for Ottestad IL fotball hvert år. Dette kan være søppelplukking, kioskvakt, vakt på arrangementer, lotteri (stand mm) </a:t>
            </a:r>
            <a:r>
              <a:rPr kumimoji="0" lang="nb-NO" sz="1400" b="0" i="0" u="none" strike="noStrike" kern="1200" cap="none" spc="0" normalizeH="0" baseline="0" noProof="0" dirty="0" err="1">
                <a:ln>
                  <a:noFill/>
                </a:ln>
                <a:solidFill>
                  <a:srgbClr val="000000"/>
                </a:solidFill>
                <a:effectLst/>
                <a:uLnTx/>
                <a:uFillTx/>
                <a:latin typeface="Arial Narrow" panose="020B0606020202030204" pitchFamily="34" charset="0"/>
                <a:ea typeface="+mn-ea"/>
                <a:cs typeface="+mn-cs"/>
              </a:rPr>
              <a:t>evt</a:t>
            </a:r>
            <a:r>
              <a:rPr kumimoji="0" lang="nb-NO" sz="1400" b="0" i="0" u="none" strike="noStrike" kern="1200" cap="none" spc="0" normalizeH="0" baseline="0" noProof="0" dirty="0">
                <a:ln>
                  <a:noFill/>
                </a:ln>
                <a:solidFill>
                  <a:srgbClr val="000000"/>
                </a:solidFill>
                <a:effectLst/>
                <a:uLnTx/>
                <a:uFillTx/>
                <a:latin typeface="Arial Narrow" panose="020B0606020202030204" pitchFamily="34" charset="0"/>
                <a:ea typeface="+mn-ea"/>
                <a:cs typeface="+mn-cs"/>
              </a:rPr>
              <a:t> det Ottestad IL fotball finner best.</a:t>
            </a:r>
          </a:p>
        </p:txBody>
      </p:sp>
    </p:spTree>
    <p:extLst>
      <p:ext uri="{BB962C8B-B14F-4D97-AF65-F5344CB8AC3E}">
        <p14:creationId xmlns:p14="http://schemas.microsoft.com/office/powerpoint/2010/main" val="1492455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lassholder for bilde 16" descr="Et bilde som inneholder utklipp&#10;&#10;Beskrivelse som er generert med svært høy visshet">
            <a:extLst>
              <a:ext uri="{FF2B5EF4-FFF2-40B4-BE49-F238E27FC236}">
                <a16:creationId xmlns:a16="http://schemas.microsoft.com/office/drawing/2014/main" id="{55B9ECE3-E334-4304-BBCF-58180E129C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0CB65CE0-157E-4E47-B2CA-3F2DBB4E67F1}"/>
              </a:ext>
            </a:extLst>
          </p:cNvPr>
          <p:cNvSpPr txBox="1"/>
          <p:nvPr/>
        </p:nvSpPr>
        <p:spPr>
          <a:xfrm>
            <a:off x="747423" y="779228"/>
            <a:ext cx="7820673" cy="6063198"/>
          </a:xfrm>
          <a:prstGeom prst="rect">
            <a:avLst/>
          </a:prstGeom>
          <a:noFill/>
        </p:spPr>
        <p:txBody>
          <a:bodyPr wrap="square" rtlCol="0">
            <a:spAutoFit/>
          </a:bodyPr>
          <a:lstStyle/>
          <a:p>
            <a:r>
              <a:rPr lang="nb-NO" sz="3200" b="1" dirty="0"/>
              <a:t>Lagkasse</a:t>
            </a:r>
          </a:p>
          <a:p>
            <a:endParaRPr lang="nb-NO" dirty="0"/>
          </a:p>
          <a:p>
            <a:pPr marL="285750" indent="-285750">
              <a:buFont typeface="Arial" panose="020B0604020202020204" pitchFamily="34" charset="0"/>
              <a:buChar char="•"/>
            </a:pPr>
            <a:r>
              <a:rPr lang="nb-NO" dirty="0"/>
              <a:t>Egen konto i klubbens navn</a:t>
            </a:r>
          </a:p>
          <a:p>
            <a:pPr marL="285750" indent="-285750">
              <a:buFont typeface="Arial" panose="020B0604020202020204" pitchFamily="34" charset="0"/>
              <a:buChar char="•"/>
            </a:pPr>
            <a:r>
              <a:rPr lang="nb-NO" dirty="0"/>
              <a:t>To disponenter fra laget</a:t>
            </a:r>
          </a:p>
          <a:p>
            <a:pPr marL="285750" indent="-285750">
              <a:buFont typeface="Arial" panose="020B0604020202020204" pitchFamily="34" charset="0"/>
              <a:buChar char="•"/>
            </a:pPr>
            <a:r>
              <a:rPr lang="nb-NO" dirty="0"/>
              <a:t>Brukes til cuper og sosiale tiltak, egenandeler</a:t>
            </a:r>
          </a:p>
          <a:p>
            <a:pPr marL="285750" indent="-285750">
              <a:buFont typeface="Arial" panose="020B0604020202020204" pitchFamily="34" charset="0"/>
              <a:buChar char="•"/>
            </a:pPr>
            <a:r>
              <a:rPr lang="nb-NO" dirty="0"/>
              <a:t>Spare på </a:t>
            </a:r>
            <a:r>
              <a:rPr lang="nb-NO" dirty="0" err="1"/>
              <a:t>fakturaer&amp;bilag</a:t>
            </a:r>
            <a:r>
              <a:rPr lang="nb-NO" dirty="0"/>
              <a:t> i perm, levere oppgjørsskjema til klubb i oktober</a:t>
            </a:r>
          </a:p>
          <a:p>
            <a:endParaRPr lang="nb-NO" dirty="0"/>
          </a:p>
          <a:p>
            <a:r>
              <a:rPr lang="nb-NO" sz="3200" b="1" dirty="0"/>
              <a:t>Cupstøtte</a:t>
            </a:r>
          </a:p>
          <a:p>
            <a:r>
              <a:rPr lang="nb-NO" dirty="0"/>
              <a:t>Utbetales cupstøtte fra klubb til lagskonto. </a:t>
            </a:r>
          </a:p>
          <a:p>
            <a:r>
              <a:rPr lang="nb-NO" dirty="0"/>
              <a:t>Sum per oppmeldte lag i serien:</a:t>
            </a:r>
          </a:p>
          <a:p>
            <a:pPr marL="285750" indent="-285750">
              <a:buFont typeface="Arial" panose="020B0604020202020204" pitchFamily="34" charset="0"/>
              <a:buChar char="•"/>
            </a:pPr>
            <a:r>
              <a:rPr lang="nb-NO" dirty="0"/>
              <a:t>7-9 år: 1500 kr/lag</a:t>
            </a:r>
          </a:p>
          <a:p>
            <a:pPr marL="285750" indent="-285750">
              <a:buFont typeface="Arial" panose="020B0604020202020204" pitchFamily="34" charset="0"/>
              <a:buChar char="•"/>
            </a:pPr>
            <a:r>
              <a:rPr lang="nb-NO" dirty="0"/>
              <a:t>10-12 år: 1800 kr/lag</a:t>
            </a:r>
          </a:p>
          <a:p>
            <a:pPr marL="285750" indent="-285750">
              <a:buFont typeface="Arial" panose="020B0604020202020204" pitchFamily="34" charset="0"/>
              <a:buChar char="•"/>
            </a:pPr>
            <a:r>
              <a:rPr lang="nb-NO" dirty="0"/>
              <a:t>13-14 år: 2500 kr/lag</a:t>
            </a:r>
          </a:p>
          <a:p>
            <a:pPr marL="285750" indent="-285750">
              <a:buFont typeface="Arial" panose="020B0604020202020204" pitchFamily="34" charset="0"/>
              <a:buChar char="•"/>
            </a:pPr>
            <a:r>
              <a:rPr lang="nb-NO" dirty="0"/>
              <a:t>15-19 år: 3000 kr/lag</a:t>
            </a:r>
          </a:p>
          <a:p>
            <a:endParaRPr lang="nb-NO" dirty="0"/>
          </a:p>
          <a:p>
            <a:r>
              <a:rPr lang="nb-NO" dirty="0"/>
              <a:t>Påmelding til Stangemesterskapet dekkes av klubb.</a:t>
            </a:r>
          </a:p>
          <a:p>
            <a:pPr marL="285750" indent="-285750">
              <a:buFont typeface="Arial" panose="020B0604020202020204" pitchFamily="34" charset="0"/>
              <a:buChar char="•"/>
            </a:pPr>
            <a:r>
              <a:rPr lang="nb-NO" dirty="0"/>
              <a:t>6.-8. september 2019 i Vallset, </a:t>
            </a:r>
            <a:r>
              <a:rPr lang="nb-NO" dirty="0">
                <a:hlinkClick r:id="rId3"/>
              </a:rPr>
              <a:t>www.stangemesterskapet.no</a:t>
            </a:r>
            <a:endParaRPr lang="nb-NO" dirty="0"/>
          </a:p>
          <a:p>
            <a:pPr marL="285750" indent="-285750">
              <a:buFont typeface="Arial" panose="020B0604020202020204" pitchFamily="34" charset="0"/>
              <a:buChar char="•"/>
            </a:pPr>
            <a:r>
              <a:rPr lang="nb-NO" dirty="0"/>
              <a:t>For alle lag i OIL 6-12 år (13-14 er tatt ut)</a:t>
            </a:r>
          </a:p>
          <a:p>
            <a:endParaRPr lang="nb-NO" dirty="0"/>
          </a:p>
          <a:p>
            <a:endParaRPr lang="nb-NO" dirty="0"/>
          </a:p>
        </p:txBody>
      </p:sp>
    </p:spTree>
    <p:extLst>
      <p:ext uri="{BB962C8B-B14F-4D97-AF65-F5344CB8AC3E}">
        <p14:creationId xmlns:p14="http://schemas.microsoft.com/office/powerpoint/2010/main" val="2419524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40B32E22-07DB-43C2-B7AC-6CFA6B84383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CD5E1BE6-4B49-42BA-B627-E03C66DD5F0B}"/>
              </a:ext>
            </a:extLst>
          </p:cNvPr>
          <p:cNvSpPr txBox="1"/>
          <p:nvPr/>
        </p:nvSpPr>
        <p:spPr>
          <a:xfrm>
            <a:off x="715617" y="572494"/>
            <a:ext cx="7704814" cy="6494085"/>
          </a:xfrm>
          <a:prstGeom prst="rect">
            <a:avLst/>
          </a:prstGeom>
          <a:noFill/>
        </p:spPr>
        <p:txBody>
          <a:bodyPr wrap="square" rtlCol="0">
            <a:spAutoFit/>
          </a:bodyPr>
          <a:lstStyle/>
          <a:p>
            <a:r>
              <a:rPr lang="nb-NO" sz="3200" b="1" dirty="0"/>
              <a:t>Materiell</a:t>
            </a:r>
          </a:p>
          <a:p>
            <a:pPr marL="342900" indent="-342900">
              <a:buFont typeface="Wingdings" panose="05000000000000000000" pitchFamily="2" charset="2"/>
              <a:buChar char="§"/>
            </a:pPr>
            <a:r>
              <a:rPr lang="nb-NO" sz="2000" dirty="0"/>
              <a:t>Ansvarlige: Bjarne Kise, Henning Olsen, Tore E. Bakke</a:t>
            </a:r>
          </a:p>
          <a:p>
            <a:pPr marL="342900" indent="-342900">
              <a:buFont typeface="Wingdings" panose="05000000000000000000" pitchFamily="2" charset="2"/>
              <a:buChar char="§"/>
            </a:pPr>
            <a:r>
              <a:rPr lang="nb-NO" sz="2000" dirty="0"/>
              <a:t>Bager og drakter hentes og leveres av lagleder</a:t>
            </a:r>
          </a:p>
          <a:p>
            <a:pPr marL="342900" indent="-342900">
              <a:buFont typeface="Wingdings" panose="05000000000000000000" pitchFamily="2" charset="2"/>
              <a:buChar char="§"/>
            </a:pPr>
            <a:r>
              <a:rPr lang="nb-NO" sz="2000" dirty="0"/>
              <a:t>Lagleder ansvarer for utlevert utstyr</a:t>
            </a:r>
          </a:p>
          <a:p>
            <a:pPr marL="342900" indent="-342900">
              <a:buFont typeface="Wingdings" panose="05000000000000000000" pitchFamily="2" charset="2"/>
              <a:buChar char="§"/>
            </a:pPr>
            <a:r>
              <a:rPr lang="nb-NO" sz="2000" dirty="0"/>
              <a:t>Nye drakter 2019 leveres på vårslepp lørdag 28. april kl. 14-17</a:t>
            </a:r>
          </a:p>
          <a:p>
            <a:pPr marL="342900" indent="-342900">
              <a:buFont typeface="Wingdings" panose="05000000000000000000" pitchFamily="2" charset="2"/>
              <a:buChar char="§"/>
            </a:pPr>
            <a:r>
              <a:rPr lang="nb-NO" sz="2000" dirty="0"/>
              <a:t>Baller</a:t>
            </a:r>
          </a:p>
          <a:p>
            <a:endParaRPr lang="nb-NO" sz="2000" dirty="0"/>
          </a:p>
          <a:p>
            <a:r>
              <a:rPr lang="nb-NO" sz="3200" b="1" dirty="0"/>
              <a:t>Klubbdress</a:t>
            </a:r>
          </a:p>
          <a:p>
            <a:pPr marL="342900" indent="-342900">
              <a:buFont typeface="Arial" panose="020B0604020202020204" pitchFamily="34" charset="0"/>
              <a:buChar char="•"/>
            </a:pPr>
            <a:r>
              <a:rPr lang="nb-NO" sz="2000" dirty="0"/>
              <a:t>Bestillingsskjema (30% rabatt fellesbestilling, 20% enkeltkjøp)</a:t>
            </a:r>
          </a:p>
          <a:p>
            <a:pPr marL="342900" indent="-342900">
              <a:buFont typeface="Arial" panose="020B0604020202020204" pitchFamily="34" charset="0"/>
              <a:buChar char="•"/>
            </a:pPr>
            <a:r>
              <a:rPr lang="nb-NO" sz="2000" dirty="0"/>
              <a:t>Bager til prøving</a:t>
            </a:r>
          </a:p>
          <a:p>
            <a:pPr marL="342900" indent="-342900">
              <a:buFont typeface="Arial" panose="020B0604020202020204" pitchFamily="34" charset="0"/>
              <a:buChar char="•"/>
            </a:pPr>
            <a:r>
              <a:rPr lang="nb-NO" sz="2000" dirty="0"/>
              <a:t>Retningslinjer for </a:t>
            </a:r>
            <a:r>
              <a:rPr lang="nb-NO" sz="2000" dirty="0" err="1"/>
              <a:t>logotrykk</a:t>
            </a:r>
            <a:endParaRPr lang="nb-NO" sz="2000" dirty="0"/>
          </a:p>
          <a:p>
            <a:pPr marL="342900" indent="-342900">
              <a:buFont typeface="Arial" panose="020B0604020202020204" pitchFamily="34" charset="0"/>
              <a:buChar char="•"/>
            </a:pPr>
            <a:r>
              <a:rPr lang="nb-NO" sz="2000" dirty="0"/>
              <a:t>Ungdom: Sponsorer tillatt, eget skjema, faktureres fra klubb</a:t>
            </a:r>
          </a:p>
          <a:p>
            <a:pPr marL="342900" indent="-342900">
              <a:buFont typeface="Arial" panose="020B0604020202020204" pitchFamily="34" charset="0"/>
              <a:buChar char="•"/>
            </a:pPr>
            <a:r>
              <a:rPr lang="nb-NO" sz="2000" dirty="0"/>
              <a:t>Se: </a:t>
            </a:r>
            <a:r>
              <a:rPr lang="nb-NO" sz="2000" dirty="0">
                <a:hlinkClick r:id="rId3"/>
              </a:rPr>
              <a:t>http://www.ottestadil.no/p/24745/klubbtoy</a:t>
            </a:r>
            <a:r>
              <a:rPr lang="nb-NO" sz="2000" dirty="0"/>
              <a:t> </a:t>
            </a:r>
          </a:p>
          <a:p>
            <a:endParaRPr lang="nb-NO" sz="2000" dirty="0"/>
          </a:p>
          <a:p>
            <a:r>
              <a:rPr lang="nb-NO" sz="3200" b="1" dirty="0"/>
              <a:t>OIL-bilen</a:t>
            </a:r>
          </a:p>
          <a:p>
            <a:pPr marL="342900" indent="-342900">
              <a:buFont typeface="Arial" panose="020B0604020202020204" pitchFamily="34" charset="0"/>
              <a:buChar char="•"/>
            </a:pPr>
            <a:r>
              <a:rPr lang="nb-NO" sz="2000" dirty="0"/>
              <a:t>Ottestad IL leaser en Ford </a:t>
            </a:r>
            <a:r>
              <a:rPr lang="nb-NO" sz="2000" dirty="0" err="1"/>
              <a:t>Transit</a:t>
            </a:r>
            <a:r>
              <a:rPr lang="nb-NO" sz="2000" dirty="0"/>
              <a:t> som brukes til daglig arbeid i OIL</a:t>
            </a:r>
          </a:p>
          <a:p>
            <a:pPr marL="342900" indent="-342900">
              <a:buFont typeface="Arial" panose="020B0604020202020204" pitchFamily="34" charset="0"/>
              <a:buChar char="•"/>
            </a:pPr>
            <a:r>
              <a:rPr lang="nb-NO" sz="2000" dirty="0"/>
              <a:t>Kan bookes av lagene til cuper, tur </a:t>
            </a:r>
            <a:r>
              <a:rPr lang="nb-NO" sz="2000" dirty="0" err="1"/>
              <a:t>etc</a:t>
            </a:r>
            <a:endParaRPr lang="nb-NO" sz="2000" dirty="0"/>
          </a:p>
          <a:p>
            <a:pPr marL="342900" indent="-342900">
              <a:buFont typeface="Arial" panose="020B0604020202020204" pitchFamily="34" charset="0"/>
              <a:buChar char="•"/>
            </a:pPr>
            <a:r>
              <a:rPr lang="nb-NO" sz="2000" dirty="0"/>
              <a:t>Kontakt Bjarne Kise, bjarne@ottestadil.no</a:t>
            </a:r>
          </a:p>
          <a:p>
            <a:endParaRPr lang="nb-NO" sz="2000" dirty="0"/>
          </a:p>
        </p:txBody>
      </p:sp>
    </p:spTree>
    <p:extLst>
      <p:ext uri="{BB962C8B-B14F-4D97-AF65-F5344CB8AC3E}">
        <p14:creationId xmlns:p14="http://schemas.microsoft.com/office/powerpoint/2010/main" val="4101345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3CE131FA-0D72-4A1A-815D-CC314C258C5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0515CF14-A035-4EE1-A5D8-2C0940076E73}"/>
              </a:ext>
            </a:extLst>
          </p:cNvPr>
          <p:cNvSpPr txBox="1"/>
          <p:nvPr/>
        </p:nvSpPr>
        <p:spPr>
          <a:xfrm>
            <a:off x="878288" y="556591"/>
            <a:ext cx="7450372" cy="6247864"/>
          </a:xfrm>
          <a:prstGeom prst="rect">
            <a:avLst/>
          </a:prstGeom>
          <a:noFill/>
        </p:spPr>
        <p:txBody>
          <a:bodyPr wrap="square" rtlCol="0">
            <a:spAutoFit/>
          </a:bodyPr>
          <a:lstStyle/>
          <a:p>
            <a:pPr algn="ctr"/>
            <a:r>
              <a:rPr lang="nb-NO" sz="3600" b="1" dirty="0"/>
              <a:t>Tema for møtet</a:t>
            </a:r>
          </a:p>
          <a:p>
            <a:endParaRPr lang="nb-NO" sz="2400" dirty="0"/>
          </a:p>
          <a:p>
            <a:pPr marL="342900" indent="-342900">
              <a:buFont typeface="Wingdings" panose="05000000000000000000" pitchFamily="2" charset="2"/>
              <a:buChar char="ü"/>
            </a:pPr>
            <a:r>
              <a:rPr lang="nb-NO" sz="2000" dirty="0"/>
              <a:t>Info fra klubben – Glenn Skjæret - </a:t>
            </a:r>
            <a:r>
              <a:rPr lang="nb-NO" sz="2000" dirty="0" err="1"/>
              <a:t>check</a:t>
            </a:r>
            <a:endParaRPr lang="nb-NO" sz="2000" dirty="0"/>
          </a:p>
          <a:p>
            <a:pPr marL="342900" indent="-342900">
              <a:buFont typeface="Wingdings" panose="05000000000000000000" pitchFamily="2" charset="2"/>
              <a:buChar char="ü"/>
            </a:pPr>
            <a:r>
              <a:rPr lang="nb-NO" sz="2000" dirty="0"/>
              <a:t>Kvalitetsklubb – Erik Longva - </a:t>
            </a:r>
            <a:r>
              <a:rPr lang="nb-NO" sz="2000" dirty="0" err="1"/>
              <a:t>check</a:t>
            </a:r>
            <a:endParaRPr lang="nb-NO" sz="2000" dirty="0"/>
          </a:p>
          <a:p>
            <a:pPr marL="342900" indent="-342900">
              <a:buFont typeface="Wingdings" panose="05000000000000000000" pitchFamily="2" charset="2"/>
              <a:buChar char="ü"/>
            </a:pPr>
            <a:r>
              <a:rPr lang="nb-NO" sz="2000" dirty="0"/>
              <a:t>Litt om sportsplan – Malin Pedersen - </a:t>
            </a:r>
            <a:r>
              <a:rPr lang="nb-NO" sz="2000" dirty="0" err="1"/>
              <a:t>check</a:t>
            </a:r>
            <a:endParaRPr lang="nb-NO" sz="2000" dirty="0"/>
          </a:p>
          <a:p>
            <a:endParaRPr lang="nb-NO" sz="2000" dirty="0"/>
          </a:p>
          <a:p>
            <a:r>
              <a:rPr lang="nb-NO" sz="2000" u="sng" dirty="0"/>
              <a:t>Videre;</a:t>
            </a:r>
          </a:p>
          <a:p>
            <a:pPr marL="342900" indent="-342900">
              <a:buFont typeface="Wingdings" panose="05000000000000000000" pitchFamily="2" charset="2"/>
              <a:buChar char="ü"/>
            </a:pPr>
            <a:r>
              <a:rPr lang="nb-NO" sz="2000" dirty="0"/>
              <a:t>Lagleders rolle og oppgaver</a:t>
            </a:r>
          </a:p>
          <a:p>
            <a:pPr marL="342900" indent="-342900">
              <a:buFont typeface="Wingdings" panose="05000000000000000000" pitchFamily="2" charset="2"/>
              <a:buChar char="ü"/>
            </a:pPr>
            <a:r>
              <a:rPr lang="nb-NO" sz="2000" dirty="0"/>
              <a:t>Foreldremøter per sesong</a:t>
            </a:r>
          </a:p>
          <a:p>
            <a:pPr marL="342900" indent="-342900">
              <a:buFont typeface="Wingdings" panose="05000000000000000000" pitchFamily="2" charset="2"/>
              <a:buChar char="ü"/>
            </a:pPr>
            <a:r>
              <a:rPr lang="nb-NO" sz="2000" dirty="0"/>
              <a:t>Påmelding av lag </a:t>
            </a:r>
          </a:p>
          <a:p>
            <a:pPr marL="342900" indent="-342900">
              <a:buFont typeface="Wingdings" panose="05000000000000000000" pitchFamily="2" charset="2"/>
              <a:buChar char="ü"/>
            </a:pPr>
            <a:r>
              <a:rPr lang="nb-NO" sz="2000" dirty="0"/>
              <a:t>Flytting av kamper, banefordeling</a:t>
            </a:r>
          </a:p>
          <a:p>
            <a:pPr marL="342900" indent="-342900">
              <a:buFont typeface="Wingdings" panose="05000000000000000000" pitchFamily="2" charset="2"/>
              <a:buChar char="ü"/>
            </a:pPr>
            <a:r>
              <a:rPr lang="nb-NO" sz="2000" dirty="0"/>
              <a:t>Overganger</a:t>
            </a:r>
          </a:p>
          <a:p>
            <a:pPr marL="342900" indent="-342900">
              <a:buFont typeface="Wingdings" panose="05000000000000000000" pitchFamily="2" charset="2"/>
              <a:buChar char="ü"/>
            </a:pPr>
            <a:r>
              <a:rPr lang="nb-NO" sz="2000" dirty="0"/>
              <a:t>Spillelister og oppdatering</a:t>
            </a:r>
          </a:p>
          <a:p>
            <a:pPr marL="342900" indent="-342900">
              <a:buFont typeface="Wingdings" panose="05000000000000000000" pitchFamily="2" charset="2"/>
              <a:buChar char="ü"/>
            </a:pPr>
            <a:r>
              <a:rPr lang="nb-NO" sz="2000" dirty="0"/>
              <a:t>Dugnader</a:t>
            </a:r>
          </a:p>
          <a:p>
            <a:pPr marL="342900" indent="-342900">
              <a:buFont typeface="Wingdings" panose="05000000000000000000" pitchFamily="2" charset="2"/>
              <a:buChar char="ü"/>
            </a:pPr>
            <a:r>
              <a:rPr lang="nb-NO" sz="2000" dirty="0"/>
              <a:t>Kampvert, Fair Play, tiltak mot trakassering</a:t>
            </a:r>
          </a:p>
          <a:p>
            <a:pPr marL="342900" indent="-342900">
              <a:buFont typeface="Wingdings" panose="05000000000000000000" pitchFamily="2" charset="2"/>
              <a:buChar char="ü"/>
            </a:pPr>
            <a:r>
              <a:rPr lang="nb-NO" sz="2000" dirty="0"/>
              <a:t>Dommere - organisering</a:t>
            </a:r>
          </a:p>
          <a:p>
            <a:pPr marL="342900" indent="-342900">
              <a:buFont typeface="Wingdings" panose="05000000000000000000" pitchFamily="2" charset="2"/>
              <a:buChar char="ü"/>
            </a:pPr>
            <a:r>
              <a:rPr lang="nb-NO" sz="2000" dirty="0"/>
              <a:t>Lagkasse og cupstøtte</a:t>
            </a:r>
          </a:p>
          <a:p>
            <a:pPr marL="342900" indent="-342900">
              <a:buFont typeface="Wingdings" panose="05000000000000000000" pitchFamily="2" charset="2"/>
              <a:buChar char="ü"/>
            </a:pPr>
            <a:r>
              <a:rPr lang="nb-NO" sz="2000" dirty="0"/>
              <a:t>Materiell og OIL-bilen</a:t>
            </a:r>
          </a:p>
          <a:p>
            <a:endParaRPr lang="nb-NO" sz="2000" dirty="0"/>
          </a:p>
        </p:txBody>
      </p:sp>
    </p:spTree>
    <p:extLst>
      <p:ext uri="{BB962C8B-B14F-4D97-AF65-F5344CB8AC3E}">
        <p14:creationId xmlns:p14="http://schemas.microsoft.com/office/powerpoint/2010/main" val="959329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CDEC3717-8605-4CF9-8CB2-D7201683DB08}"/>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C06D60FA-61E6-495C-89D1-FD659B1AF0B3}"/>
              </a:ext>
            </a:extLst>
          </p:cNvPr>
          <p:cNvSpPr txBox="1"/>
          <p:nvPr/>
        </p:nvSpPr>
        <p:spPr>
          <a:xfrm>
            <a:off x="133004" y="193068"/>
            <a:ext cx="5831973" cy="7140416"/>
          </a:xfrm>
          <a:prstGeom prst="rect">
            <a:avLst/>
          </a:prstGeom>
          <a:noFill/>
        </p:spPr>
        <p:txBody>
          <a:bodyPr wrap="square" rtlCol="0">
            <a:spAutoFit/>
          </a:bodyPr>
          <a:lstStyle/>
          <a:p>
            <a:r>
              <a:rPr lang="nb-NO" sz="3200" b="1" dirty="0"/>
              <a:t>Sportslig</a:t>
            </a:r>
          </a:p>
          <a:p>
            <a:r>
              <a:rPr lang="nb-NO" sz="2400" dirty="0"/>
              <a:t>Sportsplan på hjemmesiden</a:t>
            </a:r>
          </a:p>
          <a:p>
            <a:endParaRPr lang="nb-NO" sz="2400" dirty="0"/>
          </a:p>
          <a:p>
            <a:r>
              <a:rPr lang="nb-NO" sz="2400" dirty="0"/>
              <a:t>Sportslig ledelse:</a:t>
            </a:r>
          </a:p>
          <a:p>
            <a:pPr marL="285750" indent="-285750">
              <a:buFontTx/>
              <a:buChar char="-"/>
            </a:pPr>
            <a:r>
              <a:rPr lang="nb-NO" sz="2400" dirty="0"/>
              <a:t>Kompetanse-/oppstartsansvarlig	</a:t>
            </a:r>
          </a:p>
          <a:p>
            <a:r>
              <a:rPr lang="nb-NO" sz="2400" dirty="0"/>
              <a:t>	Bjørnar Bakken</a:t>
            </a:r>
          </a:p>
          <a:p>
            <a:pPr marL="285750" indent="-285750">
              <a:buFontTx/>
              <a:buChar char="-"/>
            </a:pPr>
            <a:r>
              <a:rPr lang="nb-NO" sz="2400" dirty="0"/>
              <a:t>Sportslig ledelse</a:t>
            </a:r>
          </a:p>
          <a:p>
            <a:r>
              <a:rPr lang="nb-NO" sz="2400" dirty="0"/>
              <a:t>	Malin Pedersen</a:t>
            </a:r>
          </a:p>
          <a:p>
            <a:r>
              <a:rPr lang="nb-NO" sz="2400" dirty="0"/>
              <a:t>	Ole Kolbjørn Kjørven</a:t>
            </a:r>
          </a:p>
          <a:p>
            <a:pPr marL="285750" indent="-285750">
              <a:buFontTx/>
              <a:buChar char="-"/>
            </a:pPr>
            <a:r>
              <a:rPr lang="nb-NO" sz="2400" dirty="0"/>
              <a:t>Trenerveileder </a:t>
            </a:r>
          </a:p>
          <a:p>
            <a:r>
              <a:rPr lang="nb-NO" sz="2400" dirty="0"/>
              <a:t>	Tore Roseth</a:t>
            </a:r>
          </a:p>
          <a:p>
            <a:endParaRPr lang="nb-NO" sz="2400" dirty="0"/>
          </a:p>
          <a:p>
            <a:r>
              <a:rPr lang="nb-NO" sz="2400" dirty="0"/>
              <a:t>Sportslig ledelse og trenerveileder skal involveres i saker om hospitering, dispensasjoner etc.</a:t>
            </a:r>
          </a:p>
          <a:p>
            <a:endParaRPr lang="nb-NO" sz="2400" dirty="0"/>
          </a:p>
          <a:p>
            <a:r>
              <a:rPr lang="nb-NO" sz="2400" dirty="0"/>
              <a:t>Se ellers  hjemmesiden </a:t>
            </a:r>
            <a:r>
              <a:rPr lang="nb-NO" sz="2400" dirty="0">
                <a:sym typeface="Symbol" panose="05050102010706020507" pitchFamily="18" charset="2"/>
              </a:rPr>
              <a:t></a:t>
            </a:r>
            <a:endParaRPr lang="nb-NO" sz="2400" dirty="0"/>
          </a:p>
          <a:p>
            <a:endParaRPr lang="nb-NO" sz="2400" dirty="0"/>
          </a:p>
          <a:p>
            <a:endParaRPr lang="nb-NO" dirty="0"/>
          </a:p>
        </p:txBody>
      </p:sp>
      <p:pic>
        <p:nvPicPr>
          <p:cNvPr id="3" name="Bilde 2">
            <a:extLst>
              <a:ext uri="{FF2B5EF4-FFF2-40B4-BE49-F238E27FC236}">
                <a16:creationId xmlns:a16="http://schemas.microsoft.com/office/drawing/2014/main" id="{3EAB2F36-AD84-49C0-A0E5-F4BDA3D3A8CD}"/>
              </a:ext>
            </a:extLst>
          </p:cNvPr>
          <p:cNvPicPr>
            <a:picLocks noChangeAspect="1"/>
          </p:cNvPicPr>
          <p:nvPr/>
        </p:nvPicPr>
        <p:blipFill rotWithShape="1">
          <a:blip r:embed="rId4"/>
          <a:srcRect l="20825" t="16116" r="57218" b="41667"/>
          <a:stretch/>
        </p:blipFill>
        <p:spPr>
          <a:xfrm>
            <a:off x="6181381" y="437099"/>
            <a:ext cx="2103121" cy="2274618"/>
          </a:xfrm>
          <a:prstGeom prst="rect">
            <a:avLst/>
          </a:prstGeom>
        </p:spPr>
      </p:pic>
      <p:pic>
        <p:nvPicPr>
          <p:cNvPr id="4" name="Bilde 3">
            <a:extLst>
              <a:ext uri="{FF2B5EF4-FFF2-40B4-BE49-F238E27FC236}">
                <a16:creationId xmlns:a16="http://schemas.microsoft.com/office/drawing/2014/main" id="{23C29247-09BA-444D-BC80-60F1318D92BD}"/>
              </a:ext>
            </a:extLst>
          </p:cNvPr>
          <p:cNvPicPr>
            <a:picLocks noChangeAspect="1"/>
          </p:cNvPicPr>
          <p:nvPr/>
        </p:nvPicPr>
        <p:blipFill rotWithShape="1">
          <a:blip r:embed="rId5"/>
          <a:srcRect l="21457" t="16116" r="58167" b="11304"/>
          <a:stretch/>
        </p:blipFill>
        <p:spPr>
          <a:xfrm>
            <a:off x="6181381" y="2640877"/>
            <a:ext cx="1886717" cy="3780024"/>
          </a:xfrm>
          <a:prstGeom prst="rect">
            <a:avLst/>
          </a:prstGeom>
        </p:spPr>
      </p:pic>
    </p:spTree>
    <p:extLst>
      <p:ext uri="{BB962C8B-B14F-4D97-AF65-F5344CB8AC3E}">
        <p14:creationId xmlns:p14="http://schemas.microsoft.com/office/powerpoint/2010/main" val="1100976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10548578" y="274242"/>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168280" y="-56521"/>
            <a:ext cx="8982864" cy="1325563"/>
          </a:xfrm>
        </p:spPr>
        <p:txBody>
          <a:bodyPr vert="horz" lIns="91440" tIns="45720" rIns="91440" bIns="45720" rtlCol="0" anchor="ctr">
            <a:normAutofit/>
          </a:bodyPr>
          <a:lstStyle/>
          <a:p>
            <a:r>
              <a:rPr lang="en-US" sz="4400" b="1" kern="1200" dirty="0" err="1">
                <a:solidFill>
                  <a:schemeClr val="tx1"/>
                </a:solidFill>
                <a:latin typeface="+mn-lt"/>
                <a:ea typeface="+mj-ea"/>
                <a:cs typeface="+mj-cs"/>
              </a:rPr>
              <a:t>Treningstider</a:t>
            </a:r>
            <a:r>
              <a:rPr lang="en-US" sz="4400" b="1" kern="1200" dirty="0">
                <a:solidFill>
                  <a:schemeClr val="tx1"/>
                </a:solidFill>
                <a:latin typeface="+mn-lt"/>
                <a:ea typeface="+mj-ea"/>
                <a:cs typeface="+mj-cs"/>
              </a:rPr>
              <a:t> &amp; </a:t>
            </a:r>
            <a:r>
              <a:rPr lang="en-US" sz="4400" b="1" kern="1200" dirty="0" err="1">
                <a:solidFill>
                  <a:schemeClr val="tx1"/>
                </a:solidFill>
                <a:latin typeface="+mn-lt"/>
                <a:ea typeface="+mj-ea"/>
                <a:cs typeface="+mj-cs"/>
              </a:rPr>
              <a:t>Kamper</a:t>
            </a:r>
            <a:r>
              <a:rPr lang="en-US" sz="4400" b="1" kern="1200" dirty="0">
                <a:solidFill>
                  <a:schemeClr val="tx1"/>
                </a:solidFill>
                <a:latin typeface="+mn-lt"/>
                <a:ea typeface="+mj-ea"/>
                <a:cs typeface="+mj-cs"/>
              </a:rPr>
              <a:t> </a:t>
            </a:r>
            <a:r>
              <a:rPr lang="en-US" sz="4400" b="1" kern="1200" dirty="0" err="1">
                <a:solidFill>
                  <a:schemeClr val="tx1"/>
                </a:solidFill>
                <a:latin typeface="+mn-lt"/>
                <a:ea typeface="+mj-ea"/>
                <a:cs typeface="+mj-cs"/>
              </a:rPr>
              <a:t>vinterstid</a:t>
            </a:r>
            <a:endParaRPr lang="en-US" sz="4400" b="1" kern="1200" dirty="0">
              <a:solidFill>
                <a:schemeClr val="tx1"/>
              </a:solidFill>
              <a:latin typeface="+mn-lt"/>
              <a:ea typeface="+mj-ea"/>
              <a:cs typeface="+mj-cs"/>
            </a:endParaRPr>
          </a:p>
        </p:txBody>
      </p:sp>
      <p:sp>
        <p:nvSpPr>
          <p:cNvPr id="3" name="Rektangel 2">
            <a:extLst>
              <a:ext uri="{FF2B5EF4-FFF2-40B4-BE49-F238E27FC236}">
                <a16:creationId xmlns:a16="http://schemas.microsoft.com/office/drawing/2014/main" id="{19C42641-9B7D-4703-A248-7E50AFF2C733}"/>
              </a:ext>
            </a:extLst>
          </p:cNvPr>
          <p:cNvSpPr/>
          <p:nvPr/>
        </p:nvSpPr>
        <p:spPr>
          <a:xfrm>
            <a:off x="5226682" y="1013363"/>
            <a:ext cx="4071938" cy="2123658"/>
          </a:xfrm>
          <a:prstGeom prst="rect">
            <a:avLst/>
          </a:prstGeom>
        </p:spPr>
        <p:txBody>
          <a:bodyPr wrap="square">
            <a:spAutoFit/>
          </a:bodyPr>
          <a:lstStyle/>
          <a:p>
            <a:pPr>
              <a:spcAft>
                <a:spcPts val="0"/>
              </a:spcAft>
            </a:pPr>
            <a:r>
              <a:rPr lang="nb-NO" sz="1200" b="1" dirty="0">
                <a:latin typeface="Calibri" panose="020F0502020204030204" pitchFamily="34" charset="0"/>
                <a:ea typeface="Calibri" panose="020F0502020204030204" pitchFamily="34" charset="0"/>
              </a:rPr>
              <a:t>-På generelt grunnlag oppfordrer vi til allsidig trening for de yngste årgangene vinterstid.</a:t>
            </a:r>
            <a:r>
              <a:rPr lang="nb-NO" sz="1200" dirty="0">
                <a:latin typeface="Calibri" panose="020F0502020204030204" pitchFamily="34" charset="0"/>
                <a:ea typeface="Calibri" panose="020F0502020204030204" pitchFamily="34" charset="0"/>
              </a:rPr>
              <a:t> Disse bør vurdere å benytte seg av de andre tilbudene i OIL. </a:t>
            </a:r>
          </a:p>
          <a:p>
            <a:pPr>
              <a:spcAft>
                <a:spcPts val="0"/>
              </a:spcAft>
            </a:pPr>
            <a:r>
              <a:rPr lang="nb-NO" sz="1200" dirty="0">
                <a:latin typeface="Calibri" panose="020F0502020204030204" pitchFamily="34" charset="0"/>
                <a:ea typeface="Calibri" panose="020F0502020204030204" pitchFamily="34" charset="0"/>
              </a:rPr>
              <a:t>-Ottestad IL </a:t>
            </a:r>
            <a:r>
              <a:rPr lang="nb-NO" sz="1200" u="sng" dirty="0">
                <a:solidFill>
                  <a:srgbClr val="0563C1"/>
                </a:solidFill>
                <a:latin typeface="Calibri" panose="020F0502020204030204" pitchFamily="34" charset="0"/>
                <a:ea typeface="Calibri" panose="020F0502020204030204" pitchFamily="34" charset="0"/>
                <a:hlinkClick r:id="rId3"/>
              </a:rPr>
              <a:t>volleyball</a:t>
            </a:r>
            <a:r>
              <a:rPr lang="nb-NO" sz="1200" dirty="0">
                <a:latin typeface="Calibri" panose="020F0502020204030204" pitchFamily="34" charset="0"/>
                <a:ea typeface="Calibri" panose="020F0502020204030204" pitchFamily="34" charset="0"/>
              </a:rPr>
              <a:t>, </a:t>
            </a:r>
            <a:r>
              <a:rPr lang="nb-NO" sz="1200" u="sng" dirty="0">
                <a:solidFill>
                  <a:srgbClr val="0070C0"/>
                </a:solidFill>
                <a:latin typeface="Calibri" panose="020F0502020204030204" pitchFamily="34" charset="0"/>
                <a:ea typeface="Calibri" panose="020F0502020204030204" pitchFamily="34" charset="0"/>
                <a:hlinkClick r:id="rId4"/>
              </a:rPr>
              <a:t>håndball</a:t>
            </a:r>
            <a:r>
              <a:rPr lang="nb-NO" sz="1200" dirty="0">
                <a:solidFill>
                  <a:srgbClr val="0070C0"/>
                </a:solidFill>
                <a:latin typeface="Calibri" panose="020F0502020204030204" pitchFamily="34" charset="0"/>
                <a:ea typeface="Calibri" panose="020F0502020204030204" pitchFamily="34" charset="0"/>
              </a:rPr>
              <a:t>, </a:t>
            </a:r>
            <a:r>
              <a:rPr lang="nb-NO" sz="1200" u="sng" dirty="0">
                <a:solidFill>
                  <a:srgbClr val="0070C0"/>
                </a:solidFill>
                <a:latin typeface="Calibri" panose="020F0502020204030204" pitchFamily="34" charset="0"/>
                <a:ea typeface="Calibri" panose="020F0502020204030204" pitchFamily="34" charset="0"/>
                <a:hlinkClick r:id="rId5"/>
              </a:rPr>
              <a:t>innebandy</a:t>
            </a:r>
            <a:r>
              <a:rPr lang="nb-NO" sz="1200" dirty="0">
                <a:solidFill>
                  <a:srgbClr val="FF0000"/>
                </a:solidFill>
                <a:latin typeface="Calibri" panose="020F0502020204030204" pitchFamily="34" charset="0"/>
                <a:ea typeface="Calibri" panose="020F0502020204030204" pitchFamily="34" charset="0"/>
              </a:rPr>
              <a:t> </a:t>
            </a:r>
            <a:r>
              <a:rPr lang="nb-NO" sz="1200" dirty="0">
                <a:latin typeface="Calibri" panose="020F0502020204030204" pitchFamily="34" charset="0"/>
                <a:ea typeface="Calibri" panose="020F0502020204030204" pitchFamily="34" charset="0"/>
              </a:rPr>
              <a:t>og</a:t>
            </a:r>
            <a:r>
              <a:rPr lang="nb-NO" sz="1200" dirty="0">
                <a:solidFill>
                  <a:srgbClr val="FF0000"/>
                </a:solidFill>
                <a:latin typeface="Calibri" panose="020F0502020204030204" pitchFamily="34" charset="0"/>
                <a:ea typeface="Calibri" panose="020F0502020204030204" pitchFamily="34" charset="0"/>
              </a:rPr>
              <a:t> </a:t>
            </a:r>
            <a:r>
              <a:rPr lang="nb-NO" sz="1200" u="sng" dirty="0">
                <a:solidFill>
                  <a:srgbClr val="0070C0"/>
                </a:solidFill>
                <a:latin typeface="Calibri" panose="020F0502020204030204" pitchFamily="34" charset="0"/>
                <a:ea typeface="Calibri" panose="020F0502020204030204" pitchFamily="34" charset="0"/>
                <a:hlinkClick r:id="rId6"/>
              </a:rPr>
              <a:t>ski</a:t>
            </a:r>
            <a:r>
              <a:rPr lang="nb-NO" sz="1200" dirty="0">
                <a:solidFill>
                  <a:srgbClr val="FF0000"/>
                </a:solidFill>
                <a:latin typeface="Calibri" panose="020F0502020204030204" pitchFamily="34" charset="0"/>
                <a:ea typeface="Calibri" panose="020F0502020204030204" pitchFamily="34" charset="0"/>
              </a:rPr>
              <a:t> </a:t>
            </a:r>
            <a:r>
              <a:rPr lang="nb-NO" sz="1200" dirty="0">
                <a:latin typeface="Calibri" panose="020F0502020204030204" pitchFamily="34" charset="0"/>
                <a:ea typeface="Calibri" panose="020F0502020204030204" pitchFamily="34" charset="0"/>
              </a:rPr>
              <a:t>har alle gode treningstilbud som vil bidra til å bygge en robust kropp å møte fremtiden med. </a:t>
            </a:r>
          </a:p>
          <a:p>
            <a:pPr>
              <a:spcAft>
                <a:spcPts val="0"/>
              </a:spcAft>
            </a:pPr>
            <a:r>
              <a:rPr lang="nb-NO" sz="1200" dirty="0">
                <a:latin typeface="Calibri" panose="020F0502020204030204" pitchFamily="34" charset="0"/>
                <a:ea typeface="Calibri" panose="020F0502020204030204" pitchFamily="34" charset="0"/>
              </a:rPr>
              <a:t>-Samtidig vil idrettsgrenenes ulike fokus og krav til trening av spesielle egenskaper, utvikle ferdigheter som gir «fotballspilleren» nye og egenartede dimensjoner.</a:t>
            </a:r>
          </a:p>
          <a:p>
            <a:pPr>
              <a:spcAft>
                <a:spcPts val="0"/>
              </a:spcAft>
            </a:pPr>
            <a:r>
              <a:rPr lang="nb-NO" sz="1200" dirty="0">
                <a:latin typeface="Calibri" panose="020F0502020204030204" pitchFamily="34" charset="0"/>
                <a:ea typeface="Calibri" panose="020F0502020204030204" pitchFamily="34" charset="0"/>
              </a:rPr>
              <a:t>-De som har valgt vinteraktivitet skal fullføre sesong før de vender tilbake til fotballen.</a:t>
            </a:r>
          </a:p>
        </p:txBody>
      </p:sp>
      <p:sp>
        <p:nvSpPr>
          <p:cNvPr id="9" name="Rektangel 8">
            <a:extLst>
              <a:ext uri="{FF2B5EF4-FFF2-40B4-BE49-F238E27FC236}">
                <a16:creationId xmlns:a16="http://schemas.microsoft.com/office/drawing/2014/main" id="{5F7EC2C8-21B3-43A7-97C4-A87302B0F4A5}"/>
              </a:ext>
            </a:extLst>
          </p:cNvPr>
          <p:cNvSpPr/>
          <p:nvPr/>
        </p:nvSpPr>
        <p:spPr>
          <a:xfrm>
            <a:off x="220662" y="1013363"/>
            <a:ext cx="4922837" cy="1569660"/>
          </a:xfrm>
          <a:prstGeom prst="rect">
            <a:avLst/>
          </a:prstGeom>
        </p:spPr>
        <p:txBody>
          <a:bodyPr wrap="square">
            <a:spAutoFit/>
          </a:bodyPr>
          <a:lstStyle/>
          <a:p>
            <a:pPr>
              <a:spcAft>
                <a:spcPts val="0"/>
              </a:spcAft>
            </a:pPr>
            <a:r>
              <a:rPr lang="nb-NO" sz="1600" b="1" dirty="0">
                <a:latin typeface="Calibri" panose="020F0502020204030204" pitchFamily="34" charset="0"/>
                <a:ea typeface="Calibri" panose="020F0502020204030204" pitchFamily="34" charset="0"/>
              </a:rPr>
              <a:t>Vi disponerer følgende anlegg:</a:t>
            </a:r>
            <a:endParaRPr lang="nb-NO" sz="1600" dirty="0">
              <a:latin typeface="Calibri" panose="020F0502020204030204" pitchFamily="34" charset="0"/>
              <a:ea typeface="Calibri" panose="020F0502020204030204" pitchFamily="34" charset="0"/>
            </a:endParaRPr>
          </a:p>
          <a:p>
            <a:pPr marL="342900" lvl="0" indent="-342900">
              <a:spcAft>
                <a:spcPts val="0"/>
              </a:spcAft>
              <a:buFont typeface="Calibri" panose="020F0502020204030204" pitchFamily="34" charset="0"/>
              <a:buChar char="-"/>
            </a:pPr>
            <a:r>
              <a:rPr lang="nb-NO" sz="1600" dirty="0" err="1">
                <a:solidFill>
                  <a:schemeClr val="accent5"/>
                </a:solidFill>
                <a:latin typeface="Calibri" panose="020F0502020204030204" pitchFamily="34" charset="0"/>
                <a:ea typeface="Times New Roman" panose="02020603050405020304" pitchFamily="18" charset="0"/>
              </a:rPr>
              <a:t>Hiasbana</a:t>
            </a:r>
            <a:endParaRPr lang="nb-NO" sz="1600" dirty="0">
              <a:solidFill>
                <a:schemeClr val="accent5"/>
              </a:solidFill>
              <a:latin typeface="Calibri" panose="020F0502020204030204" pitchFamily="34" charset="0"/>
              <a:ea typeface="Calibri" panose="020F0502020204030204" pitchFamily="34" charset="0"/>
            </a:endParaRPr>
          </a:p>
          <a:p>
            <a:pPr marL="342900" lvl="0" indent="-342900">
              <a:spcAft>
                <a:spcPts val="0"/>
              </a:spcAft>
              <a:buFont typeface="Calibri" panose="020F0502020204030204" pitchFamily="34" charset="0"/>
              <a:buChar char="-"/>
            </a:pPr>
            <a:r>
              <a:rPr lang="nb-NO" sz="1600" dirty="0">
                <a:solidFill>
                  <a:schemeClr val="accent5"/>
                </a:solidFill>
                <a:latin typeface="Calibri" panose="020F0502020204030204" pitchFamily="34" charset="0"/>
                <a:ea typeface="Times New Roman" panose="02020603050405020304" pitchFamily="18" charset="0"/>
              </a:rPr>
              <a:t>Gymsal på Arstad</a:t>
            </a:r>
            <a:endParaRPr lang="nb-NO" sz="1600" dirty="0">
              <a:solidFill>
                <a:schemeClr val="accent5"/>
              </a:solidFill>
              <a:latin typeface="Calibri" panose="020F0502020204030204" pitchFamily="34" charset="0"/>
              <a:ea typeface="Calibri" panose="020F0502020204030204" pitchFamily="34" charset="0"/>
            </a:endParaRPr>
          </a:p>
          <a:p>
            <a:pPr marL="342900" lvl="0" indent="-342900">
              <a:spcAft>
                <a:spcPts val="0"/>
              </a:spcAft>
              <a:buFont typeface="Calibri" panose="020F0502020204030204" pitchFamily="34" charset="0"/>
              <a:buChar char="-"/>
            </a:pPr>
            <a:r>
              <a:rPr lang="nb-NO" sz="1600" dirty="0">
                <a:solidFill>
                  <a:schemeClr val="accent5"/>
                </a:solidFill>
                <a:latin typeface="Calibri" panose="020F0502020204030204" pitchFamily="34" charset="0"/>
                <a:ea typeface="Times New Roman" panose="02020603050405020304" pitchFamily="18" charset="0"/>
              </a:rPr>
              <a:t>Gymsal på </a:t>
            </a:r>
            <a:r>
              <a:rPr lang="nb-NO" sz="1600" dirty="0" err="1">
                <a:solidFill>
                  <a:schemeClr val="accent5"/>
                </a:solidFill>
                <a:latin typeface="Calibri" panose="020F0502020204030204" pitchFamily="34" charset="0"/>
                <a:ea typeface="Times New Roman" panose="02020603050405020304" pitchFamily="18" charset="0"/>
              </a:rPr>
              <a:t>Hoberg</a:t>
            </a:r>
            <a:endParaRPr lang="nb-NO" sz="1600" dirty="0">
              <a:solidFill>
                <a:schemeClr val="accent5"/>
              </a:solidFill>
              <a:latin typeface="Calibri" panose="020F0502020204030204" pitchFamily="34" charset="0"/>
              <a:ea typeface="Calibri" panose="020F0502020204030204" pitchFamily="34" charset="0"/>
            </a:endParaRPr>
          </a:p>
          <a:p>
            <a:pPr>
              <a:spcAft>
                <a:spcPts val="0"/>
              </a:spcAft>
            </a:pPr>
            <a:r>
              <a:rPr lang="nb-NO" sz="1600" dirty="0">
                <a:latin typeface="Calibri" panose="020F0502020204030204" pitchFamily="34" charset="0"/>
                <a:ea typeface="Calibri" panose="020F0502020204030204" pitchFamily="34" charset="0"/>
              </a:rPr>
              <a:t>Det er begrenset kapasitet om vinteren, så her vil prioritering måtte følge aldersgruppene.</a:t>
            </a:r>
          </a:p>
        </p:txBody>
      </p:sp>
      <p:graphicFrame>
        <p:nvGraphicFramePr>
          <p:cNvPr id="11" name="Tabell 10">
            <a:extLst>
              <a:ext uri="{FF2B5EF4-FFF2-40B4-BE49-F238E27FC236}">
                <a16:creationId xmlns:a16="http://schemas.microsoft.com/office/drawing/2014/main" id="{7CAA6FCB-0CA1-4D5F-A2B1-8E29D651C749}"/>
              </a:ext>
            </a:extLst>
          </p:cNvPr>
          <p:cNvGraphicFramePr>
            <a:graphicFrameLocks noGrp="1"/>
          </p:cNvGraphicFramePr>
          <p:nvPr>
            <p:extLst>
              <p:ext uri="{D42A27DB-BD31-4B8C-83A1-F6EECF244321}">
                <p14:modId xmlns:p14="http://schemas.microsoft.com/office/powerpoint/2010/main" val="971921914"/>
              </p:ext>
            </p:extLst>
          </p:nvPr>
        </p:nvGraphicFramePr>
        <p:xfrm>
          <a:off x="220662" y="2583024"/>
          <a:ext cx="4937125" cy="4190538"/>
        </p:xfrm>
        <a:graphic>
          <a:graphicData uri="http://schemas.openxmlformats.org/drawingml/2006/table">
            <a:tbl>
              <a:tblPr firstRow="1" firstCol="1" bandRow="1">
                <a:tableStyleId>{5C22544A-7EE6-4342-B048-85BDC9FD1C3A}</a:tableStyleId>
              </a:tblPr>
              <a:tblGrid>
                <a:gridCol w="833466">
                  <a:extLst>
                    <a:ext uri="{9D8B030D-6E8A-4147-A177-3AD203B41FA5}">
                      <a16:colId xmlns:a16="http://schemas.microsoft.com/office/drawing/2014/main" val="1137418702"/>
                    </a:ext>
                  </a:extLst>
                </a:gridCol>
                <a:gridCol w="4103659">
                  <a:extLst>
                    <a:ext uri="{9D8B030D-6E8A-4147-A177-3AD203B41FA5}">
                      <a16:colId xmlns:a16="http://schemas.microsoft.com/office/drawing/2014/main" val="605728920"/>
                    </a:ext>
                  </a:extLst>
                </a:gridCol>
              </a:tblGrid>
              <a:tr h="428163">
                <a:tc>
                  <a:txBody>
                    <a:bodyPr/>
                    <a:lstStyle/>
                    <a:p>
                      <a:pPr>
                        <a:spcAft>
                          <a:spcPts val="0"/>
                        </a:spcAft>
                      </a:pPr>
                      <a:r>
                        <a:rPr lang="nb-NO" sz="1100">
                          <a:effectLst/>
                        </a:rPr>
                        <a:t>6-7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Oppfordres til å være med på andre idretter i perioden. Får ledig tid ute fra 1 april</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0321711"/>
                  </a:ext>
                </a:extLst>
              </a:tr>
              <a:tr h="428163">
                <a:tc>
                  <a:txBody>
                    <a:bodyPr/>
                    <a:lstStyle/>
                    <a:p>
                      <a:pPr>
                        <a:spcAft>
                          <a:spcPts val="0"/>
                        </a:spcAft>
                      </a:pPr>
                      <a:r>
                        <a:rPr lang="nb-NO" sz="1100">
                          <a:effectLst/>
                        </a:rPr>
                        <a:t>8-10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a:effectLst/>
                        </a:rPr>
                        <a:t>Trener 1 gang pr uke. Disse får første prioritering inne. Får ledig tid ute fra 1 april.</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7518996"/>
                  </a:ext>
                </a:extLst>
              </a:tr>
              <a:tr h="713836">
                <a:tc>
                  <a:txBody>
                    <a:bodyPr/>
                    <a:lstStyle/>
                    <a:p>
                      <a:pPr>
                        <a:spcAft>
                          <a:spcPts val="0"/>
                        </a:spcAft>
                      </a:pPr>
                      <a:r>
                        <a:rPr lang="nb-NO" sz="1100">
                          <a:effectLst/>
                        </a:rPr>
                        <a:t>11-12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ute 1 gang i uken på HIAS primært fra </a:t>
                      </a:r>
                      <a:r>
                        <a:rPr lang="nb-NO" sz="1100" dirty="0" err="1">
                          <a:effectLst/>
                        </a:rPr>
                        <a:t>kl</a:t>
                      </a:r>
                      <a:r>
                        <a:rPr lang="nb-NO" sz="1100" dirty="0">
                          <a:effectLst/>
                        </a:rPr>
                        <a:t> 1630 – 1800 eller etter baneansvarlig sin tildeling. Får andre prioritering inne - alt. 1 time på Hias, når det er ledig tid, samtrening med andre lag.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198804"/>
                  </a:ext>
                </a:extLst>
              </a:tr>
              <a:tr h="475891">
                <a:tc>
                  <a:txBody>
                    <a:bodyPr/>
                    <a:lstStyle/>
                    <a:p>
                      <a:pPr>
                        <a:spcAft>
                          <a:spcPts val="0"/>
                        </a:spcAft>
                      </a:pPr>
                      <a:r>
                        <a:rPr lang="nb-NO" sz="1100">
                          <a:effectLst/>
                        </a:rPr>
                        <a:t>13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ute 2 ganger i uken på HIAS primært fra </a:t>
                      </a:r>
                      <a:r>
                        <a:rPr lang="nb-NO" sz="1100" dirty="0" err="1">
                          <a:effectLst/>
                        </a:rPr>
                        <a:t>kl</a:t>
                      </a:r>
                      <a:r>
                        <a:rPr lang="nb-NO" sz="1100" dirty="0">
                          <a:effectLst/>
                        </a:rPr>
                        <a:t> 1630 – 1800 eller etter baneansvarlig sin tildeling.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389696"/>
                  </a:ext>
                </a:extLst>
              </a:tr>
              <a:tr h="428163">
                <a:tc>
                  <a:txBody>
                    <a:bodyPr/>
                    <a:lstStyle/>
                    <a:p>
                      <a:pPr>
                        <a:spcAft>
                          <a:spcPts val="0"/>
                        </a:spcAft>
                      </a:pPr>
                      <a:r>
                        <a:rPr lang="nb-NO" sz="1100">
                          <a:effectLst/>
                        </a:rPr>
                        <a:t>14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ute 2 ganger i uken på HIAS fra </a:t>
                      </a:r>
                      <a:r>
                        <a:rPr lang="nb-NO" sz="1100" dirty="0" err="1">
                          <a:effectLst/>
                        </a:rPr>
                        <a:t>kl</a:t>
                      </a:r>
                      <a:r>
                        <a:rPr lang="nb-NO" sz="1100" dirty="0">
                          <a:effectLst/>
                        </a:rPr>
                        <a:t> 1800-1930 eller etter baneansvarlig sin tildeling.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9979855"/>
                  </a:ext>
                </a:extLst>
              </a:tr>
              <a:tr h="475891">
                <a:tc>
                  <a:txBody>
                    <a:bodyPr/>
                    <a:lstStyle/>
                    <a:p>
                      <a:pPr>
                        <a:spcAft>
                          <a:spcPts val="0"/>
                        </a:spcAft>
                      </a:pPr>
                      <a:r>
                        <a:rPr lang="nb-NO" sz="1100">
                          <a:effectLst/>
                        </a:rPr>
                        <a:t>16-19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a:effectLst/>
                        </a:rPr>
                        <a:t>Trener ute 2 ganger i uken på HIAS, hovedsakelig fra kl 19.30 og senere eller baneansvarlig sin tildeling.</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2027833"/>
                  </a:ext>
                </a:extLst>
              </a:tr>
              <a:tr h="642244">
                <a:tc>
                  <a:txBody>
                    <a:bodyPr/>
                    <a:lstStyle/>
                    <a:p>
                      <a:pPr>
                        <a:spcAft>
                          <a:spcPts val="0"/>
                        </a:spcAft>
                      </a:pPr>
                      <a:r>
                        <a:rPr lang="nn-NO" sz="1100">
                          <a:effectLst/>
                        </a:rPr>
                        <a:t>A-B-lag damer og herrer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a:effectLst/>
                        </a:rPr>
                        <a:t>Ute 2-3 ganger pr uken, hovedsakelig etter kl 19.30 og senere og/eller baneansvarlig sin tildeling.</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9958027"/>
                  </a:ext>
                </a:extLst>
              </a:tr>
              <a:tr h="598187">
                <a:tc>
                  <a:txBody>
                    <a:bodyPr/>
                    <a:lstStyle/>
                    <a:p>
                      <a:pPr>
                        <a:spcAft>
                          <a:spcPts val="0"/>
                        </a:spcAft>
                      </a:pPr>
                      <a:r>
                        <a:rPr lang="nn-NO" sz="1100" dirty="0">
                          <a:effectLst/>
                        </a:rPr>
                        <a:t>Trenings-kamper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Avvikles </a:t>
                      </a:r>
                    </a:p>
                    <a:p>
                      <a:pPr>
                        <a:spcAft>
                          <a:spcPts val="0"/>
                        </a:spcAft>
                      </a:pPr>
                      <a:r>
                        <a:rPr lang="nb-NO" sz="1100" dirty="0">
                          <a:effectLst/>
                        </a:rPr>
                        <a:t>a) Innenfor egen tildelt treningstid eller </a:t>
                      </a:r>
                    </a:p>
                    <a:p>
                      <a:pPr>
                        <a:spcAft>
                          <a:spcPts val="0"/>
                        </a:spcAft>
                      </a:pPr>
                      <a:r>
                        <a:rPr lang="nb-NO" sz="1100" dirty="0">
                          <a:effectLst/>
                        </a:rPr>
                        <a:t>b) etter tildelt tid i helger av baneansvarlig.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52852794"/>
                  </a:ext>
                </a:extLst>
              </a:tr>
            </a:tbl>
          </a:graphicData>
        </a:graphic>
      </p:graphicFrame>
      <p:sp>
        <p:nvSpPr>
          <p:cNvPr id="13" name="Rektangel 12">
            <a:extLst>
              <a:ext uri="{FF2B5EF4-FFF2-40B4-BE49-F238E27FC236}">
                <a16:creationId xmlns:a16="http://schemas.microsoft.com/office/drawing/2014/main" id="{EA4C63D3-B613-4D6F-BB14-16D395160277}"/>
              </a:ext>
            </a:extLst>
          </p:cNvPr>
          <p:cNvSpPr/>
          <p:nvPr/>
        </p:nvSpPr>
        <p:spPr>
          <a:xfrm>
            <a:off x="5221415" y="3093618"/>
            <a:ext cx="4520162" cy="3670877"/>
          </a:xfrm>
          <a:prstGeom prst="rect">
            <a:avLst/>
          </a:prstGeom>
        </p:spPr>
        <p:txBody>
          <a:bodyPr wrap="square">
            <a:spAutoFit/>
          </a:bodyPr>
          <a:lstStyle/>
          <a:p>
            <a:r>
              <a:rPr lang="nb-NO" sz="1100" b="1" dirty="0">
                <a:solidFill>
                  <a:srgbClr val="000000"/>
                </a:solidFill>
                <a:latin typeface="Calibri" panose="020F0502020204030204" pitchFamily="34" charset="0"/>
                <a:ea typeface="Calibri" panose="020F0502020204030204" pitchFamily="34" charset="0"/>
              </a:rPr>
              <a:t>Bestilling av treningstider</a:t>
            </a:r>
            <a:endParaRPr lang="nb-NO" sz="1100" dirty="0">
              <a:latin typeface="Calibri" panose="020F0502020204030204" pitchFamily="34" charset="0"/>
              <a:ea typeface="Calibri" panose="020F0502020204030204" pitchFamily="34" charset="0"/>
            </a:endParaRPr>
          </a:p>
          <a:p>
            <a:pPr marL="171450" lvl="0" indent="-171450">
              <a:spcAft>
                <a:spcPts val="0"/>
              </a:spcAft>
              <a:buFont typeface="Arial" panose="020B0604020202020204" pitchFamily="34" charset="0"/>
              <a:buChar char="•"/>
            </a:pPr>
            <a:r>
              <a:rPr lang="nb-NO" sz="1100" b="1" dirty="0">
                <a:solidFill>
                  <a:srgbClr val="000000"/>
                </a:solidFill>
                <a:latin typeface="Calibri" panose="020F0502020204030204" pitchFamily="34" charset="0"/>
                <a:ea typeface="Times New Roman" panose="02020603050405020304" pitchFamily="18" charset="0"/>
              </a:rPr>
              <a:t>Treningstid i gymsal kan bestilles innen 01.11 – gjelder til 01.01</a:t>
            </a:r>
            <a:endParaRPr lang="nb-NO" sz="1100" dirty="0">
              <a:latin typeface="Calibri" panose="020F0502020204030204" pitchFamily="34" charset="0"/>
              <a:ea typeface="Calibri" panose="020F0502020204030204" pitchFamily="34" charset="0"/>
            </a:endParaRPr>
          </a:p>
          <a:p>
            <a:pPr marL="171450" lvl="0" indent="-171450">
              <a:spcAft>
                <a:spcPts val="0"/>
              </a:spcAft>
              <a:buFont typeface="Arial" panose="020B0604020202020204" pitchFamily="34" charset="0"/>
              <a:buChar char="•"/>
            </a:pPr>
            <a:r>
              <a:rPr lang="nb-NO" sz="1100" b="1" dirty="0">
                <a:solidFill>
                  <a:srgbClr val="000000"/>
                </a:solidFill>
                <a:latin typeface="Calibri" panose="020F0502020204030204" pitchFamily="34" charset="0"/>
                <a:ea typeface="Times New Roman" panose="02020603050405020304" pitchFamily="18" charset="0"/>
              </a:rPr>
              <a:t>Treningstid på Hias kan bestilles innen 01.11 – gjelder 31.03</a:t>
            </a:r>
            <a:r>
              <a:rPr lang="nb-NO" sz="1100" dirty="0">
                <a:solidFill>
                  <a:srgbClr val="000000"/>
                </a:solidFill>
                <a:latin typeface="Calibri" panose="020F0502020204030204" pitchFamily="34" charset="0"/>
                <a:ea typeface="Times New Roman" panose="02020603050405020304" pitchFamily="18" charset="0"/>
              </a:rPr>
              <a:t> her er vi avhengige av å koordinere med utleietider. (Vi leier ut Hias til enkelte lag om vinteren, for å kunne forsvare å holde banen åpen hele året.)</a:t>
            </a:r>
          </a:p>
          <a:p>
            <a:pPr lvl="0">
              <a:spcAft>
                <a:spcPts val="0"/>
              </a:spcAft>
            </a:pPr>
            <a:endParaRPr lang="nb-NO" sz="1100" dirty="0">
              <a:latin typeface="Calibri" panose="020F0502020204030204" pitchFamily="34" charset="0"/>
              <a:ea typeface="Calibri" panose="020F0502020204030204" pitchFamily="34" charset="0"/>
            </a:endParaRPr>
          </a:p>
          <a:p>
            <a:pPr>
              <a:spcAft>
                <a:spcPts val="0"/>
              </a:spcAft>
            </a:pPr>
            <a:r>
              <a:rPr lang="nb-NO" sz="1100" b="1" dirty="0">
                <a:solidFill>
                  <a:srgbClr val="000000"/>
                </a:solidFill>
                <a:latin typeface="Calibri" panose="020F0502020204030204" pitchFamily="34" charset="0"/>
                <a:ea typeface="Times New Roman" panose="02020603050405020304" pitchFamily="18" charset="0"/>
              </a:rPr>
              <a:t>Treningstid i Ottestadhallen er ikke prioritert for fotballens medlemmer</a:t>
            </a:r>
            <a:r>
              <a:rPr lang="nb-NO" sz="1100" dirty="0">
                <a:solidFill>
                  <a:srgbClr val="000000"/>
                </a:solidFill>
                <a:latin typeface="Calibri" panose="020F0502020204030204" pitchFamily="34" charset="0"/>
                <a:ea typeface="Times New Roman" panose="02020603050405020304" pitchFamily="18" charset="0"/>
              </a:rPr>
              <a:t>, her har våre vinteridretter fortrinnsrett (håndball, innebandy, volleyball). Dersom noen lag likevel skulle klare å få tilgang til tid i hallen, så må leiekostnaden dekkes av laget. Styret i Ottestad IL fotball har besluttet at de ikke vil bekoste halleie, da gruppa har store utgifter til drift av fotballanleggene.</a:t>
            </a:r>
            <a:endParaRPr lang="nb-NO" sz="1100" dirty="0">
              <a:latin typeface="Calibri" panose="020F0502020204030204" pitchFamily="34" charset="0"/>
              <a:ea typeface="Calibri" panose="020F0502020204030204" pitchFamily="34" charset="0"/>
            </a:endParaRPr>
          </a:p>
          <a:p>
            <a:pPr>
              <a:spcAft>
                <a:spcPts val="0"/>
              </a:spcAft>
            </a:pPr>
            <a:r>
              <a:rPr lang="nb-NO" sz="1100" dirty="0">
                <a:solidFill>
                  <a:srgbClr val="000000"/>
                </a:solidFill>
                <a:latin typeface="Calibri" panose="020F0502020204030204" pitchFamily="34" charset="0"/>
                <a:ea typeface="Times New Roman" panose="02020603050405020304" pitchFamily="18" charset="0"/>
              </a:rPr>
              <a:t> </a:t>
            </a:r>
          </a:p>
          <a:p>
            <a:pPr>
              <a:spcAft>
                <a:spcPts val="0"/>
              </a:spcAft>
            </a:pPr>
            <a:r>
              <a:rPr lang="nb-NO" sz="1100" dirty="0">
                <a:solidFill>
                  <a:srgbClr val="000000"/>
                </a:solidFill>
                <a:latin typeface="Calibri" panose="020F0502020204030204" pitchFamily="34" charset="0"/>
                <a:ea typeface="Calibri" panose="020F0502020204030204" pitchFamily="34" charset="0"/>
                <a:cs typeface="Arial" panose="020B0604020202020204" pitchFamily="34" charset="0"/>
              </a:rPr>
              <a:t>Ottestadhallen driftes av Stangehallen AS:</a:t>
            </a:r>
            <a:r>
              <a:rPr lang="nb-NO" sz="1100" b="1" dirty="0">
                <a:solidFill>
                  <a:srgbClr val="444444"/>
                </a:solidFill>
                <a:latin typeface="Calibri" panose="020F0502020204030204" pitchFamily="34" charset="0"/>
                <a:ea typeface="Calibri" panose="020F0502020204030204" pitchFamily="34" charset="0"/>
                <a:cs typeface="Arial" panose="020B0604020202020204" pitchFamily="34" charset="0"/>
              </a:rPr>
              <a:t> </a:t>
            </a:r>
            <a:br>
              <a:rPr lang="nb-NO" sz="1100" b="1" dirty="0">
                <a:solidFill>
                  <a:srgbClr val="444444"/>
                </a:solidFill>
                <a:latin typeface="Calibri" panose="020F0502020204030204" pitchFamily="34" charset="0"/>
                <a:ea typeface="Calibri" panose="020F0502020204030204" pitchFamily="34" charset="0"/>
                <a:cs typeface="Arial" panose="020B0604020202020204" pitchFamily="34" charset="0"/>
              </a:rPr>
            </a:br>
            <a:r>
              <a:rPr lang="nb-NO" sz="1100" dirty="0" err="1">
                <a:solidFill>
                  <a:srgbClr val="444444"/>
                </a:solidFill>
                <a:latin typeface="Calibri" panose="020F0502020204030204" pitchFamily="34" charset="0"/>
                <a:ea typeface="Calibri" panose="020F0502020204030204" pitchFamily="34" charset="0"/>
                <a:cs typeface="Arial" panose="020B0604020202020204" pitchFamily="34" charset="0"/>
              </a:rPr>
              <a:t>Ljøstadvegen</a:t>
            </a:r>
            <a:r>
              <a:rPr lang="nb-NO" sz="1100" dirty="0">
                <a:solidFill>
                  <a:srgbClr val="444444"/>
                </a:solidFill>
                <a:latin typeface="Calibri" panose="020F0502020204030204" pitchFamily="34" charset="0"/>
                <a:ea typeface="Calibri" panose="020F0502020204030204" pitchFamily="34" charset="0"/>
                <a:cs typeface="Arial" panose="020B0604020202020204" pitchFamily="34" charset="0"/>
              </a:rPr>
              <a:t> 15, 2335 Stange</a:t>
            </a:r>
            <a:br>
              <a:rPr lang="nb-NO" sz="1100" dirty="0">
                <a:solidFill>
                  <a:srgbClr val="444444"/>
                </a:solidFill>
                <a:latin typeface="Calibri" panose="020F0502020204030204" pitchFamily="34" charset="0"/>
                <a:ea typeface="Calibri" panose="020F0502020204030204" pitchFamily="34" charset="0"/>
                <a:cs typeface="Arial" panose="020B0604020202020204" pitchFamily="34" charset="0"/>
              </a:rPr>
            </a:br>
            <a:r>
              <a:rPr lang="nb-NO" sz="1100" dirty="0">
                <a:solidFill>
                  <a:srgbClr val="444444"/>
                </a:solidFill>
                <a:latin typeface="Calibri" panose="020F0502020204030204" pitchFamily="34" charset="0"/>
                <a:ea typeface="Calibri" panose="020F0502020204030204" pitchFamily="34" charset="0"/>
                <a:cs typeface="Arial" panose="020B0604020202020204" pitchFamily="34" charset="0"/>
              </a:rPr>
              <a:t>Telefon: 62 57 90 00</a:t>
            </a:r>
            <a:br>
              <a:rPr lang="nb-NO" sz="1100" dirty="0">
                <a:solidFill>
                  <a:srgbClr val="444444"/>
                </a:solidFill>
                <a:latin typeface="Calibri" panose="020F0502020204030204" pitchFamily="34" charset="0"/>
                <a:ea typeface="Calibri" panose="020F0502020204030204" pitchFamily="34" charset="0"/>
                <a:cs typeface="Arial" panose="020B0604020202020204" pitchFamily="34" charset="0"/>
              </a:rPr>
            </a:br>
            <a:r>
              <a:rPr lang="nb-NO" sz="1100" dirty="0">
                <a:solidFill>
                  <a:srgbClr val="444444"/>
                </a:solidFill>
                <a:latin typeface="Calibri" panose="020F0502020204030204" pitchFamily="34" charset="0"/>
                <a:ea typeface="Calibri" panose="020F0502020204030204" pitchFamily="34" charset="0"/>
                <a:cs typeface="Arial" panose="020B0604020202020204" pitchFamily="34" charset="0"/>
              </a:rPr>
              <a:t>E-post: </a:t>
            </a:r>
            <a:r>
              <a:rPr lang="nb-NO" sz="1100" dirty="0">
                <a:solidFill>
                  <a:srgbClr val="91A4C7"/>
                </a:solidFill>
                <a:latin typeface="Calibri" panose="020F0502020204030204" pitchFamily="34" charset="0"/>
                <a:ea typeface="Calibri" panose="020F0502020204030204" pitchFamily="34" charset="0"/>
                <a:cs typeface="Arial" panose="020B0604020202020204" pitchFamily="34" charset="0"/>
                <a:hlinkClick r:id="rId7"/>
              </a:rPr>
              <a:t>post@stangehallen.no</a:t>
            </a:r>
            <a:endParaRPr lang="nb-NO" sz="1100" dirty="0">
              <a:latin typeface="Calibri" panose="020F0502020204030204" pitchFamily="34" charset="0"/>
              <a:ea typeface="Calibri" panose="020F0502020204030204" pitchFamily="34" charset="0"/>
            </a:endParaRPr>
          </a:p>
          <a:p>
            <a:pPr marL="171450" lvl="0" indent="-171450">
              <a:buFont typeface="Arial" panose="020B0604020202020204" pitchFamily="34" charset="0"/>
              <a:buChar char="•"/>
            </a:pPr>
            <a:r>
              <a:rPr lang="nb-NO" sz="1100" dirty="0">
                <a:solidFill>
                  <a:srgbClr val="000000"/>
                </a:solidFill>
                <a:latin typeface="Calibri" panose="020F0502020204030204" pitchFamily="34" charset="0"/>
                <a:ea typeface="Calibri" panose="020F0502020204030204" pitchFamily="34" charset="0"/>
                <a:cs typeface="Arial" panose="020B0604020202020204" pitchFamily="34" charset="0"/>
              </a:rPr>
              <a:t>Som idrettslag blir vi rabattert for </a:t>
            </a:r>
            <a:r>
              <a:rPr lang="nb-NO" sz="1100" u="sng" dirty="0">
                <a:solidFill>
                  <a:srgbClr val="000000"/>
                </a:solidFill>
                <a:latin typeface="Calibri" panose="020F0502020204030204" pitchFamily="34" charset="0"/>
                <a:ea typeface="Calibri" panose="020F0502020204030204" pitchFamily="34" charset="0"/>
                <a:cs typeface="Arial" panose="020B0604020202020204" pitchFamily="34" charset="0"/>
              </a:rPr>
              <a:t>treningstid til utøvere under 19 år </a:t>
            </a:r>
            <a:r>
              <a:rPr lang="nb-NO" sz="1100" dirty="0">
                <a:solidFill>
                  <a:srgbClr val="000000"/>
                </a:solidFill>
                <a:latin typeface="Calibri" panose="020F0502020204030204" pitchFamily="34" charset="0"/>
                <a:ea typeface="Calibri" panose="020F0502020204030204" pitchFamily="34" charset="0"/>
                <a:cs typeface="Arial" panose="020B0604020202020204" pitchFamily="34" charset="0"/>
              </a:rPr>
              <a:t>(1/3 bane koster 135 kr/time med rabatt, 250 kr/time ord.)</a:t>
            </a:r>
            <a:endParaRPr lang="nb-NO" sz="1100" dirty="0">
              <a:latin typeface="Calibri" panose="020F0502020204030204" pitchFamily="34" charset="0"/>
              <a:ea typeface="Calibri" panose="020F0502020204030204" pitchFamily="34" charset="0"/>
            </a:endParaRPr>
          </a:p>
          <a:p>
            <a:pPr marL="171450" lvl="0" indent="-171450">
              <a:lnSpc>
                <a:spcPct val="107000"/>
              </a:lnSpc>
              <a:buFont typeface="Arial" panose="020B0604020202020204" pitchFamily="34" charset="0"/>
              <a:buChar char="•"/>
            </a:pPr>
            <a:r>
              <a:rPr lang="nb-NO" sz="1100" dirty="0">
                <a:solidFill>
                  <a:srgbClr val="000000"/>
                </a:solidFill>
                <a:latin typeface="Calibri" panose="020F0502020204030204" pitchFamily="34" charset="0"/>
                <a:ea typeface="Calibri" panose="020F0502020204030204" pitchFamily="34" charset="0"/>
              </a:rPr>
              <a:t>Bestilling av treningstider og spørsmål omkring dette gjøres til </a:t>
            </a:r>
            <a:r>
              <a:rPr lang="nb-NO" sz="1100" u="sng" dirty="0">
                <a:solidFill>
                  <a:srgbClr val="0563C1"/>
                </a:solidFill>
                <a:latin typeface="Calibri" panose="020F0502020204030204" pitchFamily="34" charset="0"/>
                <a:ea typeface="Calibri" panose="020F0502020204030204" pitchFamily="34" charset="0"/>
                <a:hlinkClick r:id="rId8"/>
              </a:rPr>
              <a:t>hias@ottestadil.no/</a:t>
            </a:r>
            <a:r>
              <a:rPr lang="nb-NO" sz="1100" dirty="0">
                <a:solidFill>
                  <a:srgbClr val="000000"/>
                </a:solidFill>
                <a:latin typeface="Calibri" panose="020F0502020204030204" pitchFamily="34" charset="0"/>
                <a:ea typeface="Calibri" panose="020F0502020204030204" pitchFamily="34" charset="0"/>
              </a:rPr>
              <a:t> Bjarne Kise.</a:t>
            </a:r>
            <a:endParaRPr lang="nb-NO" sz="11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209841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268286" y="5034"/>
            <a:ext cx="8982864" cy="1325563"/>
          </a:xfrm>
        </p:spPr>
        <p:txBody>
          <a:bodyPr vert="horz" lIns="91440" tIns="45720" rIns="91440" bIns="45720" rtlCol="0" anchor="ctr">
            <a:normAutofit/>
          </a:bodyPr>
          <a:lstStyle/>
          <a:p>
            <a:r>
              <a:rPr lang="en-US" sz="4400" b="1" kern="1200" dirty="0" err="1">
                <a:solidFill>
                  <a:schemeClr val="tx1"/>
                </a:solidFill>
                <a:latin typeface="+mn-lt"/>
                <a:ea typeface="+mj-ea"/>
                <a:cs typeface="+mj-cs"/>
              </a:rPr>
              <a:t>Treningstider</a:t>
            </a:r>
            <a:r>
              <a:rPr lang="en-US" sz="4400" b="1" kern="1200" dirty="0">
                <a:solidFill>
                  <a:schemeClr val="tx1"/>
                </a:solidFill>
                <a:latin typeface="+mn-lt"/>
                <a:ea typeface="+mj-ea"/>
                <a:cs typeface="+mj-cs"/>
              </a:rPr>
              <a:t> &amp; </a:t>
            </a:r>
            <a:r>
              <a:rPr lang="en-US" sz="4400" b="1" kern="1200" dirty="0" err="1">
                <a:solidFill>
                  <a:schemeClr val="tx1"/>
                </a:solidFill>
                <a:latin typeface="+mn-lt"/>
                <a:ea typeface="+mj-ea"/>
                <a:cs typeface="+mj-cs"/>
              </a:rPr>
              <a:t>Kamper</a:t>
            </a:r>
            <a:r>
              <a:rPr lang="en-US" sz="4400" b="1" kern="1200" dirty="0">
                <a:solidFill>
                  <a:schemeClr val="tx1"/>
                </a:solidFill>
                <a:latin typeface="+mn-lt"/>
                <a:ea typeface="+mj-ea"/>
                <a:cs typeface="+mj-cs"/>
              </a:rPr>
              <a:t> </a:t>
            </a:r>
            <a:r>
              <a:rPr lang="en-US" sz="4400" b="1" kern="1200" dirty="0" err="1">
                <a:solidFill>
                  <a:schemeClr val="tx1"/>
                </a:solidFill>
                <a:latin typeface="+mn-lt"/>
                <a:ea typeface="+mj-ea"/>
                <a:cs typeface="+mj-cs"/>
              </a:rPr>
              <a:t>sommertid</a:t>
            </a:r>
            <a:endParaRPr lang="en-US" sz="4400" b="1" kern="1200" dirty="0">
              <a:solidFill>
                <a:schemeClr val="tx1"/>
              </a:solidFill>
              <a:latin typeface="+mn-lt"/>
              <a:ea typeface="+mj-ea"/>
              <a:cs typeface="+mj-cs"/>
            </a:endParaRPr>
          </a:p>
        </p:txBody>
      </p:sp>
      <p:sp>
        <p:nvSpPr>
          <p:cNvPr id="9" name="Rektangel 8">
            <a:extLst>
              <a:ext uri="{FF2B5EF4-FFF2-40B4-BE49-F238E27FC236}">
                <a16:creationId xmlns:a16="http://schemas.microsoft.com/office/drawing/2014/main" id="{5F7EC2C8-21B3-43A7-97C4-A87302B0F4A5}"/>
              </a:ext>
            </a:extLst>
          </p:cNvPr>
          <p:cNvSpPr/>
          <p:nvPr/>
        </p:nvSpPr>
        <p:spPr>
          <a:xfrm>
            <a:off x="234950" y="1321139"/>
            <a:ext cx="4867746" cy="1323439"/>
          </a:xfrm>
          <a:prstGeom prst="rect">
            <a:avLst/>
          </a:prstGeom>
        </p:spPr>
        <p:txBody>
          <a:bodyPr wrap="square">
            <a:spAutoFit/>
          </a:bodyPr>
          <a:lstStyle/>
          <a:p>
            <a:pPr>
              <a:spcAft>
                <a:spcPts val="0"/>
              </a:spcAft>
            </a:pPr>
            <a:r>
              <a:rPr lang="nb-NO" sz="1600" b="1" dirty="0">
                <a:latin typeface="Calibri" panose="020F0502020204030204" pitchFamily="34" charset="0"/>
                <a:ea typeface="Calibri" panose="020F0502020204030204" pitchFamily="34" charset="0"/>
              </a:rPr>
              <a:t>Vi disponerer følgende anlegg:</a:t>
            </a:r>
            <a:endParaRPr lang="nb-NO" sz="1600" dirty="0">
              <a:latin typeface="Calibri" panose="020F0502020204030204" pitchFamily="34" charset="0"/>
              <a:ea typeface="Calibri" panose="020F0502020204030204" pitchFamily="34" charset="0"/>
            </a:endParaRPr>
          </a:p>
          <a:p>
            <a:pPr marL="342900" lvl="0" indent="-342900">
              <a:spcAft>
                <a:spcPts val="0"/>
              </a:spcAft>
              <a:buFont typeface="Calibri" panose="020F0502020204030204" pitchFamily="34" charset="0"/>
              <a:buChar char="-"/>
            </a:pPr>
            <a:r>
              <a:rPr lang="nb-NO" sz="1600" dirty="0">
                <a:solidFill>
                  <a:schemeClr val="accent6">
                    <a:lumMod val="75000"/>
                  </a:schemeClr>
                </a:solidFill>
                <a:latin typeface="Calibri" panose="020F0502020204030204" pitchFamily="34" charset="0"/>
                <a:ea typeface="Times New Roman" panose="02020603050405020304" pitchFamily="18" charset="0"/>
              </a:rPr>
              <a:t>Parken, Myra, Skolevegen (?)</a:t>
            </a:r>
          </a:p>
          <a:p>
            <a:pPr marL="342900" lvl="0" indent="-342900">
              <a:spcAft>
                <a:spcPts val="0"/>
              </a:spcAft>
              <a:buFont typeface="Calibri" panose="020F0502020204030204" pitchFamily="34" charset="0"/>
              <a:buChar char="-"/>
            </a:pPr>
            <a:r>
              <a:rPr lang="nb-NO" sz="1600" dirty="0" err="1">
                <a:solidFill>
                  <a:schemeClr val="accent6"/>
                </a:solidFill>
                <a:latin typeface="Calibri" panose="020F0502020204030204" pitchFamily="34" charset="0"/>
                <a:ea typeface="Times New Roman" panose="02020603050405020304" pitchFamily="18" charset="0"/>
              </a:rPr>
              <a:t>Hiasbana</a:t>
            </a:r>
            <a:endParaRPr lang="nb-NO" sz="1600" dirty="0">
              <a:solidFill>
                <a:schemeClr val="accent6"/>
              </a:solidFill>
              <a:latin typeface="Calibri" panose="020F0502020204030204" pitchFamily="34" charset="0"/>
              <a:ea typeface="Calibri" panose="020F0502020204030204" pitchFamily="34" charset="0"/>
            </a:endParaRPr>
          </a:p>
          <a:p>
            <a:pPr>
              <a:spcAft>
                <a:spcPts val="0"/>
              </a:spcAft>
            </a:pPr>
            <a:r>
              <a:rPr lang="nb-NO" sz="1600" dirty="0">
                <a:latin typeface="Calibri" panose="020F0502020204030204" pitchFamily="34" charset="0"/>
                <a:ea typeface="Calibri" panose="020F0502020204030204" pitchFamily="34" charset="0"/>
              </a:rPr>
              <a:t>Det er begrenset kapasitet om vinteren, så her vil prioritering måtte følge aldersgruppene.</a:t>
            </a:r>
          </a:p>
        </p:txBody>
      </p:sp>
      <p:graphicFrame>
        <p:nvGraphicFramePr>
          <p:cNvPr id="11" name="Tabell 10">
            <a:extLst>
              <a:ext uri="{FF2B5EF4-FFF2-40B4-BE49-F238E27FC236}">
                <a16:creationId xmlns:a16="http://schemas.microsoft.com/office/drawing/2014/main" id="{7CAA6FCB-0CA1-4D5F-A2B1-8E29D651C749}"/>
              </a:ext>
            </a:extLst>
          </p:cNvPr>
          <p:cNvGraphicFramePr>
            <a:graphicFrameLocks noGrp="1"/>
          </p:cNvGraphicFramePr>
          <p:nvPr>
            <p:extLst>
              <p:ext uri="{D42A27DB-BD31-4B8C-83A1-F6EECF244321}">
                <p14:modId xmlns:p14="http://schemas.microsoft.com/office/powerpoint/2010/main" val="503070510"/>
              </p:ext>
            </p:extLst>
          </p:nvPr>
        </p:nvGraphicFramePr>
        <p:xfrm>
          <a:off x="220662" y="2644579"/>
          <a:ext cx="4987132" cy="4191964"/>
        </p:xfrm>
        <a:graphic>
          <a:graphicData uri="http://schemas.openxmlformats.org/drawingml/2006/table">
            <a:tbl>
              <a:tblPr firstRow="1" firstCol="1" bandRow="1">
                <a:tableStyleId>{5C22544A-7EE6-4342-B048-85BDC9FD1C3A}</a:tableStyleId>
              </a:tblPr>
              <a:tblGrid>
                <a:gridCol w="841908">
                  <a:extLst>
                    <a:ext uri="{9D8B030D-6E8A-4147-A177-3AD203B41FA5}">
                      <a16:colId xmlns:a16="http://schemas.microsoft.com/office/drawing/2014/main" val="1137418702"/>
                    </a:ext>
                  </a:extLst>
                </a:gridCol>
                <a:gridCol w="4145224">
                  <a:extLst>
                    <a:ext uri="{9D8B030D-6E8A-4147-A177-3AD203B41FA5}">
                      <a16:colId xmlns:a16="http://schemas.microsoft.com/office/drawing/2014/main" val="605728920"/>
                    </a:ext>
                  </a:extLst>
                </a:gridCol>
              </a:tblGrid>
              <a:tr h="420786">
                <a:tc>
                  <a:txBody>
                    <a:bodyPr/>
                    <a:lstStyle/>
                    <a:p>
                      <a:pPr>
                        <a:spcAft>
                          <a:spcPts val="0"/>
                        </a:spcAft>
                      </a:pPr>
                      <a:r>
                        <a:rPr lang="nb-NO" sz="1100" dirty="0">
                          <a:effectLst/>
                          <a:latin typeface="Calibri" panose="020F0502020204030204" pitchFamily="34" charset="0"/>
                          <a:ea typeface="Calibri" panose="020F0502020204030204" pitchFamily="34" charset="0"/>
                          <a:cs typeface="Times New Roman" panose="02020603050405020304" pitchFamily="18" charset="0"/>
                        </a:rPr>
                        <a:t>5-6 åringer</a:t>
                      </a:r>
                    </a:p>
                  </a:txBody>
                  <a:tcPr marL="68580" marR="68580" marT="0" marB="0"/>
                </a:tc>
                <a:tc>
                  <a:txBody>
                    <a:bodyPr/>
                    <a:lstStyle/>
                    <a:p>
                      <a:pPr>
                        <a:spcAft>
                          <a:spcPts val="0"/>
                        </a:spcAft>
                      </a:pPr>
                      <a:r>
                        <a:rPr lang="nb-NO" sz="1100" dirty="0">
                          <a:effectLst/>
                          <a:latin typeface="Calibri" panose="020F0502020204030204" pitchFamily="34" charset="0"/>
                          <a:ea typeface="Calibri" panose="020F0502020204030204" pitchFamily="34" charset="0"/>
                          <a:cs typeface="Times New Roman" panose="02020603050405020304" pitchFamily="18" charset="0"/>
                        </a:rPr>
                        <a:t>Trener søndags formiddag – 3’erbaner øvre felt</a:t>
                      </a:r>
                    </a:p>
                  </a:txBody>
                  <a:tcPr marL="68580" marR="68580" marT="0" marB="0"/>
                </a:tc>
                <a:extLst>
                  <a:ext uri="{0D108BD9-81ED-4DB2-BD59-A6C34878D82A}">
                    <a16:rowId xmlns:a16="http://schemas.microsoft.com/office/drawing/2014/main" val="3031841660"/>
                  </a:ext>
                </a:extLst>
              </a:tr>
              <a:tr h="420786">
                <a:tc>
                  <a:txBody>
                    <a:bodyPr/>
                    <a:lstStyle/>
                    <a:p>
                      <a:pPr>
                        <a:spcAft>
                          <a:spcPts val="0"/>
                        </a:spcAft>
                      </a:pPr>
                      <a:r>
                        <a:rPr lang="nb-NO" sz="1100" dirty="0">
                          <a:effectLst/>
                        </a:rPr>
                        <a:t>7 åringer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Spille kamper mandag, tirsdag og torsdag - 3’er på øve felt – treninger på øve felt øvrige dager (stort sett søndager)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0321711"/>
                  </a:ext>
                </a:extLst>
              </a:tr>
              <a:tr h="420786">
                <a:tc>
                  <a:txBody>
                    <a:bodyPr/>
                    <a:lstStyle/>
                    <a:p>
                      <a:pPr>
                        <a:spcAft>
                          <a:spcPts val="0"/>
                        </a:spcAft>
                      </a:pPr>
                      <a:r>
                        <a:rPr lang="nb-NO" sz="1100">
                          <a:effectLst/>
                        </a:rPr>
                        <a:t>8-10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på HIAS en gang i uken – fra 16.30 til 18.00 – Alle dager – Kamper går i parken.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7518996"/>
                  </a:ext>
                </a:extLst>
              </a:tr>
              <a:tr h="474565">
                <a:tc>
                  <a:txBody>
                    <a:bodyPr/>
                    <a:lstStyle/>
                    <a:p>
                      <a:pPr>
                        <a:spcAft>
                          <a:spcPts val="0"/>
                        </a:spcAft>
                      </a:pPr>
                      <a:r>
                        <a:rPr lang="nb-NO" sz="1100" dirty="0">
                          <a:effectLst/>
                        </a:rPr>
                        <a:t>11-12 åringer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på HIAS 1-2 ganger i uka – fra 18.00-1930 – Alle dager – Kamper går i parken.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9198804"/>
                  </a:ext>
                </a:extLst>
              </a:tr>
              <a:tr h="467692">
                <a:tc>
                  <a:txBody>
                    <a:bodyPr/>
                    <a:lstStyle/>
                    <a:p>
                      <a:pPr>
                        <a:spcAft>
                          <a:spcPts val="0"/>
                        </a:spcAft>
                      </a:pPr>
                      <a:r>
                        <a:rPr lang="nb-NO" sz="1100">
                          <a:effectLst/>
                        </a:rPr>
                        <a:t>13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på HIAS 2 ganger i uka – fra 18.00-1930 – Alle dager – Kamper går i parken.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389696"/>
                  </a:ext>
                </a:extLst>
              </a:tr>
              <a:tr h="420786">
                <a:tc>
                  <a:txBody>
                    <a:bodyPr/>
                    <a:lstStyle/>
                    <a:p>
                      <a:pPr>
                        <a:spcAft>
                          <a:spcPts val="0"/>
                        </a:spcAft>
                      </a:pPr>
                      <a:r>
                        <a:rPr lang="nb-NO" sz="1100">
                          <a:effectLst/>
                        </a:rPr>
                        <a:t>14 åringer</a:t>
                      </a:r>
                      <a:endParaRPr lang="nb-NO"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på HIAS 2-3 ganger i uka – fra 18.00-21.00 – Alle dager – Kamper går i parken.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99979855"/>
                  </a:ext>
                </a:extLst>
              </a:tr>
              <a:tr h="467692">
                <a:tc>
                  <a:txBody>
                    <a:bodyPr/>
                    <a:lstStyle/>
                    <a:p>
                      <a:pPr>
                        <a:spcAft>
                          <a:spcPts val="0"/>
                        </a:spcAft>
                      </a:pPr>
                      <a:r>
                        <a:rPr lang="nb-NO" sz="1100" dirty="0">
                          <a:effectLst/>
                        </a:rPr>
                        <a:t>16-17-19+ B-lag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Trener på HIAS 2 ganger i uka – fra 1930 -21.00– Alle dager – </a:t>
                      </a:r>
                    </a:p>
                    <a:p>
                      <a:pPr>
                        <a:spcAft>
                          <a:spcPts val="0"/>
                        </a:spcAft>
                      </a:pPr>
                      <a:r>
                        <a:rPr lang="nb-NO" sz="1100" dirty="0">
                          <a:effectLst/>
                        </a:rPr>
                        <a:t>Kamper går i parken.</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2027833"/>
                  </a:ext>
                </a:extLst>
              </a:tr>
              <a:tr h="631179">
                <a:tc>
                  <a:txBody>
                    <a:bodyPr/>
                    <a:lstStyle/>
                    <a:p>
                      <a:pPr>
                        <a:spcAft>
                          <a:spcPts val="0"/>
                        </a:spcAft>
                      </a:pPr>
                      <a:r>
                        <a:rPr lang="nn-NO" sz="1100" dirty="0">
                          <a:effectLst/>
                        </a:rPr>
                        <a:t>A-damer og herrer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rPr>
                        <a:t>Ute 2-3 ganger pr uken, Parken – og HIAS -  hovedsakelig etter </a:t>
                      </a:r>
                      <a:r>
                        <a:rPr lang="nb-NO" sz="1100" dirty="0" err="1">
                          <a:effectLst/>
                        </a:rPr>
                        <a:t>kl</a:t>
                      </a:r>
                      <a:r>
                        <a:rPr lang="nb-NO" sz="1100" dirty="0">
                          <a:effectLst/>
                        </a:rPr>
                        <a:t> 19.30 og senere og/eller baneansvarlig sin tildeling.</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9958027"/>
                  </a:ext>
                </a:extLst>
              </a:tr>
              <a:tr h="467692">
                <a:tc>
                  <a:txBody>
                    <a:bodyPr/>
                    <a:lstStyle/>
                    <a:p>
                      <a:pPr>
                        <a:spcAft>
                          <a:spcPts val="0"/>
                        </a:spcAft>
                      </a:pPr>
                      <a:r>
                        <a:rPr lang="nn-NO" sz="1100" dirty="0">
                          <a:effectLst/>
                        </a:rPr>
                        <a:t>Kamper</a:t>
                      </a:r>
                      <a:endParaRPr lang="nb-N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nb-NO" sz="1100" dirty="0">
                          <a:effectLst/>
                          <a:latin typeface="Calibri" panose="020F0502020204030204" pitchFamily="34" charset="0"/>
                          <a:ea typeface="Calibri" panose="020F0502020204030204" pitchFamily="34" charset="0"/>
                          <a:cs typeface="Times New Roman" panose="02020603050405020304" pitchFamily="18" charset="0"/>
                        </a:rPr>
                        <a:t>Kamper går i Parken.</a:t>
                      </a:r>
                    </a:p>
                    <a:p>
                      <a:pPr>
                        <a:spcAft>
                          <a:spcPts val="0"/>
                        </a:spcAft>
                      </a:pPr>
                      <a:r>
                        <a:rPr lang="nb-NO" sz="1100" dirty="0">
                          <a:effectLst/>
                          <a:latin typeface="Calibri" panose="020F0502020204030204" pitchFamily="34" charset="0"/>
                          <a:ea typeface="Calibri" panose="020F0502020204030204" pitchFamily="34" charset="0"/>
                          <a:cs typeface="Times New Roman" panose="02020603050405020304" pitchFamily="18" charset="0"/>
                        </a:rPr>
                        <a:t>Etter kampoppsett i kalender – endringer meldes Bjarne.</a:t>
                      </a:r>
                    </a:p>
                  </a:txBody>
                  <a:tcPr marL="68580" marR="68580" marT="0" marB="0"/>
                </a:tc>
                <a:extLst>
                  <a:ext uri="{0D108BD9-81ED-4DB2-BD59-A6C34878D82A}">
                    <a16:rowId xmlns:a16="http://schemas.microsoft.com/office/drawing/2014/main" val="4252852794"/>
                  </a:ext>
                </a:extLst>
              </a:tr>
            </a:tbl>
          </a:graphicData>
        </a:graphic>
      </p:graphicFrame>
      <p:sp>
        <p:nvSpPr>
          <p:cNvPr id="13" name="Rektangel 12">
            <a:extLst>
              <a:ext uri="{FF2B5EF4-FFF2-40B4-BE49-F238E27FC236}">
                <a16:creationId xmlns:a16="http://schemas.microsoft.com/office/drawing/2014/main" id="{EA4C63D3-B613-4D6F-BB14-16D395160277}"/>
              </a:ext>
            </a:extLst>
          </p:cNvPr>
          <p:cNvSpPr/>
          <p:nvPr/>
        </p:nvSpPr>
        <p:spPr>
          <a:xfrm>
            <a:off x="5303681" y="1198028"/>
            <a:ext cx="3917940" cy="1446550"/>
          </a:xfrm>
          <a:prstGeom prst="rect">
            <a:avLst/>
          </a:prstGeom>
        </p:spPr>
        <p:txBody>
          <a:bodyPr wrap="square">
            <a:spAutoFit/>
          </a:bodyPr>
          <a:lstStyle/>
          <a:p>
            <a:r>
              <a:rPr lang="nb-NO" sz="1100" b="1" dirty="0">
                <a:solidFill>
                  <a:srgbClr val="000000"/>
                </a:solidFill>
                <a:latin typeface="Calibri" panose="020F0502020204030204" pitchFamily="34" charset="0"/>
                <a:ea typeface="Calibri" panose="020F0502020204030204" pitchFamily="34" charset="0"/>
              </a:rPr>
              <a:t>Bestilling av treningstider for vårsesong</a:t>
            </a:r>
            <a:endParaRPr lang="nb-NO" sz="1100" dirty="0">
              <a:latin typeface="Calibri" panose="020F0502020204030204" pitchFamily="34" charset="0"/>
              <a:ea typeface="Calibri" panose="020F0502020204030204" pitchFamily="34" charset="0"/>
            </a:endParaRPr>
          </a:p>
          <a:p>
            <a:pPr lvl="0">
              <a:spcAft>
                <a:spcPts val="0"/>
              </a:spcAft>
            </a:pPr>
            <a:r>
              <a:rPr lang="nb-NO" sz="1100" b="1" dirty="0">
                <a:solidFill>
                  <a:srgbClr val="000000"/>
                </a:solidFill>
                <a:latin typeface="Calibri" panose="020F0502020204030204" pitchFamily="34" charset="0"/>
                <a:ea typeface="Times New Roman" panose="02020603050405020304" pitchFamily="18" charset="0"/>
              </a:rPr>
              <a:t>På e-post innen 1.05 (etter at kampoppsett er klart)</a:t>
            </a:r>
          </a:p>
          <a:p>
            <a:pPr lvl="0">
              <a:spcAft>
                <a:spcPts val="0"/>
              </a:spcAft>
            </a:pPr>
            <a:endParaRPr lang="nb-NO" sz="1100" b="1" dirty="0">
              <a:solidFill>
                <a:srgbClr val="000000"/>
              </a:solidFill>
              <a:latin typeface="Calibri" panose="020F0502020204030204" pitchFamily="34" charset="0"/>
              <a:ea typeface="Times New Roman" panose="02020603050405020304" pitchFamily="18" charset="0"/>
            </a:endParaRPr>
          </a:p>
          <a:p>
            <a:pPr lvl="0">
              <a:spcAft>
                <a:spcPts val="0"/>
              </a:spcAft>
            </a:pPr>
            <a:r>
              <a:rPr lang="nb-NO" sz="1100" b="1" dirty="0">
                <a:solidFill>
                  <a:srgbClr val="000000"/>
                </a:solidFill>
                <a:latin typeface="Calibri" panose="020F0502020204030204" pitchFamily="34" charset="0"/>
                <a:ea typeface="Times New Roman" panose="02020603050405020304" pitchFamily="18" charset="0"/>
              </a:rPr>
              <a:t>Kamper legges inn i kalender m/dommer</a:t>
            </a:r>
          </a:p>
          <a:p>
            <a:pPr lvl="0">
              <a:spcAft>
                <a:spcPts val="0"/>
              </a:spcAft>
            </a:pPr>
            <a:r>
              <a:rPr lang="nb-NO" sz="1100" b="1" dirty="0">
                <a:solidFill>
                  <a:srgbClr val="000000"/>
                </a:solidFill>
                <a:latin typeface="Calibri" panose="020F0502020204030204" pitchFamily="34" charset="0"/>
                <a:ea typeface="Times New Roman" panose="02020603050405020304" pitchFamily="18" charset="0"/>
              </a:rPr>
              <a:t>Endringer i kamper eller dommer må meldes Bjarne i god tid.</a:t>
            </a:r>
            <a:endParaRPr lang="nb-NO" sz="1100" dirty="0">
              <a:solidFill>
                <a:srgbClr val="000000"/>
              </a:solidFill>
              <a:latin typeface="Calibri" panose="020F0502020204030204" pitchFamily="34" charset="0"/>
              <a:ea typeface="Times New Roman" panose="02020603050405020304" pitchFamily="18" charset="0"/>
            </a:endParaRPr>
          </a:p>
          <a:p>
            <a:pPr marL="171450" lvl="0" indent="-171450">
              <a:spcAft>
                <a:spcPts val="0"/>
              </a:spcAft>
              <a:buFont typeface="Arial" panose="020B0604020202020204" pitchFamily="34" charset="0"/>
              <a:buChar char="•"/>
            </a:pPr>
            <a:endParaRPr lang="nb-NO" sz="1100" dirty="0">
              <a:solidFill>
                <a:srgbClr val="000000"/>
              </a:solidFill>
              <a:latin typeface="Calibri" panose="020F0502020204030204" pitchFamily="34" charset="0"/>
              <a:ea typeface="Calibri" panose="020F0502020204030204" pitchFamily="34" charset="0"/>
            </a:endParaRPr>
          </a:p>
          <a:p>
            <a:pPr lvl="0">
              <a:spcAft>
                <a:spcPts val="0"/>
              </a:spcAft>
            </a:pPr>
            <a:r>
              <a:rPr lang="nb-NO" sz="1100" dirty="0">
                <a:solidFill>
                  <a:srgbClr val="000000"/>
                </a:solidFill>
                <a:latin typeface="Calibri" panose="020F0502020204030204" pitchFamily="34" charset="0"/>
                <a:ea typeface="Calibri" panose="020F0502020204030204" pitchFamily="34" charset="0"/>
              </a:rPr>
              <a:t>Bestilling av treningstider og spørsmål omkring dette gjøres til </a:t>
            </a:r>
            <a:r>
              <a:rPr lang="nb-NO" sz="1100" u="sng" dirty="0">
                <a:solidFill>
                  <a:srgbClr val="0563C1"/>
                </a:solidFill>
                <a:latin typeface="Calibri" panose="020F0502020204030204" pitchFamily="34" charset="0"/>
                <a:ea typeface="Calibri" panose="020F0502020204030204" pitchFamily="34" charset="0"/>
                <a:hlinkClick r:id="rId3"/>
              </a:rPr>
              <a:t>hias@ottestadil.no/</a:t>
            </a:r>
            <a:r>
              <a:rPr lang="nb-NO" sz="1100" dirty="0">
                <a:solidFill>
                  <a:srgbClr val="000000"/>
                </a:solidFill>
                <a:latin typeface="Calibri" panose="020F0502020204030204" pitchFamily="34" charset="0"/>
                <a:ea typeface="Calibri" panose="020F0502020204030204" pitchFamily="34" charset="0"/>
              </a:rPr>
              <a:t> Bjarne Kise.</a:t>
            </a:r>
            <a:endParaRPr lang="nb-NO" sz="1100" dirty="0">
              <a:effectLst/>
              <a:latin typeface="Calibri" panose="020F0502020204030204" pitchFamily="34" charset="0"/>
              <a:ea typeface="Calibri" panose="020F0502020204030204" pitchFamily="34" charset="0"/>
            </a:endParaRPr>
          </a:p>
        </p:txBody>
      </p:sp>
      <p:sp>
        <p:nvSpPr>
          <p:cNvPr id="4" name="TekstSylinder 3">
            <a:extLst>
              <a:ext uri="{FF2B5EF4-FFF2-40B4-BE49-F238E27FC236}">
                <a16:creationId xmlns:a16="http://schemas.microsoft.com/office/drawing/2014/main" id="{6732CEF6-A6C8-4E69-8E35-CA7BBE3DD499}"/>
              </a:ext>
            </a:extLst>
          </p:cNvPr>
          <p:cNvSpPr txBox="1"/>
          <p:nvPr/>
        </p:nvSpPr>
        <p:spPr>
          <a:xfrm>
            <a:off x="6081174" y="4000499"/>
            <a:ext cx="2357438" cy="1477328"/>
          </a:xfrm>
          <a:prstGeom prst="rect">
            <a:avLst/>
          </a:prstGeom>
          <a:noFill/>
        </p:spPr>
        <p:txBody>
          <a:bodyPr wrap="square" rtlCol="0">
            <a:spAutoFit/>
          </a:bodyPr>
          <a:lstStyle/>
          <a:p>
            <a:r>
              <a:rPr lang="nb-NO" dirty="0"/>
              <a:t>Treningstider for det enkelte lag/årgang hva gjelder vårsesong 2019 vil være klar innen 29.04.19</a:t>
            </a:r>
          </a:p>
        </p:txBody>
      </p:sp>
    </p:spTree>
    <p:extLst>
      <p:ext uri="{BB962C8B-B14F-4D97-AF65-F5344CB8AC3E}">
        <p14:creationId xmlns:p14="http://schemas.microsoft.com/office/powerpoint/2010/main" val="13778353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439742" y="105050"/>
            <a:ext cx="7474172" cy="1325563"/>
          </a:xfrm>
        </p:spPr>
        <p:txBody>
          <a:bodyPr vert="horz" lIns="91440" tIns="45720" rIns="91440" bIns="45720" rtlCol="0" anchor="ctr">
            <a:normAutofit/>
          </a:bodyPr>
          <a:lstStyle/>
          <a:p>
            <a:r>
              <a:rPr lang="en-US" sz="4400" b="1" kern="1200" dirty="0" err="1">
                <a:solidFill>
                  <a:schemeClr val="tx1"/>
                </a:solidFill>
                <a:latin typeface="+mj-lt"/>
                <a:ea typeface="+mj-ea"/>
                <a:cs typeface="+mj-cs"/>
              </a:rPr>
              <a:t>Anleggene</a:t>
            </a:r>
            <a:endParaRPr lang="en-US" sz="4400" b="1" kern="1200" dirty="0">
              <a:solidFill>
                <a:schemeClr val="tx1"/>
              </a:solidFill>
              <a:latin typeface="+mj-lt"/>
              <a:ea typeface="+mj-ea"/>
              <a:cs typeface="+mj-cs"/>
            </a:endParaRPr>
          </a:p>
        </p:txBody>
      </p:sp>
      <p:sp>
        <p:nvSpPr>
          <p:cNvPr id="8" name="TekstSylinder 7">
            <a:extLst>
              <a:ext uri="{FF2B5EF4-FFF2-40B4-BE49-F238E27FC236}">
                <a16:creationId xmlns:a16="http://schemas.microsoft.com/office/drawing/2014/main" id="{B6C45C0E-923C-46AF-8DB8-5B128078FD2B}"/>
              </a:ext>
            </a:extLst>
          </p:cNvPr>
          <p:cNvSpPr txBox="1"/>
          <p:nvPr/>
        </p:nvSpPr>
        <p:spPr>
          <a:xfrm>
            <a:off x="439742" y="1122788"/>
            <a:ext cx="8321873" cy="5970865"/>
          </a:xfrm>
          <a:prstGeom prst="rect">
            <a:avLst/>
          </a:prstGeom>
          <a:noFill/>
        </p:spPr>
        <p:txBody>
          <a:bodyPr wrap="square" rtlCol="0">
            <a:spAutoFit/>
          </a:bodyPr>
          <a:lstStyle/>
          <a:p>
            <a:r>
              <a:rPr lang="nb-NO" dirty="0"/>
              <a:t>Lagledere og trenere må bistå i å oppnå mål om et godt anlegg for fotballaktivitet.</a:t>
            </a:r>
          </a:p>
          <a:p>
            <a:endParaRPr lang="nb-NO" sz="1400" dirty="0"/>
          </a:p>
          <a:p>
            <a:r>
              <a:rPr lang="nb-NO" sz="1400" dirty="0"/>
              <a:t>Trening-/kamparena;</a:t>
            </a:r>
          </a:p>
          <a:p>
            <a:pPr marL="742950" lvl="1" indent="-285750">
              <a:buFont typeface="Arial" panose="020B0604020202020204" pitchFamily="34" charset="0"/>
              <a:buChar char="•"/>
            </a:pPr>
            <a:r>
              <a:rPr lang="nb-NO" sz="1400" dirty="0"/>
              <a:t>Vi rydder alltid treningsfeltet etter oss og skyver målene ut til sidene.</a:t>
            </a:r>
          </a:p>
          <a:p>
            <a:pPr marL="742950" lvl="1" indent="-285750">
              <a:buFont typeface="Arial" panose="020B0604020202020204" pitchFamily="34" charset="0"/>
              <a:buChar char="•"/>
            </a:pPr>
            <a:r>
              <a:rPr lang="nb-NO" sz="1400" dirty="0"/>
              <a:t>Barn, uansett alder , skal ikke klatre i målnettene</a:t>
            </a:r>
          </a:p>
          <a:p>
            <a:pPr marL="742950" lvl="1" indent="-285750">
              <a:buFont typeface="Arial" panose="020B0604020202020204" pitchFamily="34" charset="0"/>
              <a:buChar char="•"/>
            </a:pPr>
            <a:r>
              <a:rPr lang="nb-NO" sz="1400" dirty="0" err="1"/>
              <a:t>Kornerflagg</a:t>
            </a:r>
            <a:r>
              <a:rPr lang="nb-NO" sz="1400" dirty="0"/>
              <a:t> skal stå i fred!</a:t>
            </a:r>
          </a:p>
          <a:p>
            <a:pPr marL="742950" lvl="1" indent="-285750">
              <a:buFont typeface="Arial" panose="020B0604020202020204" pitchFamily="34" charset="0"/>
              <a:buChar char="•"/>
            </a:pPr>
            <a:r>
              <a:rPr lang="nb-NO" sz="1400" dirty="0"/>
              <a:t>Sykling på banen strengt forbudt – parkeres utenfor i sykkelstativ.</a:t>
            </a:r>
          </a:p>
          <a:p>
            <a:pPr marL="742950" lvl="1" indent="-285750">
              <a:buFont typeface="Arial" panose="020B0604020202020204" pitchFamily="34" charset="0"/>
              <a:buChar char="•"/>
            </a:pPr>
            <a:r>
              <a:rPr lang="nb-NO" sz="1400" dirty="0"/>
              <a:t>Alle barn, trenere og foreldre sørger for å rydde opp etter seg og kaste søppel, også søppel som de IKKE selv nødvendigvis har kastet, men som de finner.</a:t>
            </a:r>
          </a:p>
          <a:p>
            <a:pPr marL="742950" lvl="1" indent="-285750">
              <a:buFont typeface="Arial" panose="020B0604020202020204" pitchFamily="34" charset="0"/>
              <a:buChar char="•"/>
            </a:pPr>
            <a:r>
              <a:rPr lang="nb-NO" sz="1400" dirty="0"/>
              <a:t>Hunder er ikke tillatt inne på fotballbanen og tilliggende område, det være seg podens firbente maskot, trenerens egen hund eller en tilfeldig forbispaserende – hjelp til med å vise dem vekk.</a:t>
            </a:r>
          </a:p>
          <a:p>
            <a:pPr marL="742950" lvl="1" indent="-285750">
              <a:buFont typeface="Arial" panose="020B0604020202020204" pitchFamily="34" charset="0"/>
              <a:buChar char="•"/>
            </a:pPr>
            <a:r>
              <a:rPr lang="nb-NO" sz="1400" dirty="0"/>
              <a:t>Tyggegummi og snus skal ikke forekomme inne på anlegget, om så er skal dette kastes i nærmeste søppelbøtte straks det avdekkes.</a:t>
            </a:r>
          </a:p>
          <a:p>
            <a:pPr marL="742950" lvl="1" indent="-285750">
              <a:buFont typeface="Arial" panose="020B0604020202020204" pitchFamily="34" charset="0"/>
              <a:buChar char="•"/>
            </a:pPr>
            <a:r>
              <a:rPr lang="nb-NO" sz="1400" dirty="0"/>
              <a:t>Alle må børste av seg granulat på indre bane – henvis derfor til at alle barn tar av seg fotballstøvler før de kommer til slusene og at de der børster av seg all granulat – tenk på miljøet.</a:t>
            </a:r>
          </a:p>
          <a:p>
            <a:pPr marL="742950" lvl="1" indent="-285750">
              <a:buFont typeface="Arial" panose="020B0604020202020204" pitchFamily="34" charset="0"/>
              <a:buChar char="•"/>
            </a:pPr>
            <a:r>
              <a:rPr lang="nb-NO" sz="1400" dirty="0"/>
              <a:t>MELD FRA DERSOM TRENINGS/KAMPTIDER IKKE SKAL BENYTTES – (Bjarne)</a:t>
            </a:r>
          </a:p>
          <a:p>
            <a:r>
              <a:rPr lang="nb-NO" sz="1400" dirty="0"/>
              <a:t>Garderober;</a:t>
            </a:r>
          </a:p>
          <a:p>
            <a:pPr marL="742950" lvl="1" indent="-285750">
              <a:buFont typeface="Arial" panose="020B0604020202020204" pitchFamily="34" charset="0"/>
              <a:buChar char="•"/>
            </a:pPr>
            <a:r>
              <a:rPr lang="nb-NO" sz="1400" dirty="0"/>
              <a:t>Det er ikke for mange av dem, sjekk om disse er ledige i tenkt tidsrom (Bjarne)</a:t>
            </a:r>
          </a:p>
          <a:p>
            <a:pPr marL="742950" lvl="1" indent="-285750">
              <a:buFont typeface="Arial" panose="020B0604020202020204" pitchFamily="34" charset="0"/>
              <a:buChar char="•"/>
            </a:pPr>
            <a:r>
              <a:rPr lang="nb-NO" sz="1400" dirty="0"/>
              <a:t>Sjekk tidspunkt for når neste lag kommer – garderobe må da være klar til overtagelse</a:t>
            </a:r>
          </a:p>
          <a:p>
            <a:pPr marL="742950" lvl="1" indent="-285750">
              <a:buFont typeface="Arial" panose="020B0604020202020204" pitchFamily="34" charset="0"/>
              <a:buChar char="•"/>
            </a:pPr>
            <a:r>
              <a:rPr lang="nb-NO" sz="1400" dirty="0"/>
              <a:t>Garderober skal ryddes og kostes (kan gå på rundgang mellom spillerne)</a:t>
            </a:r>
          </a:p>
          <a:p>
            <a:pPr marL="742950" lvl="1" indent="-285750">
              <a:buFont typeface="Arial" panose="020B0604020202020204" pitchFamily="34" charset="0"/>
              <a:buChar char="•"/>
            </a:pPr>
            <a:r>
              <a:rPr lang="nb-NO" sz="1400" dirty="0"/>
              <a:t>Meld fra om mangler, ting som er ødelagt </a:t>
            </a:r>
            <a:r>
              <a:rPr lang="nb-NO" sz="1400" dirty="0" err="1"/>
              <a:t>o.s.v</a:t>
            </a:r>
            <a:r>
              <a:rPr lang="nb-NO" sz="1400" dirty="0"/>
              <a:t>. (Bjarne)</a:t>
            </a:r>
          </a:p>
          <a:p>
            <a:r>
              <a:rPr lang="nb-NO" sz="1400" dirty="0"/>
              <a:t>Klubbhuset;</a:t>
            </a:r>
          </a:p>
          <a:p>
            <a:pPr marL="742950" lvl="1" indent="-285750">
              <a:buFont typeface="Arial" panose="020B0604020202020204" pitchFamily="34" charset="0"/>
              <a:buChar char="•"/>
            </a:pPr>
            <a:r>
              <a:rPr lang="nb-NO" sz="1400" dirty="0"/>
              <a:t>Klubbhuset skal ikke benyttes som garderobe.</a:t>
            </a:r>
          </a:p>
          <a:p>
            <a:pPr marL="742950" lvl="1" indent="-285750">
              <a:buFont typeface="Arial" panose="020B0604020202020204" pitchFamily="34" charset="0"/>
              <a:buChar char="•"/>
            </a:pPr>
            <a:r>
              <a:rPr lang="nb-NO" sz="1400" dirty="0"/>
              <a:t>Møter bookes her - </a:t>
            </a:r>
            <a:r>
              <a:rPr lang="nb-NO" sz="1400" dirty="0">
                <a:hlinkClick r:id="rId3"/>
              </a:rPr>
              <a:t>http://www.ottestadil.no/p/17807/klubbhuset</a:t>
            </a:r>
            <a:endParaRPr lang="nb-NO" sz="1400" dirty="0"/>
          </a:p>
          <a:p>
            <a:pPr marL="742950" lvl="1" indent="-285750">
              <a:buFont typeface="Arial" panose="020B0604020202020204" pitchFamily="34" charset="0"/>
              <a:buChar char="•"/>
            </a:pPr>
            <a:r>
              <a:rPr lang="nb-NO" sz="1400" dirty="0"/>
              <a:t>Vi rydder på plass bord og stoler igjen etter bruk</a:t>
            </a:r>
          </a:p>
          <a:p>
            <a:pPr marL="742950" lvl="1" indent="-285750">
              <a:buFont typeface="Arial" panose="020B0604020202020204" pitchFamily="34" charset="0"/>
              <a:buChar char="•"/>
            </a:pPr>
            <a:r>
              <a:rPr lang="nb-NO" sz="1400" dirty="0"/>
              <a:t>Vi passer på å slukke og låse</a:t>
            </a:r>
          </a:p>
          <a:p>
            <a:pPr lvl="1"/>
            <a:endParaRPr lang="nb-NO" sz="1400" dirty="0"/>
          </a:p>
        </p:txBody>
      </p:sp>
    </p:spTree>
    <p:extLst>
      <p:ext uri="{BB962C8B-B14F-4D97-AF65-F5344CB8AC3E}">
        <p14:creationId xmlns:p14="http://schemas.microsoft.com/office/powerpoint/2010/main" val="34074491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439742" y="105050"/>
            <a:ext cx="7474172" cy="1325563"/>
          </a:xfrm>
        </p:spPr>
        <p:txBody>
          <a:bodyPr vert="horz" lIns="91440" tIns="45720" rIns="91440" bIns="45720" rtlCol="0" anchor="ctr">
            <a:normAutofit/>
          </a:bodyPr>
          <a:lstStyle/>
          <a:p>
            <a:r>
              <a:rPr lang="en-US" sz="4400" b="1" kern="1200" dirty="0" err="1">
                <a:solidFill>
                  <a:schemeClr val="tx1"/>
                </a:solidFill>
                <a:latin typeface="+mj-lt"/>
                <a:ea typeface="+mj-ea"/>
                <a:cs typeface="+mj-cs"/>
              </a:rPr>
              <a:t>Nært</a:t>
            </a:r>
            <a:r>
              <a:rPr lang="en-US" sz="4400" b="1" kern="1200" dirty="0">
                <a:solidFill>
                  <a:schemeClr val="tx1"/>
                </a:solidFill>
                <a:latin typeface="+mj-lt"/>
                <a:ea typeface="+mj-ea"/>
                <a:cs typeface="+mj-cs"/>
              </a:rPr>
              <a:t> </a:t>
            </a:r>
            <a:r>
              <a:rPr lang="en-US" sz="4400" b="1" kern="1200" dirty="0" err="1">
                <a:solidFill>
                  <a:schemeClr val="tx1"/>
                </a:solidFill>
                <a:latin typeface="+mj-lt"/>
                <a:ea typeface="+mj-ea"/>
                <a:cs typeface="+mj-cs"/>
              </a:rPr>
              <a:t>forestående</a:t>
            </a:r>
            <a:endParaRPr lang="en-US" sz="4400" b="1" kern="1200" dirty="0">
              <a:solidFill>
                <a:schemeClr val="tx1"/>
              </a:solidFill>
              <a:latin typeface="+mj-lt"/>
              <a:ea typeface="+mj-ea"/>
              <a:cs typeface="+mj-cs"/>
            </a:endParaRPr>
          </a:p>
        </p:txBody>
      </p:sp>
      <p:sp>
        <p:nvSpPr>
          <p:cNvPr id="8" name="TekstSylinder 7">
            <a:extLst>
              <a:ext uri="{FF2B5EF4-FFF2-40B4-BE49-F238E27FC236}">
                <a16:creationId xmlns:a16="http://schemas.microsoft.com/office/drawing/2014/main" id="{B6C45C0E-923C-46AF-8DB8-5B128078FD2B}"/>
              </a:ext>
            </a:extLst>
          </p:cNvPr>
          <p:cNvSpPr txBox="1"/>
          <p:nvPr/>
        </p:nvSpPr>
        <p:spPr>
          <a:xfrm>
            <a:off x="439742" y="1430613"/>
            <a:ext cx="8321873" cy="4555093"/>
          </a:xfrm>
          <a:prstGeom prst="rect">
            <a:avLst/>
          </a:prstGeom>
          <a:noFill/>
        </p:spPr>
        <p:txBody>
          <a:bodyPr wrap="square" rtlCol="0">
            <a:spAutoFit/>
          </a:bodyPr>
          <a:lstStyle/>
          <a:p>
            <a:r>
              <a:rPr lang="nb-NO" dirty="0"/>
              <a:t> </a:t>
            </a:r>
          </a:p>
          <a:p>
            <a:r>
              <a:rPr lang="nb-NO" b="1" u="sng" dirty="0"/>
              <a:t>Fredag 26. april kl. 17-19</a:t>
            </a:r>
            <a:r>
              <a:rPr lang="nb-NO" b="1" dirty="0"/>
              <a:t>: </a:t>
            </a:r>
          </a:p>
          <a:p>
            <a:r>
              <a:rPr lang="nb-NO" dirty="0"/>
              <a:t>Kickoff for alle lag i barnefotballen</a:t>
            </a:r>
            <a:r>
              <a:rPr lang="nb-NO" b="1" dirty="0"/>
              <a:t>.</a:t>
            </a:r>
            <a:r>
              <a:rPr lang="nb-NO" dirty="0"/>
              <a:t> </a:t>
            </a:r>
          </a:p>
          <a:p>
            <a:r>
              <a:rPr lang="nb-NO" dirty="0"/>
              <a:t>Ber om at lagleder melder på samlet senest 24.4.</a:t>
            </a:r>
          </a:p>
          <a:p>
            <a:r>
              <a:rPr lang="nb-NO" dirty="0"/>
              <a:t>Påmelding her: </a:t>
            </a:r>
            <a:r>
              <a:rPr lang="nb-NO" u="sng" dirty="0">
                <a:hlinkClick r:id="rId3"/>
              </a:rPr>
              <a:t>http://www.ottestadil.no/events/</a:t>
            </a:r>
            <a:r>
              <a:rPr lang="nb-NO" u="sng" dirty="0" err="1">
                <a:hlinkClick r:id="rId3"/>
              </a:rPr>
              <a:t>ticketcart?eventid</a:t>
            </a:r>
            <a:r>
              <a:rPr lang="nb-NO" u="sng" dirty="0">
                <a:hlinkClick r:id="rId3"/>
              </a:rPr>
              <a:t>=1000028171</a:t>
            </a:r>
            <a:r>
              <a:rPr lang="nb-NO" dirty="0"/>
              <a:t>. </a:t>
            </a:r>
          </a:p>
          <a:p>
            <a:r>
              <a:rPr lang="nb-NO" dirty="0"/>
              <a:t>(Info om kickoff: </a:t>
            </a:r>
            <a:r>
              <a:rPr lang="nb-NO" u="sng" dirty="0">
                <a:hlinkClick r:id="rId4"/>
              </a:rPr>
              <a:t>http://www.ottestadil.no/events/p/1000028171/kickoff-barnefotballen</a:t>
            </a:r>
            <a:r>
              <a:rPr lang="nb-NO" dirty="0"/>
              <a:t>)</a:t>
            </a:r>
          </a:p>
          <a:p>
            <a:endParaRPr lang="nb-NO" dirty="0"/>
          </a:p>
          <a:p>
            <a:r>
              <a:rPr lang="nb-NO" b="1" u="sng" dirty="0"/>
              <a:t>Søndag 28. april kl. 12-19</a:t>
            </a:r>
            <a:r>
              <a:rPr lang="nb-NO" b="1" dirty="0"/>
              <a:t>. </a:t>
            </a:r>
          </a:p>
          <a:p>
            <a:r>
              <a:rPr lang="nb-NO" dirty="0"/>
              <a:t>Vårslepp i idrettsparken</a:t>
            </a:r>
            <a:r>
              <a:rPr lang="nb-NO" b="1" dirty="0"/>
              <a:t>,</a:t>
            </a:r>
          </a:p>
          <a:p>
            <a:r>
              <a:rPr lang="nb-NO" b="1" dirty="0"/>
              <a:t>F</a:t>
            </a:r>
            <a:r>
              <a:rPr lang="nb-NO" dirty="0"/>
              <a:t>ørste trening for 6-åringene</a:t>
            </a:r>
          </a:p>
          <a:p>
            <a:r>
              <a:rPr lang="nb-NO" dirty="0"/>
              <a:t>Utdeling av drakter</a:t>
            </a:r>
          </a:p>
          <a:p>
            <a:r>
              <a:rPr lang="nb-NO" dirty="0"/>
              <a:t>Begge A-lag spiller første hjemmekamp, </a:t>
            </a:r>
          </a:p>
          <a:p>
            <a:r>
              <a:rPr lang="nb-NO" dirty="0"/>
              <a:t>Grilling m.m. : </a:t>
            </a:r>
            <a:r>
              <a:rPr lang="nb-NO" u="sng" dirty="0">
                <a:hlinkClick r:id="rId5"/>
              </a:rPr>
              <a:t>http://www.ottestadil.no/events/p/1000028401/varslepp-i-idrettsparken</a:t>
            </a:r>
            <a:endParaRPr lang="nb-NO" dirty="0"/>
          </a:p>
          <a:p>
            <a:pPr marL="285750" indent="-285750">
              <a:buFont typeface="Arial" panose="020B0604020202020204" pitchFamily="34" charset="0"/>
              <a:buChar char="•"/>
            </a:pPr>
            <a:endParaRPr lang="nb-NO" sz="2000" dirty="0"/>
          </a:p>
        </p:txBody>
      </p:sp>
    </p:spTree>
    <p:extLst>
      <p:ext uri="{BB962C8B-B14F-4D97-AF65-F5344CB8AC3E}">
        <p14:creationId xmlns:p14="http://schemas.microsoft.com/office/powerpoint/2010/main" val="20347539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2">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4">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lassholder for bilde 16" descr="Et bilde som inneholder utklipp&#10;&#10;Beskrivelse som er generert med svært høy visshet">
            <a:extLst>
              <a:ext uri="{FF2B5EF4-FFF2-40B4-BE49-F238E27FC236}">
                <a16:creationId xmlns:a16="http://schemas.microsoft.com/office/drawing/2014/main" id="{7E45AF8F-5436-46F9-92D4-BC7B2BAB692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43DA97A5-CADA-432E-9873-8D34A21D6DD3}"/>
              </a:ext>
            </a:extLst>
          </p:cNvPr>
          <p:cNvSpPr txBox="1"/>
          <p:nvPr/>
        </p:nvSpPr>
        <p:spPr>
          <a:xfrm>
            <a:off x="2539779" y="2857501"/>
            <a:ext cx="4641574" cy="830997"/>
          </a:xfrm>
          <a:prstGeom prst="rect">
            <a:avLst/>
          </a:prstGeom>
          <a:noFill/>
        </p:spPr>
        <p:txBody>
          <a:bodyPr wrap="square" rtlCol="0">
            <a:spAutoFit/>
          </a:bodyPr>
          <a:lstStyle/>
          <a:p>
            <a:pPr algn="ctr"/>
            <a:r>
              <a:rPr lang="nb-NO" sz="2400" b="1" dirty="0"/>
              <a:t>Takk for oss!</a:t>
            </a:r>
          </a:p>
          <a:p>
            <a:pPr algn="ctr"/>
            <a:r>
              <a:rPr lang="nb-NO" sz="2400" b="1" dirty="0"/>
              <a:t>Lykke til med sesong 2019</a:t>
            </a:r>
          </a:p>
        </p:txBody>
      </p:sp>
    </p:spTree>
    <p:extLst>
      <p:ext uri="{BB962C8B-B14F-4D97-AF65-F5344CB8AC3E}">
        <p14:creationId xmlns:p14="http://schemas.microsoft.com/office/powerpoint/2010/main" val="251235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0534D76-0AFD-4DCE-AE75-7E10965FB297}"/>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C84B60E-DAAD-4FD9-B3CA-6D14EEB538EB}"/>
              </a:ext>
            </a:extLst>
          </p:cNvPr>
          <p:cNvSpPr txBox="1"/>
          <p:nvPr/>
        </p:nvSpPr>
        <p:spPr>
          <a:xfrm>
            <a:off x="1071563" y="1222152"/>
            <a:ext cx="8879681" cy="5693866"/>
          </a:xfrm>
          <a:prstGeom prst="rect">
            <a:avLst/>
          </a:prstGeom>
          <a:noFill/>
        </p:spPr>
        <p:txBody>
          <a:bodyPr wrap="square" rtlCol="0">
            <a:spAutoFit/>
          </a:bodyPr>
          <a:lstStyle/>
          <a:p>
            <a:r>
              <a:rPr lang="nb-NO" dirty="0">
                <a:highlight>
                  <a:srgbClr val="FFFF00"/>
                </a:highlight>
              </a:rPr>
              <a:t>Lagets administrative leder og styrets forlengede arm</a:t>
            </a:r>
          </a:p>
          <a:p>
            <a:endParaRPr lang="nb-NO" dirty="0"/>
          </a:p>
          <a:p>
            <a:r>
              <a:rPr lang="nb-NO" sz="2000" u="sng" dirty="0">
                <a:solidFill>
                  <a:schemeClr val="accent1"/>
                </a:solidFill>
              </a:rPr>
              <a:t>Kommunikasjonsflyt; </a:t>
            </a:r>
          </a:p>
          <a:p>
            <a:r>
              <a:rPr lang="nb-NO" sz="2000" dirty="0">
                <a:solidFill>
                  <a:schemeClr val="accent1"/>
                </a:solidFill>
                <a:sym typeface="Symbol" panose="05050102010706020507" pitchFamily="18" charset="2"/>
              </a:rPr>
              <a:t>	          </a:t>
            </a:r>
            <a:r>
              <a:rPr lang="nb-NO" dirty="0">
                <a:solidFill>
                  <a:schemeClr val="accent1"/>
                </a:solidFill>
                <a:sym typeface="Symbol" panose="05050102010706020507" pitchFamily="18" charset="2"/>
              </a:rPr>
              <a:t>Krets- og Forbund</a:t>
            </a:r>
            <a:endParaRPr lang="nb-NO" dirty="0">
              <a:solidFill>
                <a:schemeClr val="accent1"/>
              </a:solidFill>
            </a:endParaRPr>
          </a:p>
          <a:p>
            <a:endParaRPr lang="nb-NO" sz="2000" dirty="0">
              <a:solidFill>
                <a:schemeClr val="accent1"/>
              </a:solidFill>
            </a:endParaRPr>
          </a:p>
          <a:p>
            <a:r>
              <a:rPr lang="nb-NO" sz="2000" dirty="0">
                <a:solidFill>
                  <a:schemeClr val="accent1"/>
                </a:solidFill>
              </a:rPr>
              <a:t>Idrettslag           </a:t>
            </a:r>
            <a:r>
              <a:rPr lang="nb-NO" sz="2000" dirty="0">
                <a:solidFill>
                  <a:schemeClr val="accent1"/>
                </a:solidFill>
                <a:sym typeface="Symbol" panose="05050102010706020507" pitchFamily="18" charset="2"/>
              </a:rPr>
              <a:t>Fotballstyret            </a:t>
            </a:r>
            <a:r>
              <a:rPr lang="nb-NO" sz="2000" b="1" dirty="0">
                <a:solidFill>
                  <a:schemeClr val="accent1"/>
                </a:solidFill>
                <a:sym typeface="Symbol" panose="05050102010706020507" pitchFamily="18" charset="2"/>
              </a:rPr>
              <a:t>lagleder</a:t>
            </a:r>
            <a:r>
              <a:rPr lang="nb-NO" sz="2000" dirty="0">
                <a:solidFill>
                  <a:schemeClr val="accent1"/>
                </a:solidFill>
                <a:sym typeface="Symbol" panose="05050102010706020507" pitchFamily="18" charset="2"/>
              </a:rPr>
              <a:t>          trener / foresatte</a:t>
            </a:r>
          </a:p>
          <a:p>
            <a:endParaRPr lang="nb-NO" dirty="0">
              <a:solidFill>
                <a:schemeClr val="accent1"/>
              </a:solidFill>
              <a:sym typeface="Symbol" panose="05050102010706020507" pitchFamily="18" charset="2"/>
            </a:endParaRPr>
          </a:p>
          <a:p>
            <a:r>
              <a:rPr lang="nb-NO" dirty="0">
                <a:solidFill>
                  <a:schemeClr val="accent1"/>
                </a:solidFill>
                <a:sym typeface="Symbol" panose="05050102010706020507" pitchFamily="18" charset="2"/>
              </a:rPr>
              <a:t>	           Sportslig utvalg	</a:t>
            </a:r>
          </a:p>
          <a:p>
            <a:endParaRPr lang="nb-NO" dirty="0">
              <a:solidFill>
                <a:schemeClr val="accent1"/>
              </a:solidFill>
              <a:sym typeface="Symbol" panose="05050102010706020507" pitchFamily="18" charset="2"/>
            </a:endParaRPr>
          </a:p>
          <a:p>
            <a:r>
              <a:rPr lang="nb-NO" sz="1600" dirty="0">
                <a:sym typeface="Symbol" panose="05050102010706020507" pitchFamily="18" charset="2"/>
              </a:rPr>
              <a:t>          Styret i OIL fotball</a:t>
            </a:r>
          </a:p>
          <a:p>
            <a:pPr marL="800100" lvl="1" indent="-342900">
              <a:buFont typeface="Arial" panose="020B0604020202020204" pitchFamily="34" charset="0"/>
              <a:buChar char="•"/>
            </a:pPr>
            <a:r>
              <a:rPr lang="nb-NO" sz="1200" dirty="0">
                <a:sym typeface="Symbol" panose="05050102010706020507" pitchFamily="18" charset="2"/>
              </a:rPr>
              <a:t>?? 				– Leder Fotballgruppa</a:t>
            </a:r>
          </a:p>
          <a:p>
            <a:pPr marL="800100" lvl="1" indent="-342900">
              <a:buFont typeface="Arial" panose="020B0604020202020204" pitchFamily="34" charset="0"/>
              <a:buChar char="•"/>
            </a:pPr>
            <a:r>
              <a:rPr lang="nb-NO" sz="1200" dirty="0">
                <a:sym typeface="Symbol" panose="05050102010706020507" pitchFamily="18" charset="2"/>
              </a:rPr>
              <a:t>?? 				– Nestleder Fotballgruppa</a:t>
            </a:r>
          </a:p>
          <a:p>
            <a:pPr marL="800100" lvl="1" indent="-342900">
              <a:buFont typeface="Arial" panose="020B0604020202020204" pitchFamily="34" charset="0"/>
              <a:buChar char="•"/>
            </a:pPr>
            <a:r>
              <a:rPr lang="nb-NO" sz="1200" dirty="0">
                <a:sym typeface="Symbol" panose="05050102010706020507" pitchFamily="18" charset="2"/>
              </a:rPr>
              <a:t>Kristine Graaberget			– FIKS-ansvarlig</a:t>
            </a:r>
          </a:p>
          <a:p>
            <a:pPr marL="800100" lvl="1" indent="-342900">
              <a:buFont typeface="Arial" panose="020B0604020202020204" pitchFamily="34" charset="0"/>
              <a:buChar char="•"/>
            </a:pPr>
            <a:r>
              <a:rPr lang="nb-NO" sz="1200" dirty="0">
                <a:sym typeface="Symbol" panose="05050102010706020507" pitchFamily="18" charset="2"/>
              </a:rPr>
              <a:t>Jostein Engh 				– Arrangement-ansvarlig</a:t>
            </a:r>
          </a:p>
          <a:p>
            <a:pPr marL="800100" lvl="1" indent="-342900">
              <a:buFont typeface="Arial" panose="020B0604020202020204" pitchFamily="34" charset="0"/>
              <a:buChar char="•"/>
            </a:pPr>
            <a:r>
              <a:rPr lang="nb-NO" sz="1200" dirty="0">
                <a:sym typeface="Symbol" panose="05050102010706020507" pitchFamily="18" charset="2"/>
              </a:rPr>
              <a:t>Malin Pedersen/Ole Kolbjørn Kjørven 		– Sportslig ledelse</a:t>
            </a:r>
          </a:p>
          <a:p>
            <a:pPr marL="800100" lvl="1" indent="-342900">
              <a:buFont typeface="Arial" panose="020B0604020202020204" pitchFamily="34" charset="0"/>
              <a:buChar char="•"/>
            </a:pPr>
            <a:r>
              <a:rPr lang="nb-NO" sz="1200" dirty="0">
                <a:sym typeface="Symbol" panose="05050102010706020507" pitchFamily="18" charset="2"/>
              </a:rPr>
              <a:t>Bjørnar Bakken 				– Kompetanseansvarlig</a:t>
            </a:r>
          </a:p>
          <a:p>
            <a:pPr marL="800100" lvl="1" indent="-342900">
              <a:buFont typeface="Arial" panose="020B0604020202020204" pitchFamily="34" charset="0"/>
              <a:buChar char="•"/>
            </a:pPr>
            <a:r>
              <a:rPr lang="nb-NO" sz="1200" dirty="0">
                <a:sym typeface="Symbol" panose="05050102010706020507" pitchFamily="18" charset="2"/>
              </a:rPr>
              <a:t>Kjartan Waage 				– Dommeransvarlig</a:t>
            </a:r>
          </a:p>
          <a:p>
            <a:pPr marL="800100" lvl="1" indent="-342900">
              <a:buFont typeface="Arial" panose="020B0604020202020204" pitchFamily="34" charset="0"/>
              <a:buChar char="•"/>
            </a:pPr>
            <a:r>
              <a:rPr lang="nb-NO" sz="1200" dirty="0">
                <a:sym typeface="Symbol" panose="05050102010706020507" pitchFamily="18" charset="2"/>
              </a:rPr>
              <a:t>Glenn Skjæret				– FAIR Play –ansvarlig</a:t>
            </a:r>
          </a:p>
          <a:p>
            <a:pPr marL="800100" lvl="1" indent="-342900">
              <a:buFont typeface="Arial" panose="020B0604020202020204" pitchFamily="34" charset="0"/>
              <a:buChar char="•"/>
            </a:pPr>
            <a:r>
              <a:rPr lang="nb-NO" sz="1200" dirty="0">
                <a:sym typeface="Symbol" panose="05050102010706020507" pitchFamily="18" charset="2"/>
              </a:rPr>
              <a:t>Erik Longva				– Kvalitetsklubb-ansvarlig</a:t>
            </a:r>
          </a:p>
          <a:p>
            <a:pPr marL="800100" lvl="1" indent="-342900">
              <a:buFont typeface="Arial" panose="020B0604020202020204" pitchFamily="34" charset="0"/>
              <a:buChar char="•"/>
            </a:pPr>
            <a:r>
              <a:rPr lang="nb-NO" sz="1200" dirty="0">
                <a:solidFill>
                  <a:schemeClr val="bg2">
                    <a:lumMod val="50000"/>
                  </a:schemeClr>
                </a:solidFill>
                <a:sym typeface="Symbol" panose="05050102010706020507" pitchFamily="18" charset="2"/>
              </a:rPr>
              <a:t>Bjarne Kise 				– Anleggs- og materiellansvarlig</a:t>
            </a:r>
          </a:p>
          <a:p>
            <a:pPr marL="800100" lvl="1" indent="-342900">
              <a:buFont typeface="Arial" panose="020B0604020202020204" pitchFamily="34" charset="0"/>
              <a:buChar char="•"/>
            </a:pPr>
            <a:r>
              <a:rPr lang="nb-NO" sz="1200" dirty="0">
                <a:solidFill>
                  <a:schemeClr val="bg2">
                    <a:lumMod val="50000"/>
                  </a:schemeClr>
                </a:solidFill>
                <a:sym typeface="Symbol" panose="05050102010706020507" pitchFamily="18" charset="2"/>
              </a:rPr>
              <a:t>Tore Roseth				– Trenerveileder</a:t>
            </a:r>
          </a:p>
          <a:p>
            <a:pPr marL="800100" lvl="1" indent="-342900">
              <a:buFont typeface="Arial" panose="020B0604020202020204" pitchFamily="34" charset="0"/>
              <a:buChar char="•"/>
            </a:pPr>
            <a:endParaRPr lang="nb-NO" dirty="0">
              <a:sym typeface="Symbol" panose="05050102010706020507" pitchFamily="18" charset="2"/>
            </a:endParaRPr>
          </a:p>
          <a:p>
            <a:pPr marL="342900" indent="-342900">
              <a:buFont typeface="Arial" panose="020B0604020202020204" pitchFamily="34" charset="0"/>
              <a:buChar char="•"/>
            </a:pPr>
            <a:r>
              <a:rPr lang="nb-NO" sz="1400" dirty="0">
                <a:sym typeface="Symbol" panose="05050102010706020507" pitchFamily="18" charset="2"/>
              </a:rPr>
              <a:t>Styreleder Ottestad IL: Torfinn Kringlebotn</a:t>
            </a:r>
          </a:p>
          <a:p>
            <a:pPr marL="342900" indent="-342900">
              <a:buFont typeface="Arial" panose="020B0604020202020204" pitchFamily="34" charset="0"/>
              <a:buChar char="•"/>
            </a:pPr>
            <a:r>
              <a:rPr lang="nb-NO" sz="1400" dirty="0">
                <a:sym typeface="Symbol" panose="05050102010706020507" pitchFamily="18" charset="2"/>
              </a:rPr>
              <a:t>Daglig leder Ottestad IL: Mari Nordtun</a:t>
            </a:r>
          </a:p>
        </p:txBody>
      </p:sp>
      <p:sp>
        <p:nvSpPr>
          <p:cNvPr id="3" name="Rektangel 2">
            <a:extLst>
              <a:ext uri="{FF2B5EF4-FFF2-40B4-BE49-F238E27FC236}">
                <a16:creationId xmlns:a16="http://schemas.microsoft.com/office/drawing/2014/main" id="{FBB25252-6688-4296-A01C-CC6B75D89072}"/>
              </a:ext>
            </a:extLst>
          </p:cNvPr>
          <p:cNvSpPr/>
          <p:nvPr/>
        </p:nvSpPr>
        <p:spPr>
          <a:xfrm>
            <a:off x="443067" y="399963"/>
            <a:ext cx="5182957" cy="707886"/>
          </a:xfrm>
          <a:prstGeom prst="rect">
            <a:avLst/>
          </a:prstGeom>
        </p:spPr>
        <p:txBody>
          <a:bodyPr wrap="none">
            <a:spAutoFit/>
          </a:bodyPr>
          <a:lstStyle/>
          <a:p>
            <a:pPr algn="ctr"/>
            <a:r>
              <a:rPr lang="nb-NO" sz="4000" b="1" dirty="0"/>
              <a:t>Lagleders viktigste rolle</a:t>
            </a:r>
          </a:p>
        </p:txBody>
      </p:sp>
      <p:pic>
        <p:nvPicPr>
          <p:cNvPr id="6" name="Grafikk 5" descr="Transfer">
            <a:extLst>
              <a:ext uri="{FF2B5EF4-FFF2-40B4-BE49-F238E27FC236}">
                <a16:creationId xmlns:a16="http://schemas.microsoft.com/office/drawing/2014/main" id="{58C48866-9A3D-450B-B72E-A23408DB46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63612" y="2752724"/>
            <a:ext cx="359569" cy="359569"/>
          </a:xfrm>
          <a:prstGeom prst="rect">
            <a:avLst/>
          </a:prstGeom>
        </p:spPr>
      </p:pic>
      <p:pic>
        <p:nvPicPr>
          <p:cNvPr id="9" name="Grafikk 8" descr="Transfer">
            <a:extLst>
              <a:ext uri="{FF2B5EF4-FFF2-40B4-BE49-F238E27FC236}">
                <a16:creationId xmlns:a16="http://schemas.microsoft.com/office/drawing/2014/main" id="{F9B3A474-8837-4DBF-A82D-200FD142C5F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57058" y="2732478"/>
            <a:ext cx="359569" cy="359569"/>
          </a:xfrm>
          <a:prstGeom prst="rect">
            <a:avLst/>
          </a:prstGeom>
        </p:spPr>
      </p:pic>
      <p:pic>
        <p:nvPicPr>
          <p:cNvPr id="11" name="Grafikk 10" descr="Transfer">
            <a:extLst>
              <a:ext uri="{FF2B5EF4-FFF2-40B4-BE49-F238E27FC236}">
                <a16:creationId xmlns:a16="http://schemas.microsoft.com/office/drawing/2014/main" id="{30DCF574-3177-4740-979F-D2639047EE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87207" y="2698235"/>
            <a:ext cx="359569" cy="359569"/>
          </a:xfrm>
          <a:prstGeom prst="rect">
            <a:avLst/>
          </a:prstGeom>
        </p:spPr>
      </p:pic>
      <p:pic>
        <p:nvPicPr>
          <p:cNvPr id="13" name="Grafikk 12" descr="Transfer">
            <a:extLst>
              <a:ext uri="{FF2B5EF4-FFF2-40B4-BE49-F238E27FC236}">
                <a16:creationId xmlns:a16="http://schemas.microsoft.com/office/drawing/2014/main" id="{E439D440-4C08-44E3-BC45-757FB90F54A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199601" y="2982516"/>
            <a:ext cx="359569" cy="359569"/>
          </a:xfrm>
          <a:prstGeom prst="rect">
            <a:avLst/>
          </a:prstGeom>
        </p:spPr>
      </p:pic>
      <p:pic>
        <p:nvPicPr>
          <p:cNvPr id="14" name="Grafikk 13" descr="Transfer">
            <a:extLst>
              <a:ext uri="{FF2B5EF4-FFF2-40B4-BE49-F238E27FC236}">
                <a16:creationId xmlns:a16="http://schemas.microsoft.com/office/drawing/2014/main" id="{5003C9F6-08F9-4EFC-95BC-C1A7497B8E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3196047" y="2394341"/>
            <a:ext cx="359569" cy="359569"/>
          </a:xfrm>
          <a:prstGeom prst="rect">
            <a:avLst/>
          </a:prstGeom>
        </p:spPr>
      </p:pic>
    </p:spTree>
    <p:extLst>
      <p:ext uri="{BB962C8B-B14F-4D97-AF65-F5344CB8AC3E}">
        <p14:creationId xmlns:p14="http://schemas.microsoft.com/office/powerpoint/2010/main" val="2593424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0534D76-0AFD-4DCE-AE75-7E10965FB29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FC378BC-72E7-4FDD-9912-FE1D8687728C}"/>
              </a:ext>
            </a:extLst>
          </p:cNvPr>
          <p:cNvSpPr>
            <a:spLocks noGrp="1"/>
          </p:cNvSpPr>
          <p:nvPr>
            <p:ph type="title"/>
          </p:nvPr>
        </p:nvSpPr>
        <p:spPr>
          <a:xfrm>
            <a:off x="38680" y="261542"/>
            <a:ext cx="7474172" cy="1325563"/>
          </a:xfrm>
        </p:spPr>
        <p:txBody>
          <a:bodyPr vert="horz" lIns="91440" tIns="45720" rIns="91440" bIns="45720" rtlCol="0" anchor="ctr">
            <a:normAutofit/>
          </a:bodyPr>
          <a:lstStyle/>
          <a:p>
            <a:r>
              <a:rPr lang="en-US" sz="4400" kern="1200" dirty="0" err="1">
                <a:solidFill>
                  <a:schemeClr val="tx1"/>
                </a:solidFill>
                <a:latin typeface="+mj-lt"/>
                <a:ea typeface="+mj-ea"/>
                <a:cs typeface="+mj-cs"/>
              </a:rPr>
              <a:t>Lagleders</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oppgaver</a:t>
            </a:r>
            <a:endParaRPr lang="en-US" sz="4400" kern="1200" dirty="0">
              <a:solidFill>
                <a:schemeClr val="tx1"/>
              </a:solidFill>
              <a:latin typeface="+mj-lt"/>
              <a:ea typeface="+mj-ea"/>
              <a:cs typeface="+mj-cs"/>
            </a:endParaRPr>
          </a:p>
        </p:txBody>
      </p:sp>
      <p:graphicFrame>
        <p:nvGraphicFramePr>
          <p:cNvPr id="7" name="Tabell 6">
            <a:extLst>
              <a:ext uri="{FF2B5EF4-FFF2-40B4-BE49-F238E27FC236}">
                <a16:creationId xmlns:a16="http://schemas.microsoft.com/office/drawing/2014/main" id="{2EE4B91C-4726-4742-A0E0-E210617248D1}"/>
              </a:ext>
            </a:extLst>
          </p:cNvPr>
          <p:cNvGraphicFramePr>
            <a:graphicFrameLocks noGrp="1"/>
          </p:cNvGraphicFramePr>
          <p:nvPr>
            <p:extLst>
              <p:ext uri="{D42A27DB-BD31-4B8C-83A1-F6EECF244321}">
                <p14:modId xmlns:p14="http://schemas.microsoft.com/office/powerpoint/2010/main" val="3973966461"/>
              </p:ext>
            </p:extLst>
          </p:nvPr>
        </p:nvGraphicFramePr>
        <p:xfrm>
          <a:off x="2932280" y="1377889"/>
          <a:ext cx="6408357" cy="5245220"/>
        </p:xfrm>
        <a:graphic>
          <a:graphicData uri="http://schemas.openxmlformats.org/drawingml/2006/table">
            <a:tbl>
              <a:tblPr/>
              <a:tblGrid>
                <a:gridCol w="4895264">
                  <a:extLst>
                    <a:ext uri="{9D8B030D-6E8A-4147-A177-3AD203B41FA5}">
                      <a16:colId xmlns:a16="http://schemas.microsoft.com/office/drawing/2014/main" val="942338109"/>
                    </a:ext>
                  </a:extLst>
                </a:gridCol>
                <a:gridCol w="621047">
                  <a:extLst>
                    <a:ext uri="{9D8B030D-6E8A-4147-A177-3AD203B41FA5}">
                      <a16:colId xmlns:a16="http://schemas.microsoft.com/office/drawing/2014/main" val="240861564"/>
                    </a:ext>
                  </a:extLst>
                </a:gridCol>
                <a:gridCol w="892046">
                  <a:extLst>
                    <a:ext uri="{9D8B030D-6E8A-4147-A177-3AD203B41FA5}">
                      <a16:colId xmlns:a16="http://schemas.microsoft.com/office/drawing/2014/main" val="3020793138"/>
                    </a:ext>
                  </a:extLst>
                </a:gridCol>
              </a:tblGrid>
              <a:tr h="326350">
                <a:tc>
                  <a:txBody>
                    <a:bodyPr/>
                    <a:lstStyle/>
                    <a:p>
                      <a:pPr algn="ctr"/>
                      <a:r>
                        <a:rPr lang="nb-NO" sz="1200" b="1" dirty="0">
                          <a:effectLst/>
                        </a:rPr>
                        <a:t>Oppgave</a:t>
                      </a:r>
                      <a:endParaRPr lang="nb-NO" sz="1200" dirty="0">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b="1" dirty="0">
                          <a:effectLst/>
                        </a:rPr>
                        <a:t>6-12 år</a:t>
                      </a:r>
                      <a:endParaRPr lang="nb-NO" sz="1200" dirty="0">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b="1" dirty="0">
                          <a:effectLst/>
                        </a:rPr>
                        <a:t>13 år og eldre</a:t>
                      </a:r>
                      <a:endParaRPr lang="nb-NO" sz="1200" dirty="0">
                        <a:effectLst/>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509173052"/>
                  </a:ext>
                </a:extLst>
              </a:tr>
              <a:tr h="108783">
                <a:tc>
                  <a:txBody>
                    <a:bodyPr/>
                    <a:lstStyle/>
                    <a:p>
                      <a:r>
                        <a:rPr lang="nb-NO" sz="1200"/>
                        <a:t>Administrativ leder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884964316"/>
                  </a:ext>
                </a:extLst>
              </a:tr>
              <a:tr h="217567">
                <a:tc>
                  <a:txBody>
                    <a:bodyPr/>
                    <a:lstStyle/>
                    <a:p>
                      <a:r>
                        <a:rPr lang="nb-NO" sz="1200"/>
                        <a:t>Holde lagliste med telefonnr og e-postadresser à jour.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35278447"/>
                  </a:ext>
                </a:extLst>
              </a:tr>
              <a:tr h="217567">
                <a:tc>
                  <a:txBody>
                    <a:bodyPr/>
                    <a:lstStyle/>
                    <a:p>
                      <a:r>
                        <a:rPr lang="nb-NO" sz="1200" dirty="0"/>
                        <a:t>Nye spillere; ta i mot og prosedyrer for å integrere de i gruppen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546328332"/>
                  </a:ext>
                </a:extLst>
              </a:tr>
              <a:tr h="108783">
                <a:tc>
                  <a:txBody>
                    <a:bodyPr/>
                    <a:lstStyle/>
                    <a:p>
                      <a:r>
                        <a:rPr lang="nb-NO" sz="1200"/>
                        <a:t>Overganger nye spillere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 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50630518"/>
                  </a:ext>
                </a:extLst>
              </a:tr>
              <a:tr h="108783">
                <a:tc>
                  <a:txBody>
                    <a:bodyPr/>
                    <a:lstStyle/>
                    <a:p>
                      <a:r>
                        <a:rPr lang="nb-NO" sz="1200" dirty="0"/>
                        <a:t>Hjemmekamper: Arrangøransvar - kampverter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73430373"/>
                  </a:ext>
                </a:extLst>
              </a:tr>
              <a:tr h="217567">
                <a:tc>
                  <a:txBody>
                    <a:bodyPr/>
                    <a:lstStyle/>
                    <a:p>
                      <a:r>
                        <a:rPr lang="nb-NO" sz="1200" dirty="0"/>
                        <a:t>Økonomiansvar innad i laget og ovenfor styrets økonomiansvarlige – levere oversikt over bevegelser lagskonto m/bilag ved årsslutt.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17612612"/>
                  </a:ext>
                </a:extLst>
              </a:tr>
              <a:tr h="217567">
                <a:tc>
                  <a:txBody>
                    <a:bodyPr/>
                    <a:lstStyle/>
                    <a:p>
                      <a:r>
                        <a:rPr lang="nb-NO" sz="1200"/>
                        <a:t>Informasjonsansvarlig mot spillere, foreldre, lagapparat og mot styret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87842533"/>
                  </a:ext>
                </a:extLst>
              </a:tr>
              <a:tr h="217567">
                <a:tc>
                  <a:txBody>
                    <a:bodyPr/>
                    <a:lstStyle/>
                    <a:p>
                      <a:r>
                        <a:rPr lang="nb-NO" sz="1200" dirty="0"/>
                        <a:t>Melde inn nye spillere i </a:t>
                      </a:r>
                      <a:r>
                        <a:rPr lang="nb-NO" sz="1200" dirty="0" err="1"/>
                        <a:t>adminkontroll</a:t>
                      </a:r>
                      <a:r>
                        <a:rPr lang="nb-NO" sz="1200" dirty="0"/>
                        <a:t> – ajourføre spillelister, kontrollere innbetalt medlems og treningsavgift.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 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961614446"/>
                  </a:ext>
                </a:extLst>
              </a:tr>
              <a:tr h="326350">
                <a:tc>
                  <a:txBody>
                    <a:bodyPr/>
                    <a:lstStyle/>
                    <a:p>
                      <a:r>
                        <a:rPr lang="nb-NO" sz="1200" dirty="0" err="1"/>
                        <a:t>Evt</a:t>
                      </a:r>
                      <a:r>
                        <a:rPr lang="nb-NO" sz="1200" dirty="0"/>
                        <a:t> kontraktsinngåelse (spillere som fyller 15) i samarbeid med leder fotballgruppen + </a:t>
                      </a:r>
                      <a:r>
                        <a:rPr lang="nb-NO" sz="1200" dirty="0" err="1"/>
                        <a:t>Fairplaykontrakter</a:t>
                      </a:r>
                      <a:r>
                        <a:rPr lang="nb-NO" sz="1200" dirty="0"/>
                        <a:t> og kontraktsignering av trenere/lagledere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b-NO" sz="1200" dirty="0"/>
                        <a:t> 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077573577"/>
                  </a:ext>
                </a:extLst>
              </a:tr>
              <a:tr h="108783">
                <a:tc>
                  <a:txBody>
                    <a:bodyPr/>
                    <a:lstStyle/>
                    <a:p>
                      <a:r>
                        <a:rPr lang="nb-NO" sz="1200" dirty="0"/>
                        <a:t>Møte på lagleder- og klubbmøter, videreformidle budskap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80662923"/>
                  </a:ext>
                </a:extLst>
              </a:tr>
              <a:tr h="217567">
                <a:tc>
                  <a:txBody>
                    <a:bodyPr/>
                    <a:lstStyle/>
                    <a:p>
                      <a:r>
                        <a:rPr lang="nb-NO" sz="1200" dirty="0"/>
                        <a:t>Påmelding til serie via FIKS-ansvarlig, videre cuper og turneringer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95004482"/>
                  </a:ext>
                </a:extLst>
              </a:tr>
              <a:tr h="108783">
                <a:tc>
                  <a:txBody>
                    <a:bodyPr/>
                    <a:lstStyle/>
                    <a:p>
                      <a:r>
                        <a:rPr lang="nb-NO" sz="1200"/>
                        <a:t>Reisearrangør for turnering/cuper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24839333"/>
                  </a:ext>
                </a:extLst>
              </a:tr>
              <a:tr h="217567">
                <a:tc>
                  <a:txBody>
                    <a:bodyPr/>
                    <a:lstStyle/>
                    <a:p>
                      <a:r>
                        <a:rPr lang="nb-NO" sz="1200"/>
                        <a:t>Administrere reiser til/fra bortekamper og evt. også treninger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499419868"/>
                  </a:ext>
                </a:extLst>
              </a:tr>
              <a:tr h="217567">
                <a:tc>
                  <a:txBody>
                    <a:bodyPr/>
                    <a:lstStyle/>
                    <a:p>
                      <a:r>
                        <a:rPr lang="nb-NO" sz="1200"/>
                        <a:t>Holde nødvendig kontakt med andre lags lagledere for å koordinere kamper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415952159"/>
                  </a:ext>
                </a:extLst>
              </a:tr>
              <a:tr h="217567">
                <a:tc>
                  <a:txBody>
                    <a:bodyPr/>
                    <a:lstStyle/>
                    <a:p>
                      <a:r>
                        <a:rPr lang="nb-NO" sz="1200"/>
                        <a:t>Føre kontroll med og medbringe drakter, medisinskrin og annet lagsutstyr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8052897"/>
                  </a:ext>
                </a:extLst>
              </a:tr>
              <a:tr h="108783">
                <a:tc>
                  <a:txBody>
                    <a:bodyPr/>
                    <a:lstStyle/>
                    <a:p>
                      <a:r>
                        <a:rPr lang="nb-NO" sz="1200"/>
                        <a:t>Inngå avtaler om treningskamper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34009241"/>
                  </a:ext>
                </a:extLst>
              </a:tr>
              <a:tr h="217567">
                <a:tc>
                  <a:txBody>
                    <a:bodyPr/>
                    <a:lstStyle/>
                    <a:p>
                      <a:r>
                        <a:rPr lang="nb-NO" sz="1200" dirty="0"/>
                        <a:t>Skaffe treningstid og –sted etter dialog med anleggsansvarlig</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377687533"/>
                  </a:ext>
                </a:extLst>
              </a:tr>
              <a:tr h="108783">
                <a:tc>
                  <a:txBody>
                    <a:bodyPr/>
                    <a:lstStyle/>
                    <a:p>
                      <a:r>
                        <a:rPr lang="nb-NO" sz="1200"/>
                        <a:t>Melde inn resultater til kretsen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726347739"/>
                  </a:ext>
                </a:extLst>
              </a:tr>
              <a:tr h="326350">
                <a:tc>
                  <a:txBody>
                    <a:bodyPr/>
                    <a:lstStyle/>
                    <a:p>
                      <a:r>
                        <a:rPr lang="nb-NO" sz="1200" dirty="0"/>
                        <a:t>Skaffe dommere til hjemmekamper i serien, klubbdommer – eller hvor dette ikke er satt opp av fotballkretsen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438396245"/>
                  </a:ext>
                </a:extLst>
              </a:tr>
              <a:tr h="217567">
                <a:tc>
                  <a:txBody>
                    <a:bodyPr/>
                    <a:lstStyle/>
                    <a:p>
                      <a:r>
                        <a:rPr lang="nb-NO" sz="1200" dirty="0"/>
                        <a:t>Følge opp innbetaling av treningsavgift i samarbeid med fotballstyret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40567685"/>
                  </a:ext>
                </a:extLst>
              </a:tr>
              <a:tr h="217567">
                <a:tc>
                  <a:txBody>
                    <a:bodyPr/>
                    <a:lstStyle/>
                    <a:p>
                      <a:r>
                        <a:rPr lang="nb-NO" sz="1200" dirty="0"/>
                        <a:t>Utarbeide årsmelding for laget på eget skjema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nb-NO" sz="1200" dirty="0"/>
                        <a:t>Ja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724760560"/>
                  </a:ext>
                </a:extLst>
              </a:tr>
            </a:tbl>
          </a:graphicData>
        </a:graphic>
      </p:graphicFrame>
      <p:sp>
        <p:nvSpPr>
          <p:cNvPr id="9" name="Rektangel 8">
            <a:extLst>
              <a:ext uri="{FF2B5EF4-FFF2-40B4-BE49-F238E27FC236}">
                <a16:creationId xmlns:a16="http://schemas.microsoft.com/office/drawing/2014/main" id="{C3786C4F-917A-49DC-B860-D75DB970237D}"/>
              </a:ext>
            </a:extLst>
          </p:cNvPr>
          <p:cNvSpPr/>
          <p:nvPr/>
        </p:nvSpPr>
        <p:spPr>
          <a:xfrm>
            <a:off x="38680" y="1587105"/>
            <a:ext cx="2697462" cy="5047536"/>
          </a:xfrm>
          <a:prstGeom prst="rect">
            <a:avLst/>
          </a:prstGeom>
        </p:spPr>
        <p:txBody>
          <a:bodyPr wrap="square">
            <a:spAutoFit/>
          </a:bodyPr>
          <a:lstStyle/>
          <a:p>
            <a:r>
              <a:rPr lang="nb-NO" sz="1400" dirty="0">
                <a:solidFill>
                  <a:srgbClr val="222222"/>
                </a:solidFill>
                <a:latin typeface="Arial Narrow" panose="020B0606020202030204" pitchFamily="34" charset="0"/>
              </a:rPr>
              <a:t>Laglederen (e) er lagets administrative leder (e). Holder i ansvaret for at alt praktisk fungerer rundt laget.</a:t>
            </a:r>
          </a:p>
          <a:p>
            <a:endParaRPr lang="nb-NO" sz="1400" dirty="0">
              <a:solidFill>
                <a:srgbClr val="222222"/>
              </a:solidFill>
              <a:latin typeface="Arial Narrow" panose="020B0606020202030204" pitchFamily="34" charset="0"/>
            </a:endParaRPr>
          </a:p>
          <a:p>
            <a:r>
              <a:rPr lang="nb-NO" sz="1400" dirty="0">
                <a:solidFill>
                  <a:srgbClr val="222222"/>
                </a:solidFill>
                <a:latin typeface="Arial Narrow" panose="020B0606020202030204" pitchFamily="34" charset="0"/>
              </a:rPr>
              <a:t>Lagleder (e) skal normalt overlate alt det sportslige til treneren(e). Sistnevnte har ansvar for organisering av treninger, lagoppsett til kamper, gjennomføring av kamper etc.</a:t>
            </a:r>
          </a:p>
          <a:p>
            <a:endParaRPr lang="nb-NO" sz="1400" dirty="0">
              <a:solidFill>
                <a:srgbClr val="222222"/>
              </a:solidFill>
              <a:latin typeface="Arial Narrow" panose="020B0606020202030204" pitchFamily="34" charset="0"/>
            </a:endParaRPr>
          </a:p>
          <a:p>
            <a:r>
              <a:rPr lang="nb-NO" sz="1400" dirty="0">
                <a:solidFill>
                  <a:srgbClr val="222222"/>
                </a:solidFill>
                <a:latin typeface="Arial Narrow" panose="020B0606020202030204" pitchFamily="34" charset="0"/>
              </a:rPr>
              <a:t>Når vi skriver at det og det er lagleders oppgaver betyr dette selvsagt ikke nødvendigvis at alt må utføres av lagleder. </a:t>
            </a:r>
          </a:p>
          <a:p>
            <a:endParaRPr lang="nb-NO" sz="1400" dirty="0">
              <a:solidFill>
                <a:srgbClr val="222222"/>
              </a:solidFill>
              <a:latin typeface="Arial Narrow" panose="020B0606020202030204" pitchFamily="34" charset="0"/>
            </a:endParaRPr>
          </a:p>
          <a:p>
            <a:r>
              <a:rPr lang="nb-NO" sz="1400" dirty="0">
                <a:solidFill>
                  <a:srgbClr val="222222"/>
                </a:solidFill>
                <a:latin typeface="Arial Narrow" panose="020B0606020202030204" pitchFamily="34" charset="0"/>
              </a:rPr>
              <a:t>Denne kan delegere oppgaver til andre i lagsapparatet og/eller til en av de øvrige foreldre som til daglig ikke sitter i lagapparatet. For lag med mye aktiviteter kan teamet rundt lagleder bygges med </a:t>
            </a:r>
            <a:r>
              <a:rPr lang="nb-NO" sz="1400" dirty="0" err="1">
                <a:solidFill>
                  <a:srgbClr val="222222"/>
                </a:solidFill>
                <a:latin typeface="Arial Narrow" panose="020B0606020202030204" pitchFamily="34" charset="0"/>
              </a:rPr>
              <a:t>f.eks</a:t>
            </a:r>
            <a:r>
              <a:rPr lang="nb-NO" sz="1400" dirty="0">
                <a:solidFill>
                  <a:srgbClr val="222222"/>
                </a:solidFill>
                <a:latin typeface="Arial Narrow" panose="020B0606020202030204" pitchFamily="34" charset="0"/>
              </a:rPr>
              <a:t> økonomiansvarlig, materiellansvarlig, dugnadsansvarlig etc.</a:t>
            </a:r>
            <a:endParaRPr lang="nb-NO" sz="1400" b="0" i="0" dirty="0">
              <a:solidFill>
                <a:srgbClr val="222222"/>
              </a:solidFill>
              <a:effectLst/>
              <a:latin typeface="Arial Narrow" panose="020B0606020202030204" pitchFamily="34" charset="0"/>
            </a:endParaRPr>
          </a:p>
        </p:txBody>
      </p:sp>
    </p:spTree>
    <p:extLst>
      <p:ext uri="{BB962C8B-B14F-4D97-AF65-F5344CB8AC3E}">
        <p14:creationId xmlns:p14="http://schemas.microsoft.com/office/powerpoint/2010/main" val="3450205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0534D76-0AFD-4DCE-AE75-7E10965FB29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FC378BC-72E7-4FDD-9912-FE1D8687728C}"/>
              </a:ext>
            </a:extLst>
          </p:cNvPr>
          <p:cNvSpPr>
            <a:spLocks noGrp="1"/>
          </p:cNvSpPr>
          <p:nvPr>
            <p:ph type="title"/>
          </p:nvPr>
        </p:nvSpPr>
        <p:spPr>
          <a:xfrm>
            <a:off x="824798" y="234658"/>
            <a:ext cx="7681210" cy="1325563"/>
          </a:xfrm>
        </p:spPr>
        <p:txBody>
          <a:bodyPr vert="horz" lIns="91440" tIns="45720" rIns="91440" bIns="45720" rtlCol="0" anchor="ctr">
            <a:normAutofit/>
          </a:bodyPr>
          <a:lstStyle/>
          <a:p>
            <a:r>
              <a:rPr lang="en-US" sz="4400" kern="1200" dirty="0" err="1">
                <a:solidFill>
                  <a:schemeClr val="tx1"/>
                </a:solidFill>
                <a:latin typeface="+mj-lt"/>
                <a:ea typeface="+mj-ea"/>
                <a:cs typeface="+mj-cs"/>
              </a:rPr>
              <a:t>Årshjul</a:t>
            </a:r>
            <a:r>
              <a:rPr lang="en-US" sz="4400" kern="1200" dirty="0">
                <a:solidFill>
                  <a:schemeClr val="tx1"/>
                </a:solidFill>
                <a:latin typeface="+mj-lt"/>
                <a:ea typeface="+mj-ea"/>
                <a:cs typeface="+mj-cs"/>
              </a:rPr>
              <a:t> – </a:t>
            </a:r>
            <a:r>
              <a:rPr lang="en-US" sz="4400" kern="1200" dirty="0" err="1">
                <a:solidFill>
                  <a:schemeClr val="tx1"/>
                </a:solidFill>
                <a:latin typeface="+mj-lt"/>
                <a:ea typeface="+mj-ea"/>
                <a:cs typeface="+mj-cs"/>
              </a:rPr>
              <a:t>en</a:t>
            </a:r>
            <a:r>
              <a:rPr lang="en-US" sz="4400" kern="1200" dirty="0">
                <a:solidFill>
                  <a:schemeClr val="tx1"/>
                </a:solidFill>
                <a:latin typeface="+mj-lt"/>
                <a:ea typeface="+mj-ea"/>
                <a:cs typeface="+mj-cs"/>
              </a:rPr>
              <a:t> fin start </a:t>
            </a:r>
            <a:r>
              <a:rPr lang="en-US" sz="4400" kern="1200" dirty="0" err="1">
                <a:solidFill>
                  <a:schemeClr val="tx1"/>
                </a:solidFill>
                <a:latin typeface="+mj-lt"/>
                <a:ea typeface="+mj-ea"/>
                <a:cs typeface="+mj-cs"/>
              </a:rPr>
              <a:t>på</a:t>
            </a:r>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året</a:t>
            </a:r>
            <a:r>
              <a:rPr lang="en-US" sz="4400" kern="1200" dirty="0">
                <a:solidFill>
                  <a:schemeClr val="tx1"/>
                </a:solidFill>
                <a:latin typeface="+mj-lt"/>
                <a:ea typeface="+mj-ea"/>
                <a:cs typeface="+mj-cs"/>
              </a:rPr>
              <a:t>!</a:t>
            </a:r>
          </a:p>
        </p:txBody>
      </p:sp>
      <p:sp>
        <p:nvSpPr>
          <p:cNvPr id="6" name="Plassholder for tekst 5">
            <a:extLst>
              <a:ext uri="{FF2B5EF4-FFF2-40B4-BE49-F238E27FC236}">
                <a16:creationId xmlns:a16="http://schemas.microsoft.com/office/drawing/2014/main" id="{FE485EE9-C34A-489F-B691-7F1F54D2A943}"/>
              </a:ext>
            </a:extLst>
          </p:cNvPr>
          <p:cNvSpPr>
            <a:spLocks noGrp="1"/>
          </p:cNvSpPr>
          <p:nvPr>
            <p:ph type="body" sz="half" idx="2"/>
          </p:nvPr>
        </p:nvSpPr>
        <p:spPr/>
        <p:txBody>
          <a:bodyPr/>
          <a:lstStyle/>
          <a:p>
            <a:endParaRPr lang="nb-NO"/>
          </a:p>
        </p:txBody>
      </p:sp>
      <p:pic>
        <p:nvPicPr>
          <p:cNvPr id="8" name="Bilde 7">
            <a:extLst>
              <a:ext uri="{FF2B5EF4-FFF2-40B4-BE49-F238E27FC236}">
                <a16:creationId xmlns:a16="http://schemas.microsoft.com/office/drawing/2014/main" id="{65910F55-4AAA-4807-BF31-BCED6C9BD770}"/>
              </a:ext>
            </a:extLst>
          </p:cNvPr>
          <p:cNvPicPr>
            <a:picLocks noChangeAspect="1"/>
          </p:cNvPicPr>
          <p:nvPr/>
        </p:nvPicPr>
        <p:blipFill>
          <a:blip r:embed="rId3"/>
          <a:stretch>
            <a:fillRect/>
          </a:stretch>
        </p:blipFill>
        <p:spPr>
          <a:xfrm>
            <a:off x="832294" y="1507684"/>
            <a:ext cx="8075610" cy="5125464"/>
          </a:xfrm>
          <a:prstGeom prst="rect">
            <a:avLst/>
          </a:prstGeom>
        </p:spPr>
      </p:pic>
    </p:spTree>
    <p:extLst>
      <p:ext uri="{BB962C8B-B14F-4D97-AF65-F5344CB8AC3E}">
        <p14:creationId xmlns:p14="http://schemas.microsoft.com/office/powerpoint/2010/main" val="385036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0534D76-0AFD-4DCE-AE75-7E10965FB297}"/>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FC378BC-72E7-4FDD-9912-FE1D8687728C}"/>
              </a:ext>
            </a:extLst>
          </p:cNvPr>
          <p:cNvSpPr>
            <a:spLocks noGrp="1"/>
          </p:cNvSpPr>
          <p:nvPr>
            <p:ph type="title"/>
          </p:nvPr>
        </p:nvSpPr>
        <p:spPr>
          <a:xfrm>
            <a:off x="929390" y="627564"/>
            <a:ext cx="7681210" cy="1325563"/>
          </a:xfrm>
        </p:spPr>
        <p:txBody>
          <a:bodyPr vert="horz" lIns="91440" tIns="45720" rIns="91440" bIns="45720" rtlCol="0" anchor="ctr">
            <a:normAutofit/>
          </a:bodyPr>
          <a:lstStyle/>
          <a:p>
            <a:r>
              <a:rPr lang="en-US" sz="4400" b="1" kern="1200" dirty="0" err="1">
                <a:solidFill>
                  <a:schemeClr val="tx1"/>
                </a:solidFill>
                <a:latin typeface="+mj-lt"/>
                <a:ea typeface="+mj-ea"/>
                <a:cs typeface="+mj-cs"/>
              </a:rPr>
              <a:t>Foreldremøtet</a:t>
            </a:r>
            <a:r>
              <a:rPr lang="en-US" sz="4400" b="1" kern="1200" dirty="0">
                <a:solidFill>
                  <a:schemeClr val="tx1"/>
                </a:solidFill>
                <a:latin typeface="+mj-lt"/>
                <a:ea typeface="+mj-ea"/>
                <a:cs typeface="+mj-cs"/>
              </a:rPr>
              <a:t> -</a:t>
            </a:r>
          </a:p>
        </p:txBody>
      </p:sp>
      <p:sp>
        <p:nvSpPr>
          <p:cNvPr id="9" name="Plassholder for innhold 2">
            <a:extLst>
              <a:ext uri="{FF2B5EF4-FFF2-40B4-BE49-F238E27FC236}">
                <a16:creationId xmlns:a16="http://schemas.microsoft.com/office/drawing/2014/main" id="{A1E718FF-D6BC-496C-87BE-E06D9F9F9092}"/>
              </a:ext>
            </a:extLst>
          </p:cNvPr>
          <p:cNvSpPr txBox="1">
            <a:spLocks/>
          </p:cNvSpPr>
          <p:nvPr/>
        </p:nvSpPr>
        <p:spPr>
          <a:xfrm>
            <a:off x="1004341" y="1825625"/>
            <a:ext cx="10349459" cy="4351338"/>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r>
              <a:rPr lang="nb-NO" sz="4100" dirty="0"/>
              <a:t>Agenda</a:t>
            </a:r>
          </a:p>
          <a:p>
            <a:pPr marL="457200" indent="-457200">
              <a:buFont typeface="Arial" panose="020B0604020202020204" pitchFamily="34" charset="0"/>
              <a:buChar char="•"/>
            </a:pPr>
            <a:r>
              <a:rPr lang="nb-NO" dirty="0"/>
              <a:t>Oppsummering forrige sesong</a:t>
            </a:r>
          </a:p>
          <a:p>
            <a:pPr marL="457200" indent="-457200">
              <a:buFont typeface="Arial" panose="020B0604020202020204" pitchFamily="34" charset="0"/>
              <a:buChar char="•"/>
            </a:pPr>
            <a:r>
              <a:rPr lang="nb-NO" dirty="0"/>
              <a:t>Trenere, lagledere og støtteapparat</a:t>
            </a:r>
          </a:p>
          <a:p>
            <a:pPr marL="457200" indent="-457200">
              <a:buFont typeface="Arial" panose="020B0604020202020204" pitchFamily="34" charset="0"/>
              <a:buChar char="•"/>
            </a:pPr>
            <a:r>
              <a:rPr lang="nb-NO" dirty="0"/>
              <a:t>Spillertropp - spillersamtaler og ønsker</a:t>
            </a:r>
          </a:p>
          <a:p>
            <a:pPr marL="457200" indent="-457200">
              <a:buFont typeface="Arial" panose="020B0604020202020204" pitchFamily="34" charset="0"/>
              <a:buChar char="•"/>
            </a:pPr>
            <a:r>
              <a:rPr lang="nb-NO" dirty="0"/>
              <a:t>Treninger, treningshverdag og forventninger.</a:t>
            </a:r>
          </a:p>
          <a:p>
            <a:pPr marL="457200" indent="-457200">
              <a:buFont typeface="Arial" panose="020B0604020202020204" pitchFamily="34" charset="0"/>
              <a:buChar char="•"/>
            </a:pPr>
            <a:r>
              <a:rPr lang="nb-NO" dirty="0"/>
              <a:t>Kamparena og turneringer</a:t>
            </a:r>
          </a:p>
          <a:p>
            <a:pPr marL="457200" indent="-457200">
              <a:buFont typeface="Arial" panose="020B0604020202020204" pitchFamily="34" charset="0"/>
              <a:buChar char="•"/>
            </a:pPr>
            <a:r>
              <a:rPr lang="nb-NO" dirty="0"/>
              <a:t>Årshjul</a:t>
            </a:r>
          </a:p>
          <a:p>
            <a:pPr marL="457200" indent="-457200">
              <a:buFont typeface="Arial" panose="020B0604020202020204" pitchFamily="34" charset="0"/>
              <a:buChar char="•"/>
            </a:pPr>
            <a:r>
              <a:rPr lang="nb-NO" dirty="0"/>
              <a:t>Regler og verdier i laget, Fair Play </a:t>
            </a:r>
          </a:p>
          <a:p>
            <a:pPr marL="457200" indent="-457200">
              <a:buFont typeface="Arial" panose="020B0604020202020204" pitchFamily="34" charset="0"/>
              <a:buChar char="•"/>
            </a:pPr>
            <a:r>
              <a:rPr lang="nb-NO" dirty="0"/>
              <a:t>Kommunikasjon, kommunikasjonskanaler</a:t>
            </a:r>
          </a:p>
          <a:p>
            <a:pPr marL="457200" indent="-457200">
              <a:buFont typeface="Arial" panose="020B0604020202020204" pitchFamily="34" charset="0"/>
              <a:buChar char="•"/>
            </a:pPr>
            <a:r>
              <a:rPr lang="nb-NO" dirty="0"/>
              <a:t>Treningstøy</a:t>
            </a:r>
          </a:p>
          <a:p>
            <a:pPr marL="457200" indent="-457200">
              <a:buFont typeface="Arial" panose="020B0604020202020204" pitchFamily="34" charset="0"/>
              <a:buChar char="•"/>
            </a:pPr>
            <a:r>
              <a:rPr lang="nb-NO" dirty="0"/>
              <a:t>Lagskonto/økonomi</a:t>
            </a:r>
          </a:p>
          <a:p>
            <a:endParaRPr lang="nb-NO" dirty="0"/>
          </a:p>
        </p:txBody>
      </p:sp>
      <p:sp>
        <p:nvSpPr>
          <p:cNvPr id="11" name="TekstSylinder 10">
            <a:extLst>
              <a:ext uri="{FF2B5EF4-FFF2-40B4-BE49-F238E27FC236}">
                <a16:creationId xmlns:a16="http://schemas.microsoft.com/office/drawing/2014/main" id="{FAA7B5D6-8267-444A-8524-55D85FFC1DB4}"/>
              </a:ext>
            </a:extLst>
          </p:cNvPr>
          <p:cNvSpPr txBox="1"/>
          <p:nvPr/>
        </p:nvSpPr>
        <p:spPr>
          <a:xfrm>
            <a:off x="1814513" y="5992297"/>
            <a:ext cx="8222628" cy="369332"/>
          </a:xfrm>
          <a:prstGeom prst="rect">
            <a:avLst/>
          </a:prstGeom>
          <a:noFill/>
        </p:spPr>
        <p:txBody>
          <a:bodyPr wrap="square" rtlCol="0">
            <a:spAutoFit/>
          </a:bodyPr>
          <a:lstStyle/>
          <a:p>
            <a:r>
              <a:rPr lang="nb-NO" dirty="0"/>
              <a:t>* Styret varsles om foreldremøter som skal avholdes – Bjarne ivaretar dette.</a:t>
            </a:r>
          </a:p>
        </p:txBody>
      </p:sp>
    </p:spTree>
    <p:extLst>
      <p:ext uri="{BB962C8B-B14F-4D97-AF65-F5344CB8AC3E}">
        <p14:creationId xmlns:p14="http://schemas.microsoft.com/office/powerpoint/2010/main" val="1456826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7159391E-358E-42E6-B532-18F54AB74D8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ittel 1">
            <a:extLst>
              <a:ext uri="{FF2B5EF4-FFF2-40B4-BE49-F238E27FC236}">
                <a16:creationId xmlns:a16="http://schemas.microsoft.com/office/drawing/2014/main" id="{30BEB998-6479-4505-A531-5A88B9FAE1C3}"/>
              </a:ext>
            </a:extLst>
          </p:cNvPr>
          <p:cNvSpPr>
            <a:spLocks noGrp="1"/>
          </p:cNvSpPr>
          <p:nvPr>
            <p:ph type="title"/>
          </p:nvPr>
        </p:nvSpPr>
        <p:spPr>
          <a:xfrm>
            <a:off x="1136428" y="627564"/>
            <a:ext cx="7474172" cy="1325563"/>
          </a:xfrm>
        </p:spPr>
        <p:txBody>
          <a:bodyPr vert="horz" lIns="91440" tIns="45720" rIns="91440" bIns="45720" rtlCol="0" anchor="ctr">
            <a:normAutofit/>
          </a:bodyPr>
          <a:lstStyle/>
          <a:p>
            <a:r>
              <a:rPr lang="en-US" sz="4400" b="1" kern="1200" dirty="0" err="1">
                <a:solidFill>
                  <a:schemeClr val="tx1"/>
                </a:solidFill>
                <a:latin typeface="+mj-lt"/>
                <a:ea typeface="+mj-ea"/>
                <a:cs typeface="+mj-cs"/>
              </a:rPr>
              <a:t>Kommunikasjon</a:t>
            </a:r>
            <a:endParaRPr lang="en-US" sz="4400" b="1" kern="1200" dirty="0">
              <a:solidFill>
                <a:schemeClr val="tx1"/>
              </a:solidFill>
              <a:latin typeface="+mj-lt"/>
              <a:ea typeface="+mj-ea"/>
              <a:cs typeface="+mj-cs"/>
            </a:endParaRPr>
          </a:p>
        </p:txBody>
      </p:sp>
      <p:sp>
        <p:nvSpPr>
          <p:cNvPr id="6" name="Plassholder for tekst 5">
            <a:extLst>
              <a:ext uri="{FF2B5EF4-FFF2-40B4-BE49-F238E27FC236}">
                <a16:creationId xmlns:a16="http://schemas.microsoft.com/office/drawing/2014/main" id="{7A613EB5-59D7-46B3-9C2E-5E5DA3948312}"/>
              </a:ext>
            </a:extLst>
          </p:cNvPr>
          <p:cNvSpPr>
            <a:spLocks noGrp="1"/>
          </p:cNvSpPr>
          <p:nvPr>
            <p:ph type="body" sz="half" idx="2"/>
          </p:nvPr>
        </p:nvSpPr>
        <p:spPr>
          <a:xfrm>
            <a:off x="561113" y="2709179"/>
            <a:ext cx="4025175" cy="2923903"/>
          </a:xfrm>
          <a:ln>
            <a:solidFill>
              <a:schemeClr val="accent1"/>
            </a:solidFill>
          </a:ln>
        </p:spPr>
        <p:txBody>
          <a:bodyPr>
            <a:normAutofit/>
          </a:bodyPr>
          <a:lstStyle/>
          <a:p>
            <a:r>
              <a:rPr lang="nb-NO" b="1" dirty="0"/>
              <a:t>Kommunikasjon i laget</a:t>
            </a:r>
          </a:p>
          <a:p>
            <a:pPr marL="285750" indent="-285750">
              <a:buFont typeface="Arial" panose="020B0604020202020204" pitchFamily="34" charset="0"/>
              <a:buChar char="•"/>
            </a:pPr>
            <a:r>
              <a:rPr lang="nb-NO" dirty="0"/>
              <a:t>BRUK LAG-BLOGGEN </a:t>
            </a:r>
          </a:p>
          <a:p>
            <a:pPr marL="742950" lvl="1" indent="-285750">
              <a:buFontTx/>
              <a:buChar char="-"/>
            </a:pPr>
            <a:r>
              <a:rPr lang="nb-NO" dirty="0">
                <a:hlinkClick r:id="rId3"/>
              </a:rPr>
              <a:t>http://fotball.ottestadil.no/p/18382/barnefotball</a:t>
            </a:r>
            <a:endParaRPr lang="nb-NO" dirty="0"/>
          </a:p>
          <a:p>
            <a:pPr marL="285750" indent="-285750">
              <a:buFont typeface="Arial" panose="020B0604020202020204" pitchFamily="34" charset="0"/>
              <a:buChar char="•"/>
            </a:pPr>
            <a:r>
              <a:rPr lang="nb-NO" dirty="0"/>
              <a:t>OM DET OPPRETTES EN FACEBOOK-SIDE FOR LAGET, SKAL EN STYREREPRESENTANT I OIL FOTBALL – ELLER DAGLIG LEDER - HA TILGANG</a:t>
            </a:r>
          </a:p>
          <a:p>
            <a:pPr marL="285750" indent="-285750">
              <a:buFont typeface="Arial" panose="020B0604020202020204" pitchFamily="34" charset="0"/>
              <a:buChar char="•"/>
            </a:pPr>
            <a:r>
              <a:rPr lang="nb-NO" dirty="0"/>
              <a:t>NOEN BRUKER SPOND TIL TRENINGER OG KAMP</a:t>
            </a:r>
          </a:p>
        </p:txBody>
      </p:sp>
      <p:sp>
        <p:nvSpPr>
          <p:cNvPr id="9" name="Plassholder for tekst 5">
            <a:extLst>
              <a:ext uri="{FF2B5EF4-FFF2-40B4-BE49-F238E27FC236}">
                <a16:creationId xmlns:a16="http://schemas.microsoft.com/office/drawing/2014/main" id="{5C202A63-0B85-4F07-A6CF-728A44D1CBD9}"/>
              </a:ext>
            </a:extLst>
          </p:cNvPr>
          <p:cNvSpPr txBox="1">
            <a:spLocks/>
          </p:cNvSpPr>
          <p:nvPr/>
        </p:nvSpPr>
        <p:spPr>
          <a:xfrm>
            <a:off x="4775863" y="2709179"/>
            <a:ext cx="4073752" cy="2923904"/>
          </a:xfrm>
          <a:prstGeom prst="rect">
            <a:avLst/>
          </a:prstGeom>
          <a:ln>
            <a:solidFill>
              <a:schemeClr val="accent1"/>
            </a:solidFill>
          </a:ln>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Kommunikasjon sportslig</a:t>
            </a:r>
          </a:p>
          <a:p>
            <a:pPr marL="285750" marR="0" lvl="0" indent="-285750" algn="l" defTabSz="914400" rtl="0" eaLnBrk="1" fontAlgn="auto" latinLnBrk="0" hangingPunct="1">
              <a:lnSpc>
                <a:spcPct val="90000"/>
              </a:lnSpc>
              <a:spcBef>
                <a:spcPts val="1000"/>
              </a:spcBef>
              <a:spcAft>
                <a:spcPts val="0"/>
              </a:spcAft>
              <a:buClrTx/>
              <a:buSzTx/>
              <a:buFontTx/>
              <a:buChar char="-"/>
              <a:tabLst/>
              <a:defRPr/>
            </a:pP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HOSPITERING OG DIFFERENSIERING STYRES VED KOMMUNIKASJON/</a:t>
            </a:r>
            <a:r>
              <a:rPr lang="nb-NO" dirty="0">
                <a:solidFill>
                  <a:prstClr val="black"/>
                </a:solidFill>
                <a:latin typeface="Calibri" panose="020F0502020204030204"/>
              </a:rPr>
              <a:t>DIALOG </a:t>
            </a: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MELLOM TRENER, TRENERVEILEDER OG VÅR SPORTSLIGE </a:t>
            </a:r>
            <a:r>
              <a:rPr lang="nb-NO" dirty="0">
                <a:solidFill>
                  <a:prstClr val="black"/>
                </a:solidFill>
                <a:latin typeface="Calibri" panose="020F0502020204030204"/>
              </a:rPr>
              <a:t>LEDELSE</a:t>
            </a:r>
            <a:endPar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1000"/>
              </a:spcBef>
              <a:spcAft>
                <a:spcPts val="0"/>
              </a:spcAft>
              <a:buClrTx/>
              <a:buSzTx/>
              <a:buFontTx/>
              <a:buChar char="-"/>
              <a:tabLst/>
              <a:defRPr/>
            </a:pP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NB! Ikke hospitering for hospiteringens skyld.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Kommunikasjon U-sportslig (opptreden)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b-NO" sz="1600" b="0" i="0" u="none" strike="noStrike" kern="1200" cap="none" spc="0" normalizeH="0" baseline="0" noProof="0" dirty="0">
                <a:ln>
                  <a:noFill/>
                </a:ln>
                <a:solidFill>
                  <a:prstClr val="black"/>
                </a:solidFill>
                <a:effectLst/>
                <a:uLnTx/>
                <a:uFillTx/>
                <a:latin typeface="Calibri" panose="020F0502020204030204"/>
                <a:ea typeface="+mn-ea"/>
                <a:cs typeface="+mn-cs"/>
              </a:rPr>
              <a:t>- Uoverensstemmelser mellom lagleder, trenere, spillere, foreldre eller andre involverte i gruppen skal straks, og uten ugrunnet opphold meldes til styret</a:t>
            </a:r>
          </a:p>
        </p:txBody>
      </p:sp>
      <p:sp>
        <p:nvSpPr>
          <p:cNvPr id="11" name="Plassholder for tekst 5">
            <a:extLst>
              <a:ext uri="{FF2B5EF4-FFF2-40B4-BE49-F238E27FC236}">
                <a16:creationId xmlns:a16="http://schemas.microsoft.com/office/drawing/2014/main" id="{6F1B28F6-35AB-4EEB-A966-163DAC36159E}"/>
              </a:ext>
            </a:extLst>
          </p:cNvPr>
          <p:cNvSpPr txBox="1">
            <a:spLocks/>
          </p:cNvSpPr>
          <p:nvPr/>
        </p:nvSpPr>
        <p:spPr>
          <a:xfrm>
            <a:off x="1564257" y="5763822"/>
            <a:ext cx="6270171" cy="801420"/>
          </a:xfrm>
          <a:prstGeom prst="rect">
            <a:avLst/>
          </a:prstGeom>
          <a:ln>
            <a:solidFill>
              <a:schemeClr val="accent1"/>
            </a:solidFill>
          </a:ln>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Kommunikasjon med andre klubber og lag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HUSK AT DU REPRESENTERER OTTESTAD IDRETTSLAG OG OIL FOTBALL</a:t>
            </a:r>
          </a:p>
        </p:txBody>
      </p:sp>
      <p:sp>
        <p:nvSpPr>
          <p:cNvPr id="13" name="Plassholder for tekst 5">
            <a:extLst>
              <a:ext uri="{FF2B5EF4-FFF2-40B4-BE49-F238E27FC236}">
                <a16:creationId xmlns:a16="http://schemas.microsoft.com/office/drawing/2014/main" id="{82BCD95E-3F3F-4DE2-A36B-C873084BB94F}"/>
              </a:ext>
            </a:extLst>
          </p:cNvPr>
          <p:cNvSpPr txBox="1">
            <a:spLocks/>
          </p:cNvSpPr>
          <p:nvPr/>
        </p:nvSpPr>
        <p:spPr>
          <a:xfrm>
            <a:off x="1564256" y="1683156"/>
            <a:ext cx="6270171" cy="801420"/>
          </a:xfrm>
          <a:prstGeom prst="rect">
            <a:avLst/>
          </a:prstGeom>
          <a:ln>
            <a:solidFill>
              <a:schemeClr val="accent1"/>
            </a:solidFill>
          </a:ln>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Kommunikasjon styret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rPr>
              <a:t>Usikker på hva, hvordan, når? Bruk oss – eller daglig leder i OIL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b-NO" b="1" dirty="0">
                <a:solidFill>
                  <a:prstClr val="black"/>
                </a:solidFill>
                <a:latin typeface="Calibri" panose="020F0502020204030204"/>
              </a:rPr>
              <a:t>Uønskede hendelser/misnøyer – meld tidlig inn!</a:t>
            </a:r>
            <a:endParaRPr kumimoji="0" lang="nb-NO"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029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F4A9D8D9-A811-4376-9CF6-30374B1959A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7CCDA4A-76CD-40D5-8732-13BA65E17649}"/>
              </a:ext>
            </a:extLst>
          </p:cNvPr>
          <p:cNvSpPr txBox="1"/>
          <p:nvPr/>
        </p:nvSpPr>
        <p:spPr>
          <a:xfrm>
            <a:off x="746981" y="156298"/>
            <a:ext cx="7924040" cy="892552"/>
          </a:xfrm>
          <a:prstGeom prst="rect">
            <a:avLst/>
          </a:prstGeom>
          <a:noFill/>
        </p:spPr>
        <p:txBody>
          <a:bodyPr wrap="square" rtlCol="0">
            <a:spAutoFit/>
          </a:bodyPr>
          <a:lstStyle/>
          <a:p>
            <a:pPr algn="ctr"/>
            <a:r>
              <a:rPr lang="nb-NO" sz="3600" b="1" dirty="0"/>
              <a:t>Lover og regler for alt -</a:t>
            </a:r>
            <a:endParaRPr lang="nb-NO" sz="2400" dirty="0"/>
          </a:p>
          <a:p>
            <a:endParaRPr lang="nb-NO" sz="1600" dirty="0"/>
          </a:p>
        </p:txBody>
      </p:sp>
      <p:sp>
        <p:nvSpPr>
          <p:cNvPr id="3" name="Rektangel 2">
            <a:extLst>
              <a:ext uri="{FF2B5EF4-FFF2-40B4-BE49-F238E27FC236}">
                <a16:creationId xmlns:a16="http://schemas.microsoft.com/office/drawing/2014/main" id="{8D805157-4020-49BF-86AC-F096C3B9C38F}"/>
              </a:ext>
            </a:extLst>
          </p:cNvPr>
          <p:cNvSpPr/>
          <p:nvPr/>
        </p:nvSpPr>
        <p:spPr>
          <a:xfrm>
            <a:off x="297656" y="1223278"/>
            <a:ext cx="4374357" cy="4801314"/>
          </a:xfrm>
          <a:prstGeom prst="rect">
            <a:avLst/>
          </a:prstGeom>
        </p:spPr>
        <p:txBody>
          <a:bodyPr wrap="square">
            <a:spAutoFit/>
          </a:bodyPr>
          <a:lstStyle/>
          <a:p>
            <a:pPr fontAlgn="t"/>
            <a:r>
              <a:rPr lang="nb-NO" b="1" dirty="0">
                <a:solidFill>
                  <a:srgbClr val="131313"/>
                </a:solidFill>
                <a:latin typeface="Gotham SSm A"/>
              </a:rPr>
              <a:t>Lov og reglement</a:t>
            </a:r>
          </a:p>
          <a:p>
            <a:pPr fontAlgn="t"/>
            <a:r>
              <a:rPr lang="nb-NO" dirty="0">
                <a:solidFill>
                  <a:srgbClr val="131313"/>
                </a:solidFill>
                <a:latin typeface="Gotham SSm A"/>
              </a:rPr>
              <a:t>Fotballens lover og reglementer</a:t>
            </a:r>
          </a:p>
          <a:p>
            <a:pPr fontAlgn="t">
              <a:buFont typeface="Arial" panose="020B0604020202020204" pitchFamily="34" charset="0"/>
              <a:buChar char="•"/>
            </a:pPr>
            <a:r>
              <a:rPr lang="nb-NO" dirty="0">
                <a:solidFill>
                  <a:srgbClr val="00205B"/>
                </a:solidFill>
                <a:latin typeface="Gotham SSm A"/>
                <a:hlinkClick r:id="rId4"/>
              </a:rPr>
              <a:t>Loven</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5"/>
              </a:rPr>
              <a:t>Kampreglement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6"/>
              </a:rPr>
              <a:t>Breddereglement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7"/>
              </a:rPr>
              <a:t>Reaksjonsreglement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8"/>
              </a:rPr>
              <a:t>Reglement for merker, pokaler og diplomer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9"/>
              </a:rPr>
              <a:t>Reklamereglement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0"/>
              </a:rPr>
              <a:t>Saksbehandlingsregler for Påtalenemnda</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1"/>
              </a:rPr>
              <a:t>Bestemmelser for samarbeid med AS</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2"/>
              </a:rPr>
              <a:t>NFFs standard samarbeidsavtale mellom klubb og selskap</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3"/>
              </a:rPr>
              <a:t>Klubblisensreglement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4"/>
              </a:rPr>
              <a:t>Reglement for samarbeid med formidler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5"/>
              </a:rPr>
              <a:t>Overgangsreglement</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6"/>
              </a:rPr>
              <a:t>Futsalreglement</a:t>
            </a:r>
            <a:endParaRPr lang="nb-NO" dirty="0">
              <a:solidFill>
                <a:srgbClr val="131313"/>
              </a:solidFill>
              <a:latin typeface="Gotham SSm A"/>
            </a:endParaRPr>
          </a:p>
          <a:p>
            <a:pPr fontAlgn="t"/>
            <a:endParaRPr lang="nb-NO" b="0" dirty="0">
              <a:solidFill>
                <a:srgbClr val="131313"/>
              </a:solidFill>
              <a:effectLst/>
              <a:latin typeface="Gotham SSm A"/>
            </a:endParaRPr>
          </a:p>
        </p:txBody>
      </p:sp>
      <p:sp>
        <p:nvSpPr>
          <p:cNvPr id="4" name="Rektangel 3">
            <a:extLst>
              <a:ext uri="{FF2B5EF4-FFF2-40B4-BE49-F238E27FC236}">
                <a16:creationId xmlns:a16="http://schemas.microsoft.com/office/drawing/2014/main" id="{6ED94FDB-E265-4645-B968-866B2AB63637}"/>
              </a:ext>
            </a:extLst>
          </p:cNvPr>
          <p:cNvSpPr/>
          <p:nvPr/>
        </p:nvSpPr>
        <p:spPr>
          <a:xfrm>
            <a:off x="4754997" y="1223278"/>
            <a:ext cx="4507706" cy="3693319"/>
          </a:xfrm>
          <a:prstGeom prst="rect">
            <a:avLst/>
          </a:prstGeom>
        </p:spPr>
        <p:txBody>
          <a:bodyPr wrap="square">
            <a:spAutoFit/>
          </a:bodyPr>
          <a:lstStyle/>
          <a:p>
            <a:pPr fontAlgn="t"/>
            <a:r>
              <a:rPr lang="nb-NO" b="1" dirty="0">
                <a:solidFill>
                  <a:srgbClr val="131313"/>
                </a:solidFill>
                <a:latin typeface="Gotham SSm A"/>
              </a:rPr>
              <a:t>Spilleregler</a:t>
            </a:r>
          </a:p>
          <a:p>
            <a:pPr fontAlgn="t"/>
            <a:r>
              <a:rPr lang="nb-NO" dirty="0">
                <a:solidFill>
                  <a:srgbClr val="131313"/>
                </a:solidFill>
                <a:latin typeface="Gotham SSm A"/>
              </a:rPr>
              <a:t>Spilleregler for barn, ungdom og voksenfotballen.</a:t>
            </a:r>
          </a:p>
          <a:p>
            <a:pPr fontAlgn="t">
              <a:buFont typeface="Arial" panose="020B0604020202020204" pitchFamily="34" charset="0"/>
              <a:buChar char="•"/>
            </a:pPr>
            <a:r>
              <a:rPr lang="nb-NO" dirty="0">
                <a:solidFill>
                  <a:srgbClr val="00205B"/>
                </a:solidFill>
                <a:latin typeface="Gotham SSm A"/>
                <a:hlinkClick r:id="rId17"/>
              </a:rPr>
              <a:t>Spilleregler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8"/>
              </a:rPr>
              <a:t>Spilleregler og retningslinjer - barnefotball (6–11 år)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19"/>
              </a:rPr>
              <a:t>Spilleregler og retningslinjer - barnefotball (12 år - nierfotball)</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20"/>
              </a:rPr>
              <a:t>Bestemmelser for aldersklasser 13–16 år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21"/>
              </a:rPr>
              <a:t>Bestemmelser for spill på små baner (13 år og eldre)</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22"/>
              </a:rPr>
              <a:t>Futsal - spilleregler</a:t>
            </a:r>
            <a:endParaRPr lang="nb-NO" dirty="0">
              <a:solidFill>
                <a:srgbClr val="131313"/>
              </a:solidFill>
              <a:latin typeface="Gotham SSm A"/>
            </a:endParaRPr>
          </a:p>
          <a:p>
            <a:pPr fontAlgn="t">
              <a:buFont typeface="Arial" panose="020B0604020202020204" pitchFamily="34" charset="0"/>
              <a:buChar char="•"/>
            </a:pPr>
            <a:r>
              <a:rPr lang="nb-NO" dirty="0">
                <a:solidFill>
                  <a:srgbClr val="00205B"/>
                </a:solidFill>
                <a:latin typeface="Gotham SSm A"/>
                <a:hlinkClick r:id="rId23"/>
              </a:rPr>
              <a:t>Futsal - spilleregler barn (6-12 år)</a:t>
            </a:r>
            <a:endParaRPr lang="nb-NO" dirty="0"/>
          </a:p>
        </p:txBody>
      </p:sp>
      <p:sp>
        <p:nvSpPr>
          <p:cNvPr id="6" name="Rektangel 5">
            <a:extLst>
              <a:ext uri="{FF2B5EF4-FFF2-40B4-BE49-F238E27FC236}">
                <a16:creationId xmlns:a16="http://schemas.microsoft.com/office/drawing/2014/main" id="{7D325047-BC34-4F06-A7C2-EE1613907D39}"/>
              </a:ext>
            </a:extLst>
          </p:cNvPr>
          <p:cNvSpPr/>
          <p:nvPr/>
        </p:nvSpPr>
        <p:spPr>
          <a:xfrm>
            <a:off x="1009968" y="5875854"/>
            <a:ext cx="8850628" cy="646331"/>
          </a:xfrm>
          <a:prstGeom prst="rect">
            <a:avLst/>
          </a:prstGeom>
        </p:spPr>
        <p:txBody>
          <a:bodyPr wrap="none">
            <a:spAutoFit/>
          </a:bodyPr>
          <a:lstStyle/>
          <a:p>
            <a:r>
              <a:rPr lang="nb-NO" dirty="0">
                <a:hlinkClick r:id="rId24"/>
              </a:rPr>
              <a:t>For ytterligere informasjon og lover og </a:t>
            </a:r>
            <a:r>
              <a:rPr lang="nb-NO" dirty="0" err="1">
                <a:hlinkClick r:id="rId24"/>
              </a:rPr>
              <a:t>relger</a:t>
            </a:r>
            <a:r>
              <a:rPr lang="nb-NO" dirty="0">
                <a:hlinkClick r:id="rId24"/>
              </a:rPr>
              <a:t>, </a:t>
            </a:r>
            <a:r>
              <a:rPr lang="nb-NO" dirty="0" err="1">
                <a:hlinkClick r:id="rId24"/>
              </a:rPr>
              <a:t>turneringsbestemmelserr</a:t>
            </a:r>
            <a:r>
              <a:rPr lang="nb-NO" dirty="0">
                <a:hlinkClick r:id="rId24"/>
              </a:rPr>
              <a:t> og nytt om regelverk;</a:t>
            </a:r>
          </a:p>
          <a:p>
            <a:r>
              <a:rPr lang="nb-NO" dirty="0">
                <a:hlinkClick r:id="rId24"/>
              </a:rPr>
              <a:t> https://www.fotball.no/lov-og-reglement/</a:t>
            </a:r>
            <a:endParaRPr lang="nb-NO" dirty="0"/>
          </a:p>
        </p:txBody>
      </p:sp>
    </p:spTree>
    <p:extLst>
      <p:ext uri="{BB962C8B-B14F-4D97-AF65-F5344CB8AC3E}">
        <p14:creationId xmlns:p14="http://schemas.microsoft.com/office/powerpoint/2010/main" val="3296543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rgbClr val="3134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E8EC7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lassholder for bilde 16" descr="Et bilde som inneholder utklipp&#10;&#10;Beskrivelse som er generert med svært høy visshet">
            <a:extLst>
              <a:ext uri="{FF2B5EF4-FFF2-40B4-BE49-F238E27FC236}">
                <a16:creationId xmlns:a16="http://schemas.microsoft.com/office/drawing/2014/main" id="{F4A9D8D9-A811-4376-9CF6-30374B1959A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6327" r="16327"/>
          <a:stretch>
            <a:fillRect/>
          </a:stretch>
        </p:blipFill>
        <p:spPr>
          <a:xfrm>
            <a:off x="9262703" y="2857501"/>
            <a:ext cx="1445565" cy="1142998"/>
          </a:xfrm>
          <a:prstGeom prst="rect">
            <a:avLst/>
          </a:prstGeom>
        </p:spPr>
      </p:pic>
      <p:sp>
        <p:nvSpPr>
          <p:cNvPr id="2" name="TekstSylinder 1">
            <a:extLst>
              <a:ext uri="{FF2B5EF4-FFF2-40B4-BE49-F238E27FC236}">
                <a16:creationId xmlns:a16="http://schemas.microsoft.com/office/drawing/2014/main" id="{87CCDA4A-76CD-40D5-8732-13BA65E17649}"/>
              </a:ext>
            </a:extLst>
          </p:cNvPr>
          <p:cNvSpPr txBox="1"/>
          <p:nvPr/>
        </p:nvSpPr>
        <p:spPr>
          <a:xfrm>
            <a:off x="991360" y="209960"/>
            <a:ext cx="7924040" cy="646331"/>
          </a:xfrm>
          <a:prstGeom prst="rect">
            <a:avLst/>
          </a:prstGeom>
          <a:noFill/>
        </p:spPr>
        <p:txBody>
          <a:bodyPr wrap="square" rtlCol="0">
            <a:spAutoFit/>
          </a:bodyPr>
          <a:lstStyle/>
          <a:p>
            <a:pPr algn="ctr"/>
            <a:r>
              <a:rPr lang="nb-NO" sz="3600" b="1" dirty="0"/>
              <a:t>Kretsen – viktig kanal gjennom året</a:t>
            </a:r>
            <a:endParaRPr lang="nb-NO" sz="1600" b="1" dirty="0"/>
          </a:p>
        </p:txBody>
      </p:sp>
      <p:sp>
        <p:nvSpPr>
          <p:cNvPr id="16" name="Rectangle 10">
            <a:extLst>
              <a:ext uri="{FF2B5EF4-FFF2-40B4-BE49-F238E27FC236}">
                <a16:creationId xmlns:a16="http://schemas.microsoft.com/office/drawing/2014/main" id="{49A23EC5-E025-4BD2-9C33-65F2AEC7E095}"/>
              </a:ext>
            </a:extLst>
          </p:cNvPr>
          <p:cNvSpPr>
            <a:spLocks noChangeArrowheads="1"/>
          </p:cNvSpPr>
          <p:nvPr/>
        </p:nvSpPr>
        <p:spPr bwMode="auto">
          <a:xfrm>
            <a:off x="0" y="-323165"/>
            <a:ext cx="184731"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dirty="0">
              <a:ln>
                <a:noFill/>
              </a:ln>
              <a:solidFill>
                <a:schemeClr val="tx1"/>
              </a:solidFill>
              <a:effectLst/>
              <a:latin typeface="Arial" panose="020B0604020202020204" pitchFamily="34" charset="0"/>
            </a:endParaRPr>
          </a:p>
        </p:txBody>
      </p:sp>
      <p:sp>
        <p:nvSpPr>
          <p:cNvPr id="17" name="Rectangle 11">
            <a:extLst>
              <a:ext uri="{FF2B5EF4-FFF2-40B4-BE49-F238E27FC236}">
                <a16:creationId xmlns:a16="http://schemas.microsoft.com/office/drawing/2014/main" id="{04B97019-2392-4377-9B33-0AA0BB2F229E}"/>
              </a:ext>
            </a:extLst>
          </p:cNvPr>
          <p:cNvSpPr>
            <a:spLocks noChangeArrowheads="1"/>
          </p:cNvSpPr>
          <p:nvPr/>
        </p:nvSpPr>
        <p:spPr bwMode="auto">
          <a:xfrm>
            <a:off x="0" y="0"/>
            <a:ext cx="12192000" cy="1587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sp>
        <p:nvSpPr>
          <p:cNvPr id="18" name="Rectangle 12">
            <a:extLst>
              <a:ext uri="{FF2B5EF4-FFF2-40B4-BE49-F238E27FC236}">
                <a16:creationId xmlns:a16="http://schemas.microsoft.com/office/drawing/2014/main" id="{55AAD4EB-25BA-4913-B5D1-581F199510CE}"/>
              </a:ext>
            </a:extLst>
          </p:cNvPr>
          <p:cNvSpPr>
            <a:spLocks noChangeArrowheads="1"/>
          </p:cNvSpPr>
          <p:nvPr/>
        </p:nvSpPr>
        <p:spPr bwMode="auto">
          <a:xfrm>
            <a:off x="0" y="-168791"/>
            <a:ext cx="0" cy="36933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61874"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b-NO" altLang="nb-NO" sz="1800" b="0" i="0" u="none" strike="noStrike" cap="none" normalizeH="0" baseline="0" dirty="0">
              <a:ln>
                <a:noFill/>
              </a:ln>
              <a:solidFill>
                <a:schemeClr val="tx1"/>
              </a:solidFill>
              <a:effectLst/>
              <a:latin typeface="Arial" panose="020B0604020202020204" pitchFamily="34" charset="0"/>
            </a:endParaRPr>
          </a:p>
        </p:txBody>
      </p:sp>
      <p:sp>
        <p:nvSpPr>
          <p:cNvPr id="19" name="Rektangel 18">
            <a:extLst>
              <a:ext uri="{FF2B5EF4-FFF2-40B4-BE49-F238E27FC236}">
                <a16:creationId xmlns:a16="http://schemas.microsoft.com/office/drawing/2014/main" id="{436BE5A2-8A43-429B-A952-73201B8F6D0D}"/>
              </a:ext>
            </a:extLst>
          </p:cNvPr>
          <p:cNvSpPr/>
          <p:nvPr/>
        </p:nvSpPr>
        <p:spPr>
          <a:xfrm>
            <a:off x="3527584" y="1149341"/>
            <a:ext cx="6096000" cy="4616648"/>
          </a:xfrm>
          <a:prstGeom prst="rect">
            <a:avLst/>
          </a:prstGeom>
        </p:spPr>
        <p:txBody>
          <a:bodyPr>
            <a:spAutoFit/>
          </a:bodyPr>
          <a:lstStyle/>
          <a:p>
            <a:pPr lvl="0" eaLnBrk="0" fontAlgn="t" hangingPunct="0">
              <a:spcBef>
                <a:spcPct val="0"/>
              </a:spcBef>
              <a:spcAft>
                <a:spcPct val="0"/>
              </a:spcAft>
            </a:pPr>
            <a:endParaRPr lang="nb-NO" altLang="nb-NO" sz="1400" b="1" dirty="0">
              <a:solidFill>
                <a:srgbClr val="00205B"/>
              </a:solidFill>
              <a:latin typeface="Gotham SSm A"/>
              <a:hlinkClick r:id="rId4"/>
            </a:endParaRPr>
          </a:p>
          <a:p>
            <a:pPr lvl="0" eaLnBrk="0" fontAlgn="t" hangingPunct="0">
              <a:spcBef>
                <a:spcPct val="0"/>
              </a:spcBef>
              <a:spcAft>
                <a:spcPct val="0"/>
              </a:spcAft>
            </a:pPr>
            <a:r>
              <a:rPr lang="nb-NO" altLang="nb-NO" sz="1400" b="1" dirty="0">
                <a:solidFill>
                  <a:srgbClr val="00205B"/>
                </a:solidFill>
                <a:latin typeface="Gotham SSm A"/>
                <a:hlinkClick r:id="rId4"/>
              </a:rPr>
              <a:t>Om kretsen</a:t>
            </a:r>
          </a:p>
          <a:p>
            <a:pPr lvl="0" eaLnBrk="0" fontAlgn="t" hangingPunct="0">
              <a:spcBef>
                <a:spcPct val="0"/>
              </a:spcBef>
              <a:spcAft>
                <a:spcPct val="0"/>
              </a:spcAft>
            </a:pPr>
            <a:r>
              <a:rPr lang="nb-NO" altLang="nb-NO" sz="1400" dirty="0">
                <a:solidFill>
                  <a:srgbClr val="00205B"/>
                </a:solidFill>
                <a:latin typeface="Gotham SSm A"/>
                <a:hlinkClick r:id="rId4"/>
              </a:rPr>
              <a:t>Personer i kretsapparat, Ting og ledermøter, Kontingenter og gebyrer, Æresmedlemmer</a:t>
            </a:r>
            <a:endParaRPr lang="nb-NO" altLang="nb-NO" sz="1400" dirty="0">
              <a:solidFill>
                <a:srgbClr val="131313"/>
              </a:solidFill>
              <a:latin typeface="Gotham SSm A"/>
            </a:endParaRPr>
          </a:p>
          <a:p>
            <a:pPr lvl="0" eaLnBrk="0" fontAlgn="t" hangingPunct="0">
              <a:spcBef>
                <a:spcPct val="0"/>
              </a:spcBef>
              <a:spcAft>
                <a:spcPct val="0"/>
              </a:spcAft>
              <a:buFontTx/>
              <a:buChar char="•"/>
            </a:pPr>
            <a:endParaRPr lang="nb-NO" altLang="nb-NO" sz="1400" b="1" dirty="0">
              <a:solidFill>
                <a:srgbClr val="00205B"/>
              </a:solidFill>
              <a:latin typeface="Gotham SSm A"/>
              <a:hlinkClick r:id="rId5"/>
            </a:endParaRPr>
          </a:p>
          <a:p>
            <a:pPr lvl="0" eaLnBrk="0" fontAlgn="t" hangingPunct="0">
              <a:spcBef>
                <a:spcPct val="0"/>
              </a:spcBef>
              <a:spcAft>
                <a:spcPct val="0"/>
              </a:spcAft>
            </a:pPr>
            <a:r>
              <a:rPr lang="nb-NO" altLang="nb-NO" sz="1400" b="1" dirty="0">
                <a:solidFill>
                  <a:srgbClr val="00205B"/>
                </a:solidFill>
                <a:latin typeface="Gotham SSm A"/>
                <a:hlinkClick r:id="rId5"/>
              </a:rPr>
              <a:t>Klubb, leder og trener</a:t>
            </a:r>
          </a:p>
          <a:p>
            <a:pPr lvl="0" eaLnBrk="0" fontAlgn="t" hangingPunct="0">
              <a:spcBef>
                <a:spcPct val="0"/>
              </a:spcBef>
              <a:spcAft>
                <a:spcPct val="0"/>
              </a:spcAft>
            </a:pPr>
            <a:r>
              <a:rPr lang="nb-NO" altLang="nb-NO" sz="1400" dirty="0">
                <a:solidFill>
                  <a:srgbClr val="00205B"/>
                </a:solidFill>
                <a:latin typeface="Gotham SSm A"/>
                <a:hlinkClick r:id="rId5"/>
              </a:rPr>
              <a:t>Kvalitetsklubb, Klubbstøtte, Lederutvikling, Trenerutvikling, Søknader, Dispensasjoner, Sammensatte lag, Cuper, Turneringer, Kurs</a:t>
            </a:r>
            <a:endParaRPr lang="nb-NO" altLang="nb-NO" sz="1400" dirty="0">
              <a:solidFill>
                <a:srgbClr val="131313"/>
              </a:solidFill>
              <a:latin typeface="Gotham SSm A"/>
            </a:endParaRPr>
          </a:p>
          <a:p>
            <a:pPr lvl="0" eaLnBrk="0" fontAlgn="t" hangingPunct="0">
              <a:spcBef>
                <a:spcPct val="0"/>
              </a:spcBef>
              <a:spcAft>
                <a:spcPct val="0"/>
              </a:spcAft>
              <a:buFontTx/>
              <a:buChar char="•"/>
            </a:pPr>
            <a:endParaRPr lang="nb-NO" altLang="nb-NO" sz="1400" b="1" dirty="0">
              <a:solidFill>
                <a:srgbClr val="00205B"/>
              </a:solidFill>
              <a:latin typeface="Gotham SSm A"/>
              <a:hlinkClick r:id="rId6"/>
            </a:endParaRPr>
          </a:p>
          <a:p>
            <a:pPr lvl="0" eaLnBrk="0" fontAlgn="t" hangingPunct="0">
              <a:spcBef>
                <a:spcPct val="0"/>
              </a:spcBef>
              <a:spcAft>
                <a:spcPct val="0"/>
              </a:spcAft>
            </a:pPr>
            <a:r>
              <a:rPr lang="nb-NO" altLang="nb-NO" sz="1400" b="1" dirty="0">
                <a:solidFill>
                  <a:srgbClr val="00205B"/>
                </a:solidFill>
                <a:latin typeface="Gotham SSm A"/>
                <a:hlinkClick r:id="rId6"/>
              </a:rPr>
              <a:t>Aktivitet</a:t>
            </a:r>
          </a:p>
          <a:p>
            <a:pPr lvl="0" eaLnBrk="0" fontAlgn="t" hangingPunct="0">
              <a:spcBef>
                <a:spcPct val="0"/>
              </a:spcBef>
              <a:spcAft>
                <a:spcPct val="0"/>
              </a:spcAft>
            </a:pPr>
            <a:r>
              <a:rPr lang="nb-NO" altLang="nb-NO" sz="1400" dirty="0">
                <a:solidFill>
                  <a:srgbClr val="00205B"/>
                </a:solidFill>
                <a:latin typeface="Gotham SSm A"/>
                <a:hlinkClick r:id="rId6"/>
              </a:rPr>
              <a:t>Lagets ABC, Barnefotball, Ungdomsfotball, Voksenfotball, Finn Cuper og turneringer, Futsal</a:t>
            </a:r>
            <a:endParaRPr lang="nb-NO" altLang="nb-NO" sz="1400" dirty="0">
              <a:solidFill>
                <a:srgbClr val="131313"/>
              </a:solidFill>
              <a:latin typeface="Gotham SSm A"/>
            </a:endParaRPr>
          </a:p>
          <a:p>
            <a:pPr lvl="0" eaLnBrk="0" fontAlgn="t" hangingPunct="0">
              <a:spcBef>
                <a:spcPct val="0"/>
              </a:spcBef>
              <a:spcAft>
                <a:spcPct val="0"/>
              </a:spcAft>
              <a:buFontTx/>
              <a:buChar char="•"/>
            </a:pPr>
            <a:endParaRPr lang="nb-NO" altLang="nb-NO" sz="1400" b="1" dirty="0">
              <a:solidFill>
                <a:srgbClr val="00205B"/>
              </a:solidFill>
              <a:latin typeface="Gotham SSm A"/>
              <a:hlinkClick r:id="rId7"/>
            </a:endParaRPr>
          </a:p>
          <a:p>
            <a:pPr lvl="0" eaLnBrk="0" fontAlgn="t" hangingPunct="0">
              <a:spcBef>
                <a:spcPct val="0"/>
              </a:spcBef>
              <a:spcAft>
                <a:spcPct val="0"/>
              </a:spcAft>
            </a:pPr>
            <a:r>
              <a:rPr lang="nb-NO" altLang="nb-NO" sz="1400" b="1" dirty="0">
                <a:solidFill>
                  <a:srgbClr val="00205B"/>
                </a:solidFill>
                <a:latin typeface="Gotham SSm A"/>
                <a:hlinkClick r:id="rId7"/>
              </a:rPr>
              <a:t>Samfunns- og verdiarbeid</a:t>
            </a:r>
          </a:p>
          <a:p>
            <a:pPr lvl="0" eaLnBrk="0" fontAlgn="t" hangingPunct="0">
              <a:spcBef>
                <a:spcPct val="0"/>
              </a:spcBef>
              <a:spcAft>
                <a:spcPct val="0"/>
              </a:spcAft>
            </a:pPr>
            <a:r>
              <a:rPr lang="nb-NO" altLang="nb-NO" sz="1400" dirty="0">
                <a:solidFill>
                  <a:srgbClr val="00205B"/>
                </a:solidFill>
                <a:latin typeface="Gotham SSm A"/>
                <a:hlinkClick r:id="rId7"/>
              </a:rPr>
              <a:t>Fair play, Inkludering og Integrering.</a:t>
            </a:r>
            <a:endParaRPr lang="nb-NO" altLang="nb-NO" sz="1400" dirty="0">
              <a:solidFill>
                <a:srgbClr val="131313"/>
              </a:solidFill>
              <a:latin typeface="Gotham SSm A"/>
            </a:endParaRPr>
          </a:p>
          <a:p>
            <a:pPr lvl="0" eaLnBrk="0" fontAlgn="t" hangingPunct="0">
              <a:spcBef>
                <a:spcPct val="0"/>
              </a:spcBef>
              <a:spcAft>
                <a:spcPct val="0"/>
              </a:spcAft>
              <a:buFontTx/>
              <a:buChar char="•"/>
            </a:pPr>
            <a:endParaRPr lang="nb-NO" altLang="nb-NO" sz="1400" b="1" dirty="0">
              <a:solidFill>
                <a:srgbClr val="00205B"/>
              </a:solidFill>
              <a:latin typeface="Gotham SSm A"/>
              <a:hlinkClick r:id="rId8"/>
            </a:endParaRPr>
          </a:p>
          <a:p>
            <a:pPr lvl="0" eaLnBrk="0" fontAlgn="t" hangingPunct="0">
              <a:spcBef>
                <a:spcPct val="0"/>
              </a:spcBef>
              <a:spcAft>
                <a:spcPct val="0"/>
              </a:spcAft>
            </a:pPr>
            <a:r>
              <a:rPr lang="nb-NO" altLang="nb-NO" sz="1400" b="1" dirty="0">
                <a:solidFill>
                  <a:srgbClr val="00205B"/>
                </a:solidFill>
                <a:latin typeface="Gotham SSm A"/>
                <a:hlinkClick r:id="rId8"/>
              </a:rPr>
              <a:t>Spillerutvikling</a:t>
            </a:r>
          </a:p>
          <a:p>
            <a:pPr lvl="0" eaLnBrk="0" fontAlgn="t" hangingPunct="0">
              <a:spcBef>
                <a:spcPct val="0"/>
              </a:spcBef>
              <a:spcAft>
                <a:spcPct val="0"/>
              </a:spcAft>
            </a:pPr>
            <a:r>
              <a:rPr lang="nb-NO" altLang="nb-NO" sz="1400" dirty="0">
                <a:solidFill>
                  <a:srgbClr val="00205B"/>
                </a:solidFill>
                <a:latin typeface="Gotham SSm A"/>
                <a:hlinkClick r:id="rId8"/>
              </a:rPr>
              <a:t>Landslagsskolen: Kretslag og sonelag</a:t>
            </a:r>
            <a:endParaRPr lang="nb-NO" altLang="nb-NO" sz="1400" dirty="0">
              <a:solidFill>
                <a:srgbClr val="131313"/>
              </a:solidFill>
              <a:latin typeface="Gotham SSm A"/>
            </a:endParaRPr>
          </a:p>
          <a:p>
            <a:pPr lvl="0" eaLnBrk="0" fontAlgn="t" hangingPunct="0">
              <a:spcBef>
                <a:spcPct val="0"/>
              </a:spcBef>
              <a:spcAft>
                <a:spcPct val="0"/>
              </a:spcAft>
              <a:buFontTx/>
              <a:buChar char="•"/>
            </a:pPr>
            <a:endParaRPr lang="nb-NO" altLang="nb-NO" sz="1400" b="1" dirty="0">
              <a:solidFill>
                <a:srgbClr val="00205B"/>
              </a:solidFill>
              <a:latin typeface="Gotham SSm A"/>
              <a:hlinkClick r:id="rId9"/>
            </a:endParaRPr>
          </a:p>
          <a:p>
            <a:pPr lvl="0" eaLnBrk="0" fontAlgn="t" hangingPunct="0">
              <a:spcBef>
                <a:spcPct val="0"/>
              </a:spcBef>
              <a:spcAft>
                <a:spcPct val="0"/>
              </a:spcAft>
            </a:pPr>
            <a:r>
              <a:rPr lang="nb-NO" altLang="nb-NO" sz="1400" b="1" dirty="0">
                <a:solidFill>
                  <a:srgbClr val="00205B"/>
                </a:solidFill>
                <a:latin typeface="Gotham SSm A"/>
                <a:hlinkClick r:id="rId9"/>
              </a:rPr>
              <a:t>Dommer</a:t>
            </a:r>
          </a:p>
          <a:p>
            <a:pPr lvl="0" eaLnBrk="0" fontAlgn="t" hangingPunct="0">
              <a:spcBef>
                <a:spcPct val="0"/>
              </a:spcBef>
              <a:spcAft>
                <a:spcPct val="0"/>
              </a:spcAft>
            </a:pPr>
            <a:r>
              <a:rPr lang="nb-NO" altLang="nb-NO" sz="1400" dirty="0">
                <a:solidFill>
                  <a:srgbClr val="00205B"/>
                </a:solidFill>
                <a:latin typeface="Gotham SSm A"/>
                <a:hlinkClick r:id="rId9"/>
              </a:rPr>
              <a:t>Retningslinjer, skjemaer, kurs, oversikter</a:t>
            </a:r>
            <a:endParaRPr lang="nb-NO" altLang="nb-NO" sz="1400" dirty="0">
              <a:solidFill>
                <a:srgbClr val="131313"/>
              </a:solidFill>
              <a:latin typeface="Gotham SSm A"/>
            </a:endParaRPr>
          </a:p>
        </p:txBody>
      </p:sp>
      <p:sp>
        <p:nvSpPr>
          <p:cNvPr id="20" name="Rektangel 19">
            <a:extLst>
              <a:ext uri="{FF2B5EF4-FFF2-40B4-BE49-F238E27FC236}">
                <a16:creationId xmlns:a16="http://schemas.microsoft.com/office/drawing/2014/main" id="{D84E8371-3CA1-43C5-A763-7E862D594E6F}"/>
              </a:ext>
            </a:extLst>
          </p:cNvPr>
          <p:cNvSpPr/>
          <p:nvPr/>
        </p:nvSpPr>
        <p:spPr>
          <a:xfrm>
            <a:off x="235745" y="1149341"/>
            <a:ext cx="4648200" cy="3416320"/>
          </a:xfrm>
          <a:prstGeom prst="rect">
            <a:avLst/>
          </a:prstGeom>
        </p:spPr>
        <p:txBody>
          <a:bodyPr wrap="square">
            <a:spAutoFit/>
          </a:bodyPr>
          <a:lstStyle/>
          <a:p>
            <a:pPr lvl="0" eaLnBrk="0" fontAlgn="t" hangingPunct="0">
              <a:spcBef>
                <a:spcPct val="0"/>
              </a:spcBef>
              <a:spcAft>
                <a:spcPct val="0"/>
              </a:spcAft>
            </a:pPr>
            <a:endParaRPr lang="nb-NO" altLang="nb-NO" b="1" dirty="0">
              <a:solidFill>
                <a:srgbClr val="00163D"/>
              </a:solidFill>
              <a:latin typeface="Gotham SSm A"/>
              <a:hlinkClick r:id="rId10"/>
            </a:endParaRPr>
          </a:p>
          <a:p>
            <a:pPr lvl="0" eaLnBrk="0" fontAlgn="t" hangingPunct="0">
              <a:spcBef>
                <a:spcPct val="0"/>
              </a:spcBef>
              <a:spcAft>
                <a:spcPct val="0"/>
              </a:spcAft>
              <a:buFontTx/>
              <a:buChar char="•"/>
            </a:pPr>
            <a:r>
              <a:rPr lang="nb-NO" altLang="nb-NO" b="1" dirty="0">
                <a:solidFill>
                  <a:srgbClr val="00163D"/>
                </a:solidFill>
                <a:latin typeface="Gotham SSm A"/>
                <a:hlinkClick r:id="rId10"/>
              </a:rPr>
              <a:t>Finn kamper</a:t>
            </a:r>
          </a:p>
          <a:p>
            <a:pPr lvl="0" eaLnBrk="0" fontAlgn="t" hangingPunct="0">
              <a:spcBef>
                <a:spcPct val="0"/>
              </a:spcBef>
              <a:spcAft>
                <a:spcPct val="0"/>
              </a:spcAft>
            </a:pPr>
            <a:endParaRPr lang="nb-NO" altLang="nb-NO" b="1" dirty="0">
              <a:solidFill>
                <a:srgbClr val="00205B"/>
              </a:solidFill>
              <a:latin typeface="Gotham SSm A"/>
              <a:hlinkClick r:id="rId11"/>
            </a:endParaRPr>
          </a:p>
          <a:p>
            <a:pPr lvl="0" eaLnBrk="0" fontAlgn="t" hangingPunct="0">
              <a:spcBef>
                <a:spcPct val="0"/>
              </a:spcBef>
              <a:spcAft>
                <a:spcPct val="0"/>
              </a:spcAft>
              <a:buFontTx/>
              <a:buChar char="•"/>
            </a:pPr>
            <a:r>
              <a:rPr lang="nb-NO" altLang="nb-NO" b="1" dirty="0">
                <a:solidFill>
                  <a:srgbClr val="00205B"/>
                </a:solidFill>
                <a:latin typeface="Gotham SSm A"/>
                <a:hlinkClick r:id="rId11"/>
              </a:rPr>
              <a:t>Klubber</a:t>
            </a:r>
          </a:p>
          <a:p>
            <a:pPr lvl="0" eaLnBrk="0" fontAlgn="t" hangingPunct="0">
              <a:spcBef>
                <a:spcPct val="0"/>
              </a:spcBef>
              <a:spcAft>
                <a:spcPct val="0"/>
              </a:spcAft>
            </a:pPr>
            <a:endParaRPr lang="nb-NO" altLang="nb-NO" b="1" dirty="0">
              <a:solidFill>
                <a:srgbClr val="00205B"/>
              </a:solidFill>
              <a:latin typeface="Gotham SSm A"/>
              <a:hlinkClick r:id="rId12"/>
            </a:endParaRPr>
          </a:p>
          <a:p>
            <a:pPr lvl="0" eaLnBrk="0" fontAlgn="t" hangingPunct="0">
              <a:spcBef>
                <a:spcPct val="0"/>
              </a:spcBef>
              <a:spcAft>
                <a:spcPct val="0"/>
              </a:spcAft>
              <a:buFontTx/>
              <a:buChar char="•"/>
            </a:pPr>
            <a:r>
              <a:rPr lang="nb-NO" altLang="nb-NO" b="1" dirty="0">
                <a:solidFill>
                  <a:srgbClr val="00205B"/>
                </a:solidFill>
                <a:latin typeface="Gotham SSm A"/>
                <a:hlinkClick r:id="rId12"/>
              </a:rPr>
              <a:t>Kommende kurs</a:t>
            </a:r>
          </a:p>
          <a:p>
            <a:pPr lvl="0" eaLnBrk="0" fontAlgn="t" hangingPunct="0">
              <a:spcBef>
                <a:spcPct val="0"/>
              </a:spcBef>
              <a:spcAft>
                <a:spcPct val="0"/>
              </a:spcAft>
            </a:pPr>
            <a:endParaRPr lang="nb-NO" altLang="nb-NO" b="1" dirty="0">
              <a:solidFill>
                <a:srgbClr val="00205B"/>
              </a:solidFill>
              <a:latin typeface="Gotham SSm A"/>
              <a:hlinkClick r:id="rId13"/>
            </a:endParaRPr>
          </a:p>
          <a:p>
            <a:pPr lvl="0" eaLnBrk="0" fontAlgn="t" hangingPunct="0">
              <a:spcBef>
                <a:spcPct val="0"/>
              </a:spcBef>
              <a:spcAft>
                <a:spcPct val="0"/>
              </a:spcAft>
              <a:buFontTx/>
              <a:buChar char="•"/>
            </a:pPr>
            <a:r>
              <a:rPr lang="nb-NO" altLang="nb-NO" b="1" dirty="0">
                <a:solidFill>
                  <a:srgbClr val="00205B"/>
                </a:solidFill>
                <a:latin typeface="Gotham SSm A"/>
                <a:hlinkClick r:id="rId13"/>
              </a:rPr>
              <a:t>Dagens kamper</a:t>
            </a:r>
          </a:p>
          <a:p>
            <a:pPr lvl="0" eaLnBrk="0" fontAlgn="t" hangingPunct="0">
              <a:spcBef>
                <a:spcPct val="0"/>
              </a:spcBef>
              <a:spcAft>
                <a:spcPct val="0"/>
              </a:spcAft>
            </a:pPr>
            <a:endParaRPr lang="nb-NO" altLang="nb-NO" b="1" dirty="0">
              <a:solidFill>
                <a:srgbClr val="00205B"/>
              </a:solidFill>
              <a:latin typeface="Gotham SSm A"/>
              <a:hlinkClick r:id="rId14"/>
            </a:endParaRPr>
          </a:p>
          <a:p>
            <a:pPr lvl="0" eaLnBrk="0" fontAlgn="t" hangingPunct="0">
              <a:spcBef>
                <a:spcPct val="0"/>
              </a:spcBef>
              <a:spcAft>
                <a:spcPct val="0"/>
              </a:spcAft>
              <a:buFontTx/>
              <a:buChar char="•"/>
            </a:pPr>
            <a:r>
              <a:rPr lang="nb-NO" altLang="nb-NO" b="1" dirty="0">
                <a:solidFill>
                  <a:srgbClr val="00205B"/>
                </a:solidFill>
                <a:latin typeface="Gotham SSm A"/>
                <a:hlinkClick r:id="rId14"/>
              </a:rPr>
              <a:t>FIKS</a:t>
            </a:r>
          </a:p>
          <a:p>
            <a:pPr lvl="0" eaLnBrk="0" fontAlgn="t" hangingPunct="0">
              <a:spcBef>
                <a:spcPct val="0"/>
              </a:spcBef>
              <a:spcAft>
                <a:spcPct val="0"/>
              </a:spcAft>
            </a:pPr>
            <a:endParaRPr lang="nb-NO" altLang="nb-NO" b="1" dirty="0">
              <a:solidFill>
                <a:srgbClr val="00205B"/>
              </a:solidFill>
              <a:latin typeface="Gotham SSm A"/>
              <a:hlinkClick r:id="rId15"/>
            </a:endParaRPr>
          </a:p>
          <a:p>
            <a:pPr lvl="0" eaLnBrk="0" fontAlgn="t" hangingPunct="0">
              <a:spcBef>
                <a:spcPct val="0"/>
              </a:spcBef>
              <a:spcAft>
                <a:spcPct val="0"/>
              </a:spcAft>
              <a:buFontTx/>
              <a:buChar char="•"/>
            </a:pPr>
            <a:r>
              <a:rPr lang="nb-NO" altLang="nb-NO" b="1" dirty="0">
                <a:solidFill>
                  <a:srgbClr val="00205B"/>
                </a:solidFill>
                <a:latin typeface="Gotham SSm A"/>
                <a:hlinkClick r:id="rId15"/>
              </a:rPr>
              <a:t>Lov og reglement, skjemaer</a:t>
            </a:r>
          </a:p>
        </p:txBody>
      </p:sp>
      <p:sp>
        <p:nvSpPr>
          <p:cNvPr id="21" name="Rektangel 20">
            <a:extLst>
              <a:ext uri="{FF2B5EF4-FFF2-40B4-BE49-F238E27FC236}">
                <a16:creationId xmlns:a16="http://schemas.microsoft.com/office/drawing/2014/main" id="{3CE2DDF1-BF0F-407F-BB51-623D49951060}"/>
              </a:ext>
            </a:extLst>
          </p:cNvPr>
          <p:cNvSpPr/>
          <p:nvPr/>
        </p:nvSpPr>
        <p:spPr>
          <a:xfrm>
            <a:off x="3065719" y="6059039"/>
            <a:ext cx="4527009" cy="646331"/>
          </a:xfrm>
          <a:prstGeom prst="rect">
            <a:avLst/>
          </a:prstGeom>
        </p:spPr>
        <p:txBody>
          <a:bodyPr wrap="none">
            <a:spAutoFit/>
          </a:bodyPr>
          <a:lstStyle/>
          <a:p>
            <a:r>
              <a:rPr lang="nb-NO" dirty="0">
                <a:hlinkClick r:id="rId16"/>
              </a:rPr>
              <a:t>For mer info</a:t>
            </a:r>
          </a:p>
          <a:p>
            <a:r>
              <a:rPr lang="nb-NO" dirty="0">
                <a:hlinkClick r:id="rId16"/>
              </a:rPr>
              <a:t>https://www.fotball.no/kretser/indre-ostland/</a:t>
            </a:r>
            <a:endParaRPr lang="nb-NO" dirty="0"/>
          </a:p>
        </p:txBody>
      </p:sp>
    </p:spTree>
    <p:extLst>
      <p:ext uri="{BB962C8B-B14F-4D97-AF65-F5344CB8AC3E}">
        <p14:creationId xmlns:p14="http://schemas.microsoft.com/office/powerpoint/2010/main" val="374389955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lubbinfo barnefotballen" id="{32D1711A-1733-45F1-825F-01C6B16D0555}" vid="{0753FE71-A950-4B7C-A093-789048067046}"/>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15252</TotalTime>
  <Words>3437</Words>
  <Application>Microsoft Office PowerPoint</Application>
  <PresentationFormat>Widescreen</PresentationFormat>
  <Paragraphs>585</Paragraphs>
  <Slides>25</Slides>
  <Notes>12</Notes>
  <HiddenSlides>0</HiddenSlides>
  <MMClips>0</MMClips>
  <ScaleCrop>false</ScaleCrop>
  <HeadingPairs>
    <vt:vector size="6" baseType="variant">
      <vt:variant>
        <vt:lpstr>Brukte skrifter</vt:lpstr>
      </vt:variant>
      <vt:variant>
        <vt:i4>7</vt:i4>
      </vt:variant>
      <vt:variant>
        <vt:lpstr>Tema</vt:lpstr>
      </vt:variant>
      <vt:variant>
        <vt:i4>2</vt:i4>
      </vt:variant>
      <vt:variant>
        <vt:lpstr>Lysbildetitler</vt:lpstr>
      </vt:variant>
      <vt:variant>
        <vt:i4>25</vt:i4>
      </vt:variant>
    </vt:vector>
  </HeadingPairs>
  <TitlesOfParts>
    <vt:vector size="34" baseType="lpstr">
      <vt:lpstr>Arial</vt:lpstr>
      <vt:lpstr>Arial Narrow</vt:lpstr>
      <vt:lpstr>Calibri</vt:lpstr>
      <vt:lpstr>Calibri Light</vt:lpstr>
      <vt:lpstr>Gotham SSm A</vt:lpstr>
      <vt:lpstr>Helvetica Neue</vt:lpstr>
      <vt:lpstr>Wingdings</vt:lpstr>
      <vt:lpstr>Office-tema</vt:lpstr>
      <vt:lpstr>1_Office-tema</vt:lpstr>
      <vt:lpstr>PowerPoint-presentasjon</vt:lpstr>
      <vt:lpstr>PowerPoint-presentasjon</vt:lpstr>
      <vt:lpstr>PowerPoint-presentasjon</vt:lpstr>
      <vt:lpstr>Lagleders oppgaver</vt:lpstr>
      <vt:lpstr>Årshjul – en fin start på året!</vt:lpstr>
      <vt:lpstr>Foreldremøtet -</vt:lpstr>
      <vt:lpstr>Kommunikasjon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Aktivitetsavgift</vt:lpstr>
      <vt:lpstr>PowerPoint-presentasjon</vt:lpstr>
      <vt:lpstr>PowerPoint-presentasjon</vt:lpstr>
      <vt:lpstr>PowerPoint-presentasjon</vt:lpstr>
      <vt:lpstr>Treningstider &amp; Kamper vinterstid</vt:lpstr>
      <vt:lpstr>Treningstider &amp; Kamper sommertid</vt:lpstr>
      <vt:lpstr>Anleggene</vt:lpstr>
      <vt:lpstr>Nært forestående</vt:lpstr>
      <vt:lpstr>PowerPoint-presentasjon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Mari</dc:creator>
  <cp:lastModifiedBy>Longva, Erik</cp:lastModifiedBy>
  <cp:revision>179</cp:revision>
  <cp:lastPrinted>2019-04-10T12:12:26Z</cp:lastPrinted>
  <dcterms:created xsi:type="dcterms:W3CDTF">2018-01-16T13:09:53Z</dcterms:created>
  <dcterms:modified xsi:type="dcterms:W3CDTF">2019-04-23T19:21:30Z</dcterms:modified>
</cp:coreProperties>
</file>