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59" r:id="rId3"/>
    <p:sldId id="280" r:id="rId4"/>
    <p:sldId id="275" r:id="rId5"/>
    <p:sldId id="284" r:id="rId6"/>
    <p:sldId id="279" r:id="rId7"/>
    <p:sldId id="277" r:id="rId8"/>
    <p:sldId id="278" r:id="rId9"/>
    <p:sldId id="283" r:id="rId10"/>
    <p:sldId id="297" r:id="rId11"/>
    <p:sldId id="282" r:id="rId12"/>
    <p:sldId id="285" r:id="rId13"/>
    <p:sldId id="292" r:id="rId14"/>
    <p:sldId id="296" r:id="rId15"/>
    <p:sldId id="287" r:id="rId16"/>
    <p:sldId id="286" r:id="rId17"/>
    <p:sldId id="289" r:id="rId18"/>
    <p:sldId id="276" r:id="rId19"/>
    <p:sldId id="288" r:id="rId20"/>
    <p:sldId id="290" r:id="rId21"/>
    <p:sldId id="291" r:id="rId22"/>
    <p:sldId id="272" r:id="rId23"/>
    <p:sldId id="274" r:id="rId24"/>
    <p:sldId id="293" r:id="rId25"/>
    <p:sldId id="261" r:id="rId26"/>
    <p:sldId id="264" r:id="rId27"/>
    <p:sldId id="265" r:id="rId28"/>
    <p:sldId id="266" r:id="rId29"/>
    <p:sldId id="295" r:id="rId30"/>
    <p:sldId id="294" r:id="rId31"/>
    <p:sldId id="269" r:id="rId3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FBB95164-E6A3-4CB5-AE84-D3291B7F5686}">
          <p14:sldIdLst>
            <p14:sldId id="257"/>
          </p14:sldIdLst>
        </p14:section>
        <p14:section name="Inndeling uten navn" id="{1885D4F0-29AB-4C8B-B7FE-0F550A5D04DB}">
          <p14:sldIdLst>
            <p14:sldId id="259"/>
            <p14:sldId id="280"/>
            <p14:sldId id="275"/>
            <p14:sldId id="284"/>
            <p14:sldId id="279"/>
            <p14:sldId id="277"/>
            <p14:sldId id="278"/>
            <p14:sldId id="283"/>
            <p14:sldId id="297"/>
            <p14:sldId id="282"/>
            <p14:sldId id="285"/>
            <p14:sldId id="292"/>
            <p14:sldId id="296"/>
            <p14:sldId id="287"/>
            <p14:sldId id="286"/>
            <p14:sldId id="289"/>
            <p14:sldId id="276"/>
            <p14:sldId id="288"/>
            <p14:sldId id="290"/>
            <p14:sldId id="291"/>
            <p14:sldId id="272"/>
            <p14:sldId id="274"/>
            <p14:sldId id="293"/>
            <p14:sldId id="261"/>
            <p14:sldId id="264"/>
            <p14:sldId id="265"/>
            <p14:sldId id="266"/>
            <p14:sldId id="295"/>
            <p14:sldId id="294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01" autoAdjust="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24A72-8B46-49AE-9B21-E708524E1FFF}" type="datetimeFigureOut">
              <a:rPr lang="nb-NO" smtClean="0"/>
              <a:t>06.03.2018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35D00-EA69-4550-A872-B1A3954B9C4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50305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7D310C0-90F2-4CA7-95A6-E671A8ACB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CA2AFC8-AD15-4288-B1D9-A1ABB037AF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7D9EAC-B621-4323-8204-748CEA42F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18AC-45D5-4568-91C8-934E66399D91}" type="datetimeFigureOut">
              <a:rPr lang="nb-NO" smtClean="0"/>
              <a:t>06.03.2018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F604150-A07D-47F1-B939-9D8F0D66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23ED18C-3F43-460A-9BE5-FDF0F2DCE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271A-B540-4DD6-B425-DB951ED400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8585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10FC90-7A33-4F11-875D-A5D40ABF2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0F5FE76-C2EC-470E-9614-1F642D35D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3A3E53B-AE79-48BA-B172-8A5B0C19F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18AC-45D5-4568-91C8-934E66399D91}" type="datetimeFigureOut">
              <a:rPr lang="nb-NO" smtClean="0"/>
              <a:t>06.03.2018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8216141-3775-42F6-B6FE-E0E392AC4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E8ABDFB-AF6A-4EE3-B8EA-37EE2E7E5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271A-B540-4DD6-B425-DB951ED400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4312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C7BC2CE6-8C1F-480F-8A38-06A0D21EE1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F3816D63-906E-4109-8A6E-1AAE27ED3C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9F5D293-8C47-43CA-A3FA-9CF1E8BA5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18AC-45D5-4568-91C8-934E66399D91}" type="datetimeFigureOut">
              <a:rPr lang="nb-NO" smtClean="0"/>
              <a:t>06.03.2018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DC27486-B9EF-407A-AAD9-0CA36B29E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DA2162B-B32A-4E58-BA6E-24CE08503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271A-B540-4DD6-B425-DB951ED400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5876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2791FF8-AFAB-490B-8277-87263DC5B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492A07C-9699-43FF-9EA2-955A7097D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0905ADE-E7D9-454D-AAC4-DFD06DA10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18AC-45D5-4568-91C8-934E66399D91}" type="datetimeFigureOut">
              <a:rPr lang="nb-NO" smtClean="0"/>
              <a:t>06.03.2018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CB63CD3-962E-456F-9590-B8D754008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F3B16A2-768B-42C4-BE7C-CCCFCFA67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271A-B540-4DD6-B425-DB951ED400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6725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FE5C35-02E0-47CB-9044-AE05BF37F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56D4DA7-C755-4473-BCD2-2BE31A883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91A555F-DF83-497D-93A4-822618347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18AC-45D5-4568-91C8-934E66399D91}" type="datetimeFigureOut">
              <a:rPr lang="nb-NO" smtClean="0"/>
              <a:t>06.03.2018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53D355-43AF-4AB8-B381-44F8CB6CF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7C85D8-4221-4A07-AA22-5DBCF2A2A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271A-B540-4DD6-B425-DB951ED400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8685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141839C-4BD9-4AD7-B070-856EFF6F1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6B5EA55-F910-4E99-A6BB-BADF28E6E3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AEAA4D8-4AFA-41BC-ACF2-AF56BE04DE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590EE6E-6A0C-44A3-B709-84C4C4A89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18AC-45D5-4568-91C8-934E66399D91}" type="datetimeFigureOut">
              <a:rPr lang="nb-NO" smtClean="0"/>
              <a:t>06.03.2018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8D4388E-731B-4E56-9C51-98852EDCD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F5981D9-02BC-49F2-B6D2-D9E0282E0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271A-B540-4DD6-B425-DB951ED400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1251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9BBBDBF-6DC5-47D1-AF7C-D99488859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7233ACE-F08F-43B5-8F82-42353F13F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D6FF145-541E-4B22-A82C-113C1E7843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3198C17F-18DC-4998-8841-4623576386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A593D9B-0AB5-49D1-BD46-C77082CF56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B637EB65-DA49-45B6-8A78-578E15198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18AC-45D5-4568-91C8-934E66399D91}" type="datetimeFigureOut">
              <a:rPr lang="nb-NO" smtClean="0"/>
              <a:t>06.03.2018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813F2486-197E-4F1F-84E9-3A68EB42E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F6D0F06-E8ED-4A99-890E-7BC362444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271A-B540-4DD6-B425-DB951ED400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237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AEE092-1037-4C89-97CF-6A8393B3B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5BD5DAC-42E9-4CAF-9972-9625E0D1A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18AC-45D5-4568-91C8-934E66399D91}" type="datetimeFigureOut">
              <a:rPr lang="nb-NO" smtClean="0"/>
              <a:t>06.03.2018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B4AB686-9E44-4C0B-8659-1E8567ED2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B760779E-C706-4227-9CD3-020AAF6FA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271A-B540-4DD6-B425-DB951ED400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9861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62077EB1-AE66-4491-98E8-189C27D3B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18AC-45D5-4568-91C8-934E66399D91}" type="datetimeFigureOut">
              <a:rPr lang="nb-NO" smtClean="0"/>
              <a:t>06.03.2018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6D1D839-50F8-47BC-9749-582BA1E57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36D448E-E78D-4CF5-B2B7-B26F42AC0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271A-B540-4DD6-B425-DB951ED400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8780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6D156CF-4FD4-4348-8494-719AAF6CA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CB58DEE-510C-4C5A-95FA-40A15C879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DAB4910-D177-4473-94BA-EC209AAD0F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C379B94-DBF2-464F-A8E8-E918B1823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18AC-45D5-4568-91C8-934E66399D91}" type="datetimeFigureOut">
              <a:rPr lang="nb-NO" smtClean="0"/>
              <a:t>06.03.2018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3ECF001-09EA-4979-B3F5-5C9A7ECB4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8AF2514-E23A-4025-881E-694B91EE6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271A-B540-4DD6-B425-DB951ED400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5925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5C6F50D-9494-448F-A1BC-8904C7B66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6E5617A8-A53C-40E0-A589-D106DB51AA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3E51581-C6B9-413A-80FF-CA460F998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C9C7031-A43D-4C61-AAEF-56DDB2E72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218AC-45D5-4568-91C8-934E66399D91}" type="datetimeFigureOut">
              <a:rPr lang="nb-NO" smtClean="0"/>
              <a:t>06.03.2018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AFE0B82C-6171-47FD-BF9E-43D8011C0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94B6A8F-0CC3-411E-BD8A-BCA0980F1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271A-B540-4DD6-B425-DB951ED400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0953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B163BC0-526A-4CEA-8FC3-A37A3F3B8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ACC15BE-A236-4DDA-B18C-A10604BF6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FA3575F-6213-47EA-9F50-1C7AF8AFCB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218AC-45D5-4568-91C8-934E66399D91}" type="datetimeFigureOut">
              <a:rPr lang="nb-NO" smtClean="0"/>
              <a:t>06.03.2018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D3654-0B29-4F72-8F7B-DF77E1FCD5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6BC07A9-5206-4409-9FF9-25C8B65B78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E271A-B540-4DD6-B425-DB951ED400E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4141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kjaergardscup.no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drettsforbundet.no/globalassets/idrett/seksuell-trakassering-og-overgrep/veilederen/rettleiar-for-handsaming-av-saker-som-gjeld-seksuell-trakassering-og-overgrep---oppdatert-171204.pdf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fotball.ottestadil.no/p/18382/barnefotbal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tore.roseth@gmail.com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hias@ottestadil.no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432691CC-4AB8-48AF-B822-EBF7F4E9E6C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1407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D6A8E1B4-B839-4C58-B08A-F0B09458080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25130" y="2909477"/>
            <a:ext cx="4966870" cy="3948522"/>
          </a:xfrm>
          <a:custGeom>
            <a:avLst/>
            <a:gdLst>
              <a:gd name="connsiteX0" fmla="*/ 2748962 w 4966870"/>
              <a:gd name="connsiteY0" fmla="*/ 0 h 3948522"/>
              <a:gd name="connsiteX1" fmla="*/ 4870195 w 4966870"/>
              <a:gd name="connsiteY1" fmla="*/ 1000367 h 3948522"/>
              <a:gd name="connsiteX2" fmla="*/ 4966870 w 4966870"/>
              <a:gd name="connsiteY2" fmla="*/ 1129649 h 3948522"/>
              <a:gd name="connsiteX3" fmla="*/ 4966870 w 4966870"/>
              <a:gd name="connsiteY3" fmla="*/ 3948522 h 3948522"/>
              <a:gd name="connsiteX4" fmla="*/ 278430 w 4966870"/>
              <a:gd name="connsiteY4" fmla="*/ 3948522 h 3948522"/>
              <a:gd name="connsiteX5" fmla="*/ 216027 w 4966870"/>
              <a:gd name="connsiteY5" fmla="*/ 3818982 h 3948522"/>
              <a:gd name="connsiteX6" fmla="*/ 0 w 4966870"/>
              <a:gd name="connsiteY6" fmla="*/ 2748962 h 3948522"/>
              <a:gd name="connsiteX7" fmla="*/ 2748962 w 4966870"/>
              <a:gd name="connsiteY7" fmla="*/ 0 h 394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6870" h="3948522">
                <a:moveTo>
                  <a:pt x="2748962" y="0"/>
                </a:moveTo>
                <a:cubicBezTo>
                  <a:pt x="3602955" y="0"/>
                  <a:pt x="4365995" y="389418"/>
                  <a:pt x="4870195" y="1000367"/>
                </a:cubicBezTo>
                <a:lnTo>
                  <a:pt x="4966870" y="1129649"/>
                </a:lnTo>
                <a:lnTo>
                  <a:pt x="4966870" y="3948522"/>
                </a:lnTo>
                <a:lnTo>
                  <a:pt x="278430" y="3948522"/>
                </a:lnTo>
                <a:lnTo>
                  <a:pt x="216027" y="3818982"/>
                </a:lnTo>
                <a:cubicBezTo>
                  <a:pt x="76922" y="3490101"/>
                  <a:pt x="0" y="3128515"/>
                  <a:pt x="0" y="2748962"/>
                </a:cubicBezTo>
                <a:cubicBezTo>
                  <a:pt x="0" y="1230752"/>
                  <a:pt x="1230752" y="0"/>
                  <a:pt x="274896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Bilde 2" descr="Et bilde som inneholder gress, person, utendørs, fotball&#10;&#10;Beskrivelse som er generert med svært høy visshet">
            <a:extLst>
              <a:ext uri="{FF2B5EF4-FFF2-40B4-BE49-F238E27FC236}">
                <a16:creationId xmlns:a16="http://schemas.microsoft.com/office/drawing/2014/main" id="{F268C237-108C-456B-8C72-78834CD819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3" r="-4" b="263"/>
          <a:stretch/>
        </p:blipFill>
        <p:spPr>
          <a:xfrm>
            <a:off x="6355999" y="1"/>
            <a:ext cx="4151376" cy="2349401"/>
          </a:xfrm>
          <a:custGeom>
            <a:avLst/>
            <a:gdLst>
              <a:gd name="connsiteX0" fmla="*/ 20101 w 4151376"/>
              <a:gd name="connsiteY0" fmla="*/ 0 h 2349401"/>
              <a:gd name="connsiteX1" fmla="*/ 4131276 w 4151376"/>
              <a:gd name="connsiteY1" fmla="*/ 0 h 2349401"/>
              <a:gd name="connsiteX2" fmla="*/ 4140659 w 4151376"/>
              <a:gd name="connsiteY2" fmla="*/ 61486 h 2349401"/>
              <a:gd name="connsiteX3" fmla="*/ 4151376 w 4151376"/>
              <a:gd name="connsiteY3" fmla="*/ 273713 h 2349401"/>
              <a:gd name="connsiteX4" fmla="*/ 2075688 w 4151376"/>
              <a:gd name="connsiteY4" fmla="*/ 2349401 h 2349401"/>
              <a:gd name="connsiteX5" fmla="*/ 0 w 4151376"/>
              <a:gd name="connsiteY5" fmla="*/ 273713 h 2349401"/>
              <a:gd name="connsiteX6" fmla="*/ 10717 w 4151376"/>
              <a:gd name="connsiteY6" fmla="*/ 61486 h 234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</p:spPr>
      </p:pic>
      <p:pic>
        <p:nvPicPr>
          <p:cNvPr id="17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012263F8-F2F7-4C97-92F9-AA128938CEA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5" r="15148" b="-2"/>
          <a:stretch/>
        </p:blipFill>
        <p:spPr>
          <a:xfrm>
            <a:off x="7390912" y="3075259"/>
            <a:ext cx="4801088" cy="3782741"/>
          </a:xfrm>
          <a:custGeom>
            <a:avLst/>
            <a:gdLst>
              <a:gd name="connsiteX0" fmla="*/ 2583180 w 4801088"/>
              <a:gd name="connsiteY0" fmla="*/ 0 h 3782741"/>
              <a:gd name="connsiteX1" fmla="*/ 4725194 w 4801088"/>
              <a:gd name="connsiteY1" fmla="*/ 1138900 h 3782741"/>
              <a:gd name="connsiteX2" fmla="*/ 4801088 w 4801088"/>
              <a:gd name="connsiteY2" fmla="*/ 1263826 h 3782741"/>
              <a:gd name="connsiteX3" fmla="*/ 4801088 w 4801088"/>
              <a:gd name="connsiteY3" fmla="*/ 3782741 h 3782741"/>
              <a:gd name="connsiteX4" fmla="*/ 296488 w 4801088"/>
              <a:gd name="connsiteY4" fmla="*/ 3782741 h 3782741"/>
              <a:gd name="connsiteX5" fmla="*/ 202999 w 4801088"/>
              <a:gd name="connsiteY5" fmla="*/ 3588671 h 3782741"/>
              <a:gd name="connsiteX6" fmla="*/ 0 w 4801088"/>
              <a:gd name="connsiteY6" fmla="*/ 2583180 h 3782741"/>
              <a:gd name="connsiteX7" fmla="*/ 2583180 w 4801088"/>
              <a:gd name="connsiteY7" fmla="*/ 0 h 3782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01088" h="3782741">
                <a:moveTo>
                  <a:pt x="2583180" y="0"/>
                </a:moveTo>
                <a:cubicBezTo>
                  <a:pt x="3474837" y="0"/>
                  <a:pt x="4260977" y="451769"/>
                  <a:pt x="4725194" y="1138900"/>
                </a:cubicBezTo>
                <a:lnTo>
                  <a:pt x="4801088" y="1263826"/>
                </a:lnTo>
                <a:lnTo>
                  <a:pt x="4801088" y="3782741"/>
                </a:lnTo>
                <a:lnTo>
                  <a:pt x="296488" y="3782741"/>
                </a:lnTo>
                <a:lnTo>
                  <a:pt x="202999" y="3588671"/>
                </a:lnTo>
                <a:cubicBezTo>
                  <a:pt x="72283" y="3279623"/>
                  <a:pt x="0" y="2939843"/>
                  <a:pt x="0" y="2583180"/>
                </a:cubicBezTo>
                <a:cubicBezTo>
                  <a:pt x="0" y="1156529"/>
                  <a:pt x="1156529" y="0"/>
                  <a:pt x="2583180" y="0"/>
                </a:cubicBezTo>
                <a:close/>
              </a:path>
            </a:pathLst>
          </a:cu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CCDC36B2-6CB8-4B54-A381-1FAD417B1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682" y="2042808"/>
            <a:ext cx="6385342" cy="2408503"/>
          </a:xfrm>
        </p:spPr>
        <p:txBody>
          <a:bodyPr>
            <a:noAutofit/>
          </a:bodyPr>
          <a:lstStyle/>
          <a:p>
            <a:r>
              <a:rPr lang="nb-NO" sz="5400" dirty="0">
                <a:latin typeface="Arial Black" panose="020B0A04020102020204" pitchFamily="34" charset="0"/>
              </a:rPr>
              <a:t>Oppstartsmøte</a:t>
            </a:r>
            <a:br>
              <a:rPr lang="nb-NO" sz="5400" dirty="0">
                <a:latin typeface="Arial Black" panose="020B0A04020102020204" pitchFamily="34" charset="0"/>
              </a:rPr>
            </a:br>
            <a:r>
              <a:rPr lang="nb-NO" sz="5400" dirty="0" smtClean="0">
                <a:latin typeface="Arial Black" panose="020B0A04020102020204" pitchFamily="34" charset="0"/>
              </a:rPr>
              <a:t>J2007/J11</a:t>
            </a:r>
            <a:br>
              <a:rPr lang="nb-NO" sz="5400" dirty="0" smtClean="0">
                <a:latin typeface="Arial Black" panose="020B0A04020102020204" pitchFamily="34" charset="0"/>
              </a:rPr>
            </a:br>
            <a:r>
              <a:rPr lang="nb-NO" sz="5400" dirty="0" smtClean="0">
                <a:latin typeface="Arial Black" panose="020B0A04020102020204" pitchFamily="34" charset="0"/>
              </a:rPr>
              <a:t>05.03.2018</a:t>
            </a:r>
            <a:br>
              <a:rPr lang="nb-NO" sz="5400" dirty="0" smtClean="0">
                <a:latin typeface="Arial Black" panose="020B0A04020102020204" pitchFamily="34" charset="0"/>
              </a:rPr>
            </a:br>
            <a:r>
              <a:rPr lang="nb-NO" sz="5400" dirty="0">
                <a:latin typeface="Arial Black" panose="020B0A04020102020204" pitchFamily="34" charset="0"/>
              </a:rPr>
              <a:t/>
            </a:r>
            <a:br>
              <a:rPr lang="nb-NO" sz="5400" dirty="0">
                <a:latin typeface="Arial Black" panose="020B0A04020102020204" pitchFamily="34" charset="0"/>
              </a:rPr>
            </a:br>
            <a:r>
              <a:rPr lang="nb-NO" sz="5400" dirty="0" smtClean="0">
                <a:latin typeface="Arial Black" panose="020B0A04020102020204" pitchFamily="34" charset="0"/>
              </a:rPr>
              <a:t>Info/</a:t>
            </a:r>
            <a:r>
              <a:rPr lang="nb-NO" sz="5400" dirty="0" smtClean="0">
                <a:latin typeface="Arial Black" panose="020B0A04020102020204" pitchFamily="34" charset="0"/>
              </a:rPr>
              <a:t>Referat </a:t>
            </a:r>
            <a:endParaRPr lang="nb-NO" sz="5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777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4" y="249579"/>
            <a:ext cx="8325435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z="4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Skjærgårdscup (Tønsberg) 18.-19.8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38F0DB1-9218-4915-B782-D69D6D7578A8}"/>
              </a:ext>
            </a:extLst>
          </p:cNvPr>
          <p:cNvSpPr/>
          <p:nvPr/>
        </p:nvSpPr>
        <p:spPr>
          <a:xfrm>
            <a:off x="468085" y="1575142"/>
            <a:ext cx="879461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http</a:t>
            </a: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://skjaergardscup.no</a:t>
            </a: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/</a:t>
            </a:r>
            <a:endParaRPr lang="nb-NO" sz="3200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Aktuelle campingplasser </a:t>
            </a:r>
            <a:endParaRPr lang="nb-NO" sz="3200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endParaRPr lang="nb-NO" sz="2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nb-NO" sz="3200" dirty="0">
              <a:latin typeface="Calibri" panose="020F0502020204030204" pitchFamily="34" charset="0"/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485" y="3120078"/>
            <a:ext cx="5048250" cy="3562350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2342147" y="5120626"/>
            <a:ext cx="1026695" cy="6096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456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4" y="249579"/>
            <a:ext cx="961190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z="4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Overnatting 14.-</a:t>
            </a:r>
            <a:r>
              <a:rPr lang="nb-NO" sz="4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15.4 på klubbhuset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38F0DB1-9218-4915-B782-D69D6D7578A8}"/>
              </a:ext>
            </a:extLst>
          </p:cNvPr>
          <p:cNvSpPr/>
          <p:nvPr/>
        </p:nvSpPr>
        <p:spPr>
          <a:xfrm>
            <a:off x="696686" y="1778548"/>
            <a:ext cx="8447314" cy="80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sz="1050" dirty="0">
              <a:latin typeface="Calibri" panose="020F0502020204030204" pitchFamily="34" charset="0"/>
            </a:endParaRPr>
          </a:p>
          <a:p>
            <a:r>
              <a:rPr lang="nb-NO" dirty="0">
                <a:latin typeface="Calibri" panose="020F0502020204030204" pitchFamily="34" charset="0"/>
              </a:rPr>
              <a:t>  </a:t>
            </a:r>
          </a:p>
          <a:p>
            <a:endParaRPr lang="nb-NO" dirty="0">
              <a:latin typeface="Calibri" panose="020F0502020204030204" pitchFamily="34" charset="0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D32398F-11AE-4B55-A08F-7B9EA85F01B8}"/>
              </a:ext>
            </a:extLst>
          </p:cNvPr>
          <p:cNvSpPr/>
          <p:nvPr/>
        </p:nvSpPr>
        <p:spPr>
          <a:xfrm>
            <a:off x="531791" y="1443840"/>
            <a:ext cx="829434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3200" b="1" dirty="0"/>
              <a:t>J2007 </a:t>
            </a:r>
            <a:r>
              <a:rPr lang="en-US" sz="3200" b="1" dirty="0" err="1"/>
              <a:t>har</a:t>
            </a:r>
            <a:r>
              <a:rPr lang="en-US" sz="3200" b="1" dirty="0"/>
              <a:t> </a:t>
            </a:r>
            <a:r>
              <a:rPr lang="en-US" sz="3200" b="1" dirty="0" err="1"/>
              <a:t>ansvar</a:t>
            </a:r>
            <a:r>
              <a:rPr lang="en-US" sz="3200" b="1" dirty="0"/>
              <a:t> for show </a:t>
            </a:r>
            <a:r>
              <a:rPr lang="en-US" sz="3200" b="1" dirty="0" err="1"/>
              <a:t>på</a:t>
            </a:r>
            <a:r>
              <a:rPr lang="en-US" sz="3200" b="1" dirty="0"/>
              <a:t> </a:t>
            </a:r>
            <a:r>
              <a:rPr lang="en-US" sz="3200" b="1" dirty="0" smtClean="0"/>
              <a:t>OIL </a:t>
            </a:r>
            <a:r>
              <a:rPr lang="en-US" sz="3200" b="1" dirty="0" err="1" smtClean="0"/>
              <a:t>Jentefotballs</a:t>
            </a:r>
            <a:r>
              <a:rPr lang="en-US" sz="3200" b="1" dirty="0" smtClean="0"/>
              <a:t> kick off (</a:t>
            </a:r>
            <a:r>
              <a:rPr lang="en-US" sz="3200" b="1" dirty="0" err="1" smtClean="0"/>
              <a:t>antar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fredag</a:t>
            </a:r>
            <a:r>
              <a:rPr lang="en-US" sz="3200" b="1" dirty="0" smtClean="0"/>
              <a:t> 20.4)</a:t>
            </a:r>
            <a:endParaRPr lang="nb-NO" sz="3200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Det </a:t>
            </a: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må lages et shownummer – lengde uvisst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«Alle skal med» – «Alle skal ha det gøy»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Arrangerer </a:t>
            </a: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</a:t>
            </a: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vernatting </a:t>
            </a: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14.-15.4 med øving til </a:t>
            </a: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show/opptreden</a:t>
            </a:r>
            <a:endParaRPr lang="nb-NO" sz="32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Sosialkomiteen holder i opplegget inkl. </a:t>
            </a: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øving til showet</a:t>
            </a: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Ønsker gjerne hjelp/tips far foreldre/søsken som har erfaring fra dans/opptreden. </a:t>
            </a:r>
            <a:endParaRPr lang="nb-NO" sz="3200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665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4" y="249579"/>
            <a:ext cx="961190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Inntekter</a:t>
            </a:r>
            <a:r>
              <a:rPr lang="en-US" sz="4400" b="1" dirty="0"/>
              <a:t>, </a:t>
            </a:r>
            <a:r>
              <a:rPr lang="en-US" sz="4400" b="1" dirty="0" err="1"/>
              <a:t>kostnader</a:t>
            </a:r>
            <a:r>
              <a:rPr lang="en-US" sz="4400" b="1" dirty="0"/>
              <a:t>, </a:t>
            </a:r>
            <a:r>
              <a:rPr lang="en-US" sz="4400" b="1" dirty="0" err="1"/>
              <a:t>dugnader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38F0DB1-9218-4915-B782-D69D6D7578A8}"/>
              </a:ext>
            </a:extLst>
          </p:cNvPr>
          <p:cNvSpPr/>
          <p:nvPr/>
        </p:nvSpPr>
        <p:spPr>
          <a:xfrm>
            <a:off x="696686" y="1778548"/>
            <a:ext cx="8447314" cy="80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sz="1050" dirty="0">
              <a:latin typeface="Calibri" panose="020F0502020204030204" pitchFamily="34" charset="0"/>
            </a:endParaRPr>
          </a:p>
          <a:p>
            <a:r>
              <a:rPr lang="nb-NO" dirty="0">
                <a:latin typeface="Calibri" panose="020F0502020204030204" pitchFamily="34" charset="0"/>
              </a:rPr>
              <a:t>  </a:t>
            </a:r>
          </a:p>
          <a:p>
            <a:endParaRPr lang="nb-NO" dirty="0">
              <a:latin typeface="Calibri" panose="020F0502020204030204" pitchFamily="34" charset="0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D32398F-11AE-4B55-A08F-7B9EA85F01B8}"/>
              </a:ext>
            </a:extLst>
          </p:cNvPr>
          <p:cNvSpPr/>
          <p:nvPr/>
        </p:nvSpPr>
        <p:spPr>
          <a:xfrm>
            <a:off x="531791" y="1443840"/>
            <a:ext cx="829434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Lagskasse </a:t>
            </a:r>
            <a:r>
              <a:rPr lang="nb-NO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– saldo kr 5574,- </a:t>
            </a:r>
            <a:r>
              <a:rPr lang="nb-NO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 5.3.18. </a:t>
            </a:r>
            <a:endParaRPr lang="nb-NO" sz="2400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Får kr 3600,- fra fotballgruppa til dekning av </a:t>
            </a:r>
            <a:r>
              <a:rPr lang="nb-NO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påmeldingsavg</a:t>
            </a:r>
            <a:r>
              <a:rPr lang="nb-NO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 cuper 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to lag i Briskebyturneringen: kr 3800,-</a:t>
            </a:r>
          </a:p>
          <a:p>
            <a:pPr marL="800100" lvl="1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</a:t>
            </a:r>
            <a:r>
              <a:rPr lang="nb-NO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 lag Skjærgårdscup 2400,- </a:t>
            </a: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24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Enige om innbetaling </a:t>
            </a:r>
            <a:r>
              <a:rPr lang="nb-NO" sz="24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200,- pr spiller til utlegg ved sosiale arr</a:t>
            </a:r>
            <a:r>
              <a:rPr lang="nb-NO" sz="24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 Betales inn til klubbkassa: 1822 53 59179 innen 1.4. </a:t>
            </a:r>
            <a:endParaRPr lang="nb-NO" sz="2400" dirty="0" smtClean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24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Ønsker gjerne sponsor</a:t>
            </a:r>
            <a:r>
              <a:rPr lang="nb-NO" sz="24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er – kontakt Erik. </a:t>
            </a:r>
            <a:r>
              <a:rPr lang="nb-NO" sz="24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nb-NO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24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Aktuelt med lags-dugnader (jobbing, ikke salg)– kontakt Erik. </a:t>
            </a:r>
            <a:endParaRPr lang="nb-NO" sz="2400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Klubb-dugnader – obligatorisk med 10 </a:t>
            </a:r>
            <a:r>
              <a:rPr lang="nb-NO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timer </a:t>
            </a:r>
            <a:r>
              <a:rPr lang="nb-NO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dugnad pr spiller pr </a:t>
            </a:r>
            <a:r>
              <a:rPr lang="nb-NO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år </a:t>
            </a:r>
            <a:r>
              <a:rPr lang="nb-NO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(</a:t>
            </a:r>
            <a:r>
              <a:rPr lang="nb-NO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kioskvakter</a:t>
            </a:r>
            <a:r>
              <a:rPr lang="nb-NO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Stangemesterskapet, </a:t>
            </a:r>
            <a:r>
              <a:rPr lang="nb-NO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jubileumsarr</a:t>
            </a:r>
            <a:r>
              <a:rPr lang="nb-NO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.) </a:t>
            </a:r>
            <a:endParaRPr lang="nb-NO" sz="2400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Treningsavgift J11 i 2018 er kr 2600,- (økning 500 kr), fordelt på to delbetalinger. </a:t>
            </a:r>
            <a:r>
              <a:rPr lang="nb-NO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Økning </a:t>
            </a:r>
            <a:r>
              <a:rPr lang="nb-NO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pga</a:t>
            </a:r>
            <a:r>
              <a:rPr lang="nb-NO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tidligere underskudd og store utgifter til anlegg mm i år. </a:t>
            </a:r>
            <a:endParaRPr lang="nb-NO" sz="2400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nb-NO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17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gress, person, utendørs, fotball&#10;&#10;Beskrivelse som er generert med svært høy visshet">
            <a:extLst>
              <a:ext uri="{FF2B5EF4-FFF2-40B4-BE49-F238E27FC236}">
                <a16:creationId xmlns:a16="http://schemas.microsoft.com/office/drawing/2014/main" id="{F268C237-108C-456B-8C72-78834CD819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9" r="9618"/>
          <a:stretch/>
        </p:blipFill>
        <p:spPr>
          <a:xfrm>
            <a:off x="-16" y="10"/>
            <a:ext cx="9141744" cy="6857990"/>
          </a:xfrm>
          <a:custGeom>
            <a:avLst/>
            <a:gdLst>
              <a:gd name="connsiteX0" fmla="*/ 0 w 9141744"/>
              <a:gd name="connsiteY0" fmla="*/ 0 h 6863485"/>
              <a:gd name="connsiteX1" fmla="*/ 5963051 w 9141744"/>
              <a:gd name="connsiteY1" fmla="*/ 0 h 6863485"/>
              <a:gd name="connsiteX2" fmla="*/ 9141744 w 9141744"/>
              <a:gd name="connsiteY2" fmla="*/ 6863485 h 6863485"/>
              <a:gd name="connsiteX3" fmla="*/ 0 w 9141744"/>
              <a:gd name="connsiteY3" fmla="*/ 6863485 h 6863485"/>
              <a:gd name="connsiteX4" fmla="*/ 0 w 9141744"/>
              <a:gd name="connsiteY4" fmla="*/ 0 h 686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1744" h="6863485">
                <a:moveTo>
                  <a:pt x="0" y="0"/>
                </a:moveTo>
                <a:lnTo>
                  <a:pt x="5963051" y="0"/>
                </a:lnTo>
                <a:lnTo>
                  <a:pt x="9141744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7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012263F8-F2F7-4C97-92F9-AA128938CEA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6" r="24072" b="1"/>
          <a:stretch/>
        </p:blipFill>
        <p:spPr>
          <a:xfrm>
            <a:off x="5790369" y="10"/>
            <a:ext cx="6401647" cy="6852984"/>
          </a:xfrm>
          <a:custGeom>
            <a:avLst/>
            <a:gdLst>
              <a:gd name="connsiteX0" fmla="*/ 354282 w 6401647"/>
              <a:gd name="connsiteY0" fmla="*/ 0 h 6852994"/>
              <a:gd name="connsiteX1" fmla="*/ 6401647 w 6401647"/>
              <a:gd name="connsiteY1" fmla="*/ 0 h 6852994"/>
              <a:gd name="connsiteX2" fmla="*/ 6401647 w 6401647"/>
              <a:gd name="connsiteY2" fmla="*/ 6852994 h 6852994"/>
              <a:gd name="connsiteX3" fmla="*/ 0 w 6401647"/>
              <a:gd name="connsiteY3" fmla="*/ 6852994 h 6852994"/>
              <a:gd name="connsiteX4" fmla="*/ 0 w 6401647"/>
              <a:gd name="connsiteY4" fmla="*/ 6852993 h 6852994"/>
              <a:gd name="connsiteX5" fmla="*/ 3528116 w 6401647"/>
              <a:gd name="connsiteY5" fmla="*/ 6852993 h 685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01647" h="6852994">
                <a:moveTo>
                  <a:pt x="354282" y="0"/>
                </a:moveTo>
                <a:lnTo>
                  <a:pt x="6401647" y="0"/>
                </a:lnTo>
                <a:lnTo>
                  <a:pt x="6401647" y="6852994"/>
                </a:lnTo>
                <a:lnTo>
                  <a:pt x="0" y="6852994"/>
                </a:lnTo>
                <a:lnTo>
                  <a:pt x="0" y="6852993"/>
                </a:lnTo>
                <a:lnTo>
                  <a:pt x="3528116" y="6852993"/>
                </a:lnTo>
                <a:close/>
              </a:path>
            </a:pathLst>
          </a:cu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57ADA24-F07F-4AF3-A108-8B0538C1BB8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73847"/>
            <a:ext cx="6434783" cy="3310306"/>
          </a:xfrm>
          <a:custGeom>
            <a:avLst/>
            <a:gdLst>
              <a:gd name="connsiteX0" fmla="*/ 0 w 6434783"/>
              <a:gd name="connsiteY0" fmla="*/ 0 h 3310306"/>
              <a:gd name="connsiteX1" fmla="*/ 3829872 w 6434783"/>
              <a:gd name="connsiteY1" fmla="*/ 0 h 3310306"/>
              <a:gd name="connsiteX2" fmla="*/ 4896100 w 6434783"/>
              <a:gd name="connsiteY2" fmla="*/ 0 h 3310306"/>
              <a:gd name="connsiteX3" fmla="*/ 4901677 w 6434783"/>
              <a:gd name="connsiteY3" fmla="*/ 0 h 3310306"/>
              <a:gd name="connsiteX4" fmla="*/ 6434783 w 6434783"/>
              <a:gd name="connsiteY4" fmla="*/ 3310306 h 3310306"/>
              <a:gd name="connsiteX5" fmla="*/ 0 w 6434783"/>
              <a:gd name="connsiteY5" fmla="*/ 3310306 h 3310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34783" h="3310306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6434783" y="3310306"/>
                </a:lnTo>
                <a:lnTo>
                  <a:pt x="0" y="33103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CCDC36B2-6CB8-4B54-A381-1FAD417B1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733" y="3011476"/>
            <a:ext cx="4519338" cy="185524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KLUBBINFO -BARNEFOTBALL</a:t>
            </a:r>
          </a:p>
        </p:txBody>
      </p:sp>
    </p:spTree>
    <p:extLst>
      <p:ext uri="{BB962C8B-B14F-4D97-AF65-F5344CB8AC3E}">
        <p14:creationId xmlns:p14="http://schemas.microsoft.com/office/powerpoint/2010/main" val="27053257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4" y="249579"/>
            <a:ext cx="961190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Medlemsmøte</a:t>
            </a:r>
            <a:r>
              <a:rPr lang="en-US" sz="44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fotballgruppa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38F0DB1-9218-4915-B782-D69D6D7578A8}"/>
              </a:ext>
            </a:extLst>
          </p:cNvPr>
          <p:cNvSpPr/>
          <p:nvPr/>
        </p:nvSpPr>
        <p:spPr>
          <a:xfrm>
            <a:off x="696686" y="1778548"/>
            <a:ext cx="8447314" cy="80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sz="1050" dirty="0">
              <a:latin typeface="Calibri" panose="020F0502020204030204" pitchFamily="34" charset="0"/>
            </a:endParaRPr>
          </a:p>
          <a:p>
            <a:r>
              <a:rPr lang="nb-NO" dirty="0">
                <a:latin typeface="Calibri" panose="020F0502020204030204" pitchFamily="34" charset="0"/>
              </a:rPr>
              <a:t>  </a:t>
            </a:r>
          </a:p>
          <a:p>
            <a:endParaRPr lang="nb-NO" dirty="0">
              <a:latin typeface="Calibri" panose="020F0502020204030204" pitchFamily="34" charset="0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D32398F-11AE-4B55-A08F-7B9EA85F01B8}"/>
              </a:ext>
            </a:extLst>
          </p:cNvPr>
          <p:cNvSpPr/>
          <p:nvPr/>
        </p:nvSpPr>
        <p:spPr>
          <a:xfrm>
            <a:off x="531791" y="1443840"/>
            <a:ext cx="82943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b="1" dirty="0"/>
              <a:t>Tid: 8. mars kl. 19.00-21.00</a:t>
            </a:r>
            <a:endParaRPr lang="nb-NO" dirty="0"/>
          </a:p>
          <a:p>
            <a:r>
              <a:rPr lang="nb-NO" b="1" dirty="0"/>
              <a:t>Agenda:</a:t>
            </a:r>
            <a:endParaRPr lang="nb-NO" dirty="0"/>
          </a:p>
          <a:p>
            <a:r>
              <a:rPr lang="nb-NO" dirty="0"/>
              <a:t>1. Gjennomgang av årsberetning og regnskap 2017</a:t>
            </a:r>
          </a:p>
          <a:p>
            <a:r>
              <a:rPr lang="nb-NO" dirty="0"/>
              <a:t>4. Behandle budsjett 2018, herunder fastsette årlig treningsavgift</a:t>
            </a:r>
          </a:p>
          <a:p>
            <a:r>
              <a:rPr lang="nb-NO" dirty="0"/>
              <a:t>5. Orientering om status i fotballgruppa</a:t>
            </a:r>
          </a:p>
          <a:p>
            <a:r>
              <a:rPr lang="nb-NO" dirty="0"/>
              <a:t>6. Fremme innspill til årsplan for fotballgruppas aktiviteter (til hovedstyret)</a:t>
            </a:r>
          </a:p>
          <a:p>
            <a:r>
              <a:rPr lang="nb-NO" dirty="0"/>
              <a:t>7. Orientering om valg – valg av styre</a:t>
            </a:r>
          </a:p>
          <a:p>
            <a:r>
              <a:rPr lang="nb-NO" dirty="0"/>
              <a:t>8. Innkomne saker</a:t>
            </a:r>
          </a:p>
          <a:p>
            <a:endParaRPr lang="nb-NO" dirty="0" smtClean="0"/>
          </a:p>
          <a:p>
            <a:r>
              <a:rPr lang="nb-NO" dirty="0" smtClean="0"/>
              <a:t>Sakspapirer </a:t>
            </a:r>
            <a:r>
              <a:rPr lang="nb-NO" dirty="0"/>
              <a:t>leveres ut på møtet.</a:t>
            </a:r>
          </a:p>
          <a:p>
            <a:endParaRPr lang="nb-NO" dirty="0" smtClean="0"/>
          </a:p>
          <a:p>
            <a:r>
              <a:rPr lang="nb-NO" dirty="0" smtClean="0"/>
              <a:t>Husk </a:t>
            </a:r>
            <a:r>
              <a:rPr lang="nb-NO" dirty="0"/>
              <a:t>at fotballgruppa ønsker alle som vil bidra lite eller mye velkommen! Det er mange poster som ønskes besatt og valgbare plasser ellers i styret - det er ikke for sent å melde seg.</a:t>
            </a:r>
          </a:p>
          <a:p>
            <a:endParaRPr lang="nb-NO" dirty="0" smtClean="0"/>
          </a:p>
          <a:p>
            <a:r>
              <a:rPr lang="nb-NO" dirty="0" smtClean="0"/>
              <a:t>Møt </a:t>
            </a:r>
            <a:r>
              <a:rPr lang="nb-NO" dirty="0"/>
              <a:t>opp og finn ut mer om hva som rører seg i klubben!</a:t>
            </a:r>
          </a:p>
        </p:txBody>
      </p:sp>
    </p:spTree>
    <p:extLst>
      <p:ext uri="{BB962C8B-B14F-4D97-AF65-F5344CB8AC3E}">
        <p14:creationId xmlns:p14="http://schemas.microsoft.com/office/powerpoint/2010/main" val="1857032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5" y="249579"/>
            <a:ext cx="74741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Klubben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– OIL Fotball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38F0DB1-9218-4915-B782-D69D6D7578A8}"/>
              </a:ext>
            </a:extLst>
          </p:cNvPr>
          <p:cNvSpPr/>
          <p:nvPr/>
        </p:nvSpPr>
        <p:spPr>
          <a:xfrm>
            <a:off x="322201" y="1438901"/>
            <a:ext cx="5791200" cy="5239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sz="1050" dirty="0">
              <a:latin typeface="Calibri" panose="020F0502020204030204" pitchFamily="34" charset="0"/>
            </a:endParaRPr>
          </a:p>
          <a:p>
            <a:r>
              <a:rPr lang="nb-NO" dirty="0">
                <a:latin typeface="Calibri" panose="020F0502020204030204" pitchFamily="34" charset="0"/>
              </a:rPr>
              <a:t>Fra lag- og trenerstyrt, til klubbstyrt!</a:t>
            </a:r>
          </a:p>
          <a:p>
            <a:endParaRPr lang="nb-NO" dirty="0">
              <a:latin typeface="Calibri" panose="020F0502020204030204" pitchFamily="34" charset="0"/>
            </a:endParaRPr>
          </a:p>
          <a:p>
            <a:r>
              <a:rPr lang="nb-NO" dirty="0">
                <a:latin typeface="Calibri" panose="020F0502020204030204" pitchFamily="34" charset="0"/>
              </a:rPr>
              <a:t>OIL Fotballklubb ønsker å fokusere på –«Klubben som sjef»</a:t>
            </a:r>
          </a:p>
          <a:p>
            <a:endParaRPr lang="nb-NO" dirty="0">
              <a:latin typeface="Calibri" panose="020F0502020204030204" pitchFamily="34" charset="0"/>
            </a:endParaRPr>
          </a:p>
          <a:p>
            <a:r>
              <a:rPr lang="nb-NO" dirty="0">
                <a:latin typeface="Calibri" panose="020F0502020204030204" pitchFamily="34" charset="0"/>
              </a:rPr>
              <a:t>Hensikten med «klubben som sjef» er å prioritere og vise aksjonene og planene som er de viktigste for å nå klubbens målsettinger </a:t>
            </a:r>
          </a:p>
          <a:p>
            <a:endParaRPr lang="nb-NO" dirty="0">
              <a:latin typeface="Calibri" panose="020F0502020204030204" pitchFamily="34" charset="0"/>
            </a:endParaRPr>
          </a:p>
          <a:p>
            <a:r>
              <a:rPr lang="nb-NO" dirty="0">
                <a:latin typeface="Calibri" panose="020F0502020204030204" pitchFamily="34" charset="0"/>
              </a:rPr>
              <a:t>Klubben som sjef betyr at alle spillere og lag får likeverdige forhold basert på felles administrative og sportslige retningslinjer.</a:t>
            </a:r>
          </a:p>
          <a:p>
            <a:endParaRPr lang="nb-NO" dirty="0">
              <a:latin typeface="Calibri" panose="020F0502020204030204" pitchFamily="34" charset="0"/>
            </a:endParaRPr>
          </a:p>
          <a:p>
            <a:r>
              <a:rPr lang="nb-NO" dirty="0">
                <a:latin typeface="Calibri" panose="020F0502020204030204" pitchFamily="34" charset="0"/>
              </a:rPr>
              <a:t>Klubben skal sette seg i førersete og legge premissene for all aktivitet og styre dette til alles beste.</a:t>
            </a:r>
          </a:p>
          <a:p>
            <a:endParaRPr lang="nb-NO" dirty="0">
              <a:latin typeface="Calibri" panose="020F0502020204030204" pitchFamily="34" charset="0"/>
            </a:endParaRPr>
          </a:p>
          <a:p>
            <a:r>
              <a:rPr lang="nb-NO" dirty="0">
                <a:latin typeface="Calibri" panose="020F0502020204030204" pitchFamily="34" charset="0"/>
              </a:rPr>
              <a:t>Sporten skal være navet i klubben – styret skal være tilrettelegger og overvåker, samt gi best mulige og likeverdige rammer.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792F8540-0866-48FE-B3CC-CFC70D0CE2A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46820" y="208955"/>
            <a:ext cx="4847509" cy="362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735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4" y="249579"/>
            <a:ext cx="961190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Fair play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D32398F-11AE-4B55-A08F-7B9EA85F01B8}"/>
              </a:ext>
            </a:extLst>
          </p:cNvPr>
          <p:cNvSpPr/>
          <p:nvPr/>
        </p:nvSpPr>
        <p:spPr>
          <a:xfrm>
            <a:off x="531791" y="1443840"/>
            <a:ext cx="609543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GB" sz="2000" dirty="0" err="1"/>
              <a:t>Det</a:t>
            </a:r>
            <a:r>
              <a:rPr lang="en-GB" sz="2000" dirty="0"/>
              <a:t> handler om </a:t>
            </a:r>
            <a:r>
              <a:rPr lang="en-GB" sz="2000" dirty="0" err="1"/>
              <a:t>forståelse</a:t>
            </a:r>
            <a:r>
              <a:rPr lang="en-GB" sz="2000" dirty="0"/>
              <a:t> og </a:t>
            </a:r>
            <a:r>
              <a:rPr lang="en-GB" sz="2000" dirty="0" err="1"/>
              <a:t>bevistgjøring</a:t>
            </a:r>
            <a:endParaRPr lang="en-GB" sz="2000" dirty="0"/>
          </a:p>
          <a:p>
            <a:pPr fontAlgn="ctr"/>
            <a:endParaRPr lang="en-GB" sz="2000" dirty="0"/>
          </a:p>
          <a:p>
            <a:pPr fontAlgn="ctr"/>
            <a:r>
              <a:rPr lang="en-GB" sz="2000" dirty="0" err="1"/>
              <a:t>Alle</a:t>
            </a:r>
            <a:r>
              <a:rPr lang="en-GB" sz="2000" dirty="0"/>
              <a:t> </a:t>
            </a:r>
            <a:r>
              <a:rPr lang="en-GB" sz="2000" dirty="0" err="1"/>
              <a:t>aktive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Ottestad IL Fotball </a:t>
            </a:r>
            <a:r>
              <a:rPr lang="en-GB" sz="2000" dirty="0" err="1"/>
              <a:t>skal</a:t>
            </a:r>
            <a:r>
              <a:rPr lang="en-GB" sz="2000" dirty="0"/>
              <a:t> ha </a:t>
            </a:r>
            <a:r>
              <a:rPr lang="en-GB" sz="2000" dirty="0" err="1"/>
              <a:t>signert</a:t>
            </a:r>
            <a:r>
              <a:rPr lang="en-GB" sz="2000" dirty="0"/>
              <a:t> </a:t>
            </a:r>
            <a:r>
              <a:rPr lang="en-GB" sz="2000" dirty="0" err="1"/>
              <a:t>en</a:t>
            </a:r>
            <a:r>
              <a:rPr lang="en-GB" sz="2000" dirty="0"/>
              <a:t> Fair Play-</a:t>
            </a:r>
            <a:r>
              <a:rPr lang="en-GB" sz="2000" dirty="0" err="1"/>
              <a:t>Kontrakt</a:t>
            </a:r>
            <a:r>
              <a:rPr lang="en-GB" sz="2000" dirty="0"/>
              <a:t> </a:t>
            </a:r>
            <a:r>
              <a:rPr lang="en-GB" sz="2000" dirty="0" err="1"/>
              <a:t>innen</a:t>
            </a:r>
            <a:r>
              <a:rPr lang="en-GB" sz="2000" dirty="0"/>
              <a:t> </a:t>
            </a:r>
            <a:r>
              <a:rPr lang="en-GB" sz="2000" dirty="0" err="1"/>
              <a:t>utgangen</a:t>
            </a:r>
            <a:r>
              <a:rPr lang="en-GB" sz="2000" dirty="0"/>
              <a:t> </a:t>
            </a:r>
            <a:r>
              <a:rPr lang="en-GB" sz="2000" dirty="0" err="1"/>
              <a:t>av</a:t>
            </a:r>
            <a:r>
              <a:rPr lang="en-GB" sz="2000" dirty="0"/>
              <a:t> 2018</a:t>
            </a:r>
          </a:p>
          <a:p>
            <a:pPr fontAlgn="ctr"/>
            <a:endParaRPr lang="en-GB" sz="2000" dirty="0"/>
          </a:p>
          <a:p>
            <a:pPr fontAlgn="ctr"/>
            <a:r>
              <a:rPr lang="en-GB" sz="2000" dirty="0"/>
              <a:t>I </a:t>
            </a:r>
            <a:r>
              <a:rPr lang="en-GB" sz="2000" dirty="0" err="1"/>
              <a:t>korte</a:t>
            </a:r>
            <a:r>
              <a:rPr lang="en-GB" sz="2000" dirty="0"/>
              <a:t> </a:t>
            </a:r>
            <a:r>
              <a:rPr lang="en-GB" sz="2000" dirty="0" err="1"/>
              <a:t>trekk</a:t>
            </a:r>
            <a:r>
              <a:rPr lang="en-GB" sz="2000" dirty="0"/>
              <a:t>;</a:t>
            </a:r>
          </a:p>
          <a:p>
            <a:pPr marL="342900" indent="-342900" fontAlgn="ctr">
              <a:buFontTx/>
              <a:buChar char="-"/>
            </a:pPr>
            <a:r>
              <a:rPr lang="en-GB" sz="2000" dirty="0"/>
              <a:t>Vis </a:t>
            </a:r>
            <a:r>
              <a:rPr lang="en-GB" sz="2000" dirty="0" err="1"/>
              <a:t>respekt</a:t>
            </a:r>
            <a:r>
              <a:rPr lang="en-GB" sz="2000" dirty="0"/>
              <a:t> for </a:t>
            </a:r>
            <a:r>
              <a:rPr lang="en-GB" sz="2000" dirty="0" err="1"/>
              <a:t>treneren</a:t>
            </a:r>
            <a:r>
              <a:rPr lang="en-GB" sz="2000" dirty="0"/>
              <a:t>, </a:t>
            </a:r>
            <a:r>
              <a:rPr lang="en-GB" sz="2000" dirty="0" err="1"/>
              <a:t>dommeren</a:t>
            </a:r>
            <a:r>
              <a:rPr lang="en-GB" sz="2000" dirty="0"/>
              <a:t> og </a:t>
            </a:r>
            <a:r>
              <a:rPr lang="en-GB" sz="2000" dirty="0" err="1"/>
              <a:t>spillets</a:t>
            </a:r>
            <a:r>
              <a:rPr lang="en-GB" sz="2000" dirty="0"/>
              <a:t> </a:t>
            </a:r>
            <a:r>
              <a:rPr lang="en-GB" sz="2000" dirty="0" err="1"/>
              <a:t>regler</a:t>
            </a:r>
            <a:endParaRPr lang="en-GB" sz="2000" dirty="0"/>
          </a:p>
          <a:p>
            <a:pPr marL="342900" indent="-342900" fontAlgn="ctr">
              <a:buFontTx/>
              <a:buChar char="-"/>
            </a:pPr>
            <a:r>
              <a:rPr lang="en-GB" sz="2000" dirty="0"/>
              <a:t>Vis </a:t>
            </a:r>
            <a:r>
              <a:rPr lang="en-GB" sz="2000" dirty="0" err="1"/>
              <a:t>respekt</a:t>
            </a:r>
            <a:r>
              <a:rPr lang="en-GB" sz="2000" dirty="0"/>
              <a:t> for </a:t>
            </a:r>
            <a:r>
              <a:rPr lang="en-GB" sz="2000" dirty="0" err="1"/>
              <a:t>laget</a:t>
            </a:r>
            <a:r>
              <a:rPr lang="en-GB" sz="2000" dirty="0"/>
              <a:t> og </a:t>
            </a:r>
            <a:r>
              <a:rPr lang="en-GB" sz="2000" dirty="0" err="1"/>
              <a:t>lagkameratene</a:t>
            </a:r>
            <a:r>
              <a:rPr lang="en-GB" sz="2000" dirty="0"/>
              <a:t> dine</a:t>
            </a:r>
          </a:p>
          <a:p>
            <a:pPr marL="342900" indent="-342900" fontAlgn="ctr">
              <a:buFontTx/>
              <a:buChar char="-"/>
            </a:pPr>
            <a:r>
              <a:rPr lang="en-GB" sz="2000" dirty="0"/>
              <a:t>Vis </a:t>
            </a:r>
            <a:r>
              <a:rPr lang="en-GB" sz="2000" dirty="0" err="1"/>
              <a:t>respekt</a:t>
            </a:r>
            <a:r>
              <a:rPr lang="en-GB" sz="2000" dirty="0"/>
              <a:t> for dine </a:t>
            </a:r>
            <a:r>
              <a:rPr lang="en-GB" sz="2000" dirty="0" err="1"/>
              <a:t>motspillere</a:t>
            </a:r>
            <a:endParaRPr lang="en-GB" sz="2000" dirty="0"/>
          </a:p>
          <a:p>
            <a:pPr marL="342900" indent="-342900" fontAlgn="ctr">
              <a:buFontTx/>
              <a:buChar char="-"/>
            </a:pPr>
            <a:r>
              <a:rPr lang="en-GB" sz="2000" dirty="0" err="1"/>
              <a:t>Møt</a:t>
            </a:r>
            <a:r>
              <a:rPr lang="en-GB" sz="2000" dirty="0"/>
              <a:t> </a:t>
            </a:r>
            <a:r>
              <a:rPr lang="en-GB" sz="2000" dirty="0" err="1"/>
              <a:t>presis</a:t>
            </a:r>
            <a:r>
              <a:rPr lang="en-GB" sz="2000" dirty="0"/>
              <a:t> </a:t>
            </a:r>
            <a:r>
              <a:rPr lang="en-GB" sz="2000" dirty="0" err="1"/>
              <a:t>til</a:t>
            </a:r>
            <a:r>
              <a:rPr lang="en-GB" sz="2000" dirty="0"/>
              <a:t> </a:t>
            </a:r>
            <a:r>
              <a:rPr lang="en-GB" sz="2000" dirty="0" err="1"/>
              <a:t>trening</a:t>
            </a:r>
            <a:r>
              <a:rPr lang="en-GB" sz="2000" dirty="0"/>
              <a:t>, </a:t>
            </a:r>
            <a:r>
              <a:rPr lang="en-GB" sz="2000" dirty="0" err="1"/>
              <a:t>kamper</a:t>
            </a:r>
            <a:r>
              <a:rPr lang="en-GB" sz="2000" dirty="0"/>
              <a:t> </a:t>
            </a:r>
            <a:r>
              <a:rPr lang="en-GB" sz="2000" dirty="0" err="1"/>
              <a:t>eller</a:t>
            </a:r>
            <a:r>
              <a:rPr lang="en-GB" sz="2000" dirty="0"/>
              <a:t> </a:t>
            </a:r>
            <a:r>
              <a:rPr lang="en-GB" sz="2000" dirty="0" err="1"/>
              <a:t>andre</a:t>
            </a:r>
            <a:r>
              <a:rPr lang="en-GB" sz="2000" dirty="0"/>
              <a:t> </a:t>
            </a:r>
            <a:r>
              <a:rPr lang="en-GB" sz="2000" dirty="0" err="1"/>
              <a:t>avtaler</a:t>
            </a:r>
            <a:endParaRPr lang="en-GB" sz="2000" dirty="0"/>
          </a:p>
          <a:p>
            <a:pPr marL="342900" indent="-342900" fontAlgn="ctr">
              <a:buFontTx/>
              <a:buChar char="-"/>
            </a:pPr>
            <a:r>
              <a:rPr lang="en-GB" sz="2000" dirty="0"/>
              <a:t>Ikke </a:t>
            </a:r>
            <a:r>
              <a:rPr lang="en-GB" sz="2000" dirty="0" err="1"/>
              <a:t>vær</a:t>
            </a:r>
            <a:r>
              <a:rPr lang="en-GB" sz="2000" dirty="0"/>
              <a:t> med </a:t>
            </a:r>
            <a:r>
              <a:rPr lang="en-GB" sz="2000" dirty="0" err="1"/>
              <a:t>på</a:t>
            </a:r>
            <a:r>
              <a:rPr lang="en-GB" sz="2000" dirty="0"/>
              <a:t> mobbing, </a:t>
            </a:r>
            <a:r>
              <a:rPr lang="en-GB" sz="2000" dirty="0" err="1"/>
              <a:t>rasisme</a:t>
            </a:r>
            <a:r>
              <a:rPr lang="en-GB" sz="2000" dirty="0"/>
              <a:t> </a:t>
            </a:r>
            <a:r>
              <a:rPr lang="en-GB" sz="2000" dirty="0" err="1"/>
              <a:t>eller</a:t>
            </a:r>
            <a:r>
              <a:rPr lang="en-GB" sz="2000" dirty="0"/>
              <a:t> </a:t>
            </a:r>
            <a:r>
              <a:rPr lang="en-GB" sz="2000" dirty="0" err="1"/>
              <a:t>annen</a:t>
            </a:r>
            <a:r>
              <a:rPr lang="en-GB" sz="2000" dirty="0"/>
              <a:t> </a:t>
            </a:r>
            <a:r>
              <a:rPr lang="en-GB" sz="2000" dirty="0" err="1"/>
              <a:t>dårlig</a:t>
            </a:r>
            <a:r>
              <a:rPr lang="en-GB" sz="2000" dirty="0"/>
              <a:t> </a:t>
            </a:r>
            <a:r>
              <a:rPr lang="en-GB" sz="2000" dirty="0" err="1"/>
              <a:t>oppførsel</a:t>
            </a:r>
            <a:endParaRPr lang="en-GB" sz="2000" dirty="0"/>
          </a:p>
          <a:p>
            <a:pPr marL="342900" indent="-342900" fontAlgn="ctr">
              <a:buFontTx/>
              <a:buChar char="-"/>
            </a:pPr>
            <a:r>
              <a:rPr lang="en-GB" sz="2000" dirty="0" err="1"/>
              <a:t>Bidra</a:t>
            </a:r>
            <a:r>
              <a:rPr lang="en-GB" sz="2000" dirty="0"/>
              <a:t> </a:t>
            </a:r>
            <a:r>
              <a:rPr lang="en-GB" sz="2000" dirty="0" err="1"/>
              <a:t>til</a:t>
            </a:r>
            <a:r>
              <a:rPr lang="en-GB" sz="2000" dirty="0"/>
              <a:t> at </a:t>
            </a:r>
            <a:r>
              <a:rPr lang="en-GB" sz="2000" dirty="0" err="1"/>
              <a:t>alle</a:t>
            </a:r>
            <a:r>
              <a:rPr lang="en-GB" sz="2000" dirty="0"/>
              <a:t> </a:t>
            </a:r>
            <a:r>
              <a:rPr lang="en-GB" sz="2000" dirty="0" err="1"/>
              <a:t>trives</a:t>
            </a:r>
            <a:r>
              <a:rPr lang="en-GB" sz="2000" dirty="0"/>
              <a:t> og </a:t>
            </a:r>
            <a:r>
              <a:rPr lang="en-GB" sz="2000" dirty="0" err="1"/>
              <a:t>har</a:t>
            </a:r>
            <a:r>
              <a:rPr lang="en-GB" sz="2000" dirty="0"/>
              <a:t> </a:t>
            </a:r>
            <a:r>
              <a:rPr lang="en-GB" sz="2000" dirty="0" err="1"/>
              <a:t>det</a:t>
            </a:r>
            <a:r>
              <a:rPr lang="en-GB" sz="2000" dirty="0"/>
              <a:t> </a:t>
            </a:r>
            <a:r>
              <a:rPr lang="en-GB" sz="2000" dirty="0" err="1"/>
              <a:t>gøy</a:t>
            </a:r>
            <a:r>
              <a:rPr lang="en-GB" sz="2000" dirty="0"/>
              <a:t> med </a:t>
            </a:r>
            <a:r>
              <a:rPr lang="en-GB" sz="2000" dirty="0" err="1"/>
              <a:t>fotballen</a:t>
            </a:r>
            <a:endParaRPr lang="en-GB" sz="2000" dirty="0"/>
          </a:p>
          <a:p>
            <a:pPr marL="342900" indent="-342900" fontAlgn="ctr">
              <a:buFontTx/>
              <a:buChar char="-"/>
            </a:pPr>
            <a:r>
              <a:rPr lang="en-GB" sz="2000" dirty="0"/>
              <a:t>Tap og </a:t>
            </a:r>
            <a:r>
              <a:rPr lang="en-GB" sz="2000" dirty="0" err="1"/>
              <a:t>vinn</a:t>
            </a:r>
            <a:r>
              <a:rPr lang="en-GB" sz="2000" dirty="0"/>
              <a:t> med </a:t>
            </a:r>
            <a:r>
              <a:rPr lang="en-GB" sz="2000" dirty="0" err="1"/>
              <a:t>samme</a:t>
            </a:r>
            <a:r>
              <a:rPr lang="en-GB" sz="2000" dirty="0"/>
              <a:t> </a:t>
            </a:r>
            <a:r>
              <a:rPr lang="en-GB" sz="2000" dirty="0" err="1"/>
              <a:t>sinn</a:t>
            </a:r>
            <a:endParaRPr lang="en-GB" sz="2000" dirty="0"/>
          </a:p>
          <a:p>
            <a:pPr marL="342900" indent="-342900" fontAlgn="ctr">
              <a:buFontTx/>
              <a:buChar char="-"/>
            </a:pPr>
            <a:endParaRPr lang="en-GB" sz="2000" dirty="0"/>
          </a:p>
          <a:p>
            <a:pPr fontAlgn="ctr"/>
            <a:endParaRPr lang="en-GB" sz="2000" dirty="0"/>
          </a:p>
          <a:p>
            <a:pPr marL="342900" indent="-342900" fontAlgn="ctr">
              <a:buFontTx/>
              <a:buChar char="-"/>
            </a:pPr>
            <a:endParaRPr lang="en-GB" sz="2000" dirty="0"/>
          </a:p>
          <a:p>
            <a:pPr marL="342900" indent="-342900" fontAlgn="ctr">
              <a:buFontTx/>
              <a:buChar char="-"/>
            </a:pPr>
            <a:endParaRPr lang="nb-NO" sz="2000" dirty="0"/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endParaRPr lang="nb-NO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2CE0B18E-4197-4D64-A7AB-7C63F537DA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58647">
            <a:off x="6745633" y="591304"/>
            <a:ext cx="2761284" cy="392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09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4" y="249579"/>
            <a:ext cx="961190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Kampvert hos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alle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lag -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oppgaver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D32398F-11AE-4B55-A08F-7B9EA85F01B8}"/>
              </a:ext>
            </a:extLst>
          </p:cNvPr>
          <p:cNvSpPr/>
          <p:nvPr/>
        </p:nvSpPr>
        <p:spPr>
          <a:xfrm>
            <a:off x="534638" y="1182582"/>
            <a:ext cx="889959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b="1" dirty="0"/>
              <a:t>Før kampen: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Sørge for at garderober, bane og mål er i orden.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Ønske velkommen begge lag og dommer (e).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Oppfordre til at tilskuere plasseres på motsatt side av lagene og står godt utenfor sidelinjen.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Minne hjemmelagets trener i å avholde Fair play-møtet.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Minne trenere og dommer om å organisere Fair play-hilsen før kampstart.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Ha kunnskap om hvor klubbens hjertestarter er og ha telefon for å ringe 113.</a:t>
            </a:r>
          </a:p>
          <a:p>
            <a:r>
              <a:rPr lang="nb-NO" b="1" dirty="0"/>
              <a:t>Under kampen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Støtte dommeren og påse at reaksjoner mot dommer er innen rimelighetens grenser.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Prate med dommer i pausen.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Oppfordre til gode og positive tilrop fra foreldre, og ta kontakt hvis det går over streken. Vise til </a:t>
            </a:r>
            <a:r>
              <a:rPr lang="nb-NO" dirty="0" err="1"/>
              <a:t>foreldrevetteregler</a:t>
            </a:r>
            <a:r>
              <a:rPr lang="nb-NO" dirty="0"/>
              <a:t> og klubbens verdier.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Påse at alle tilskuere oppholder seg to meter unna sidelinjen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Oppfordre til positivitet fra trenere/lagledere både mot spillere og dommer.</a:t>
            </a:r>
          </a:p>
          <a:p>
            <a:r>
              <a:rPr lang="nb-NO" b="1" dirty="0"/>
              <a:t>Etter kampen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Minne trenere og dommer på å organisere Fair play-hilsen, samt Handshake for Peace.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Takker begge lag og dommer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Ta </a:t>
            </a:r>
            <a:r>
              <a:rPr lang="nb-NO" dirty="0" err="1"/>
              <a:t>inititativ</a:t>
            </a:r>
            <a:r>
              <a:rPr lang="nb-NO" dirty="0"/>
              <a:t> til rydding rundt banen etter kampslutt</a:t>
            </a:r>
          </a:p>
          <a:p>
            <a:pPr fontAlgn="ctr"/>
            <a:endParaRPr lang="en-GB" sz="2400" dirty="0"/>
          </a:p>
          <a:p>
            <a:pPr marL="342900" indent="-342900" fontAlgn="ctr">
              <a:buFontTx/>
              <a:buChar char="-"/>
            </a:pPr>
            <a:endParaRPr lang="nb-NO" sz="2400" dirty="0"/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endParaRPr lang="nb-NO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64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5" y="249579"/>
            <a:ext cx="74741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Trenervett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38F0DB1-9218-4915-B782-D69D6D7578A8}"/>
              </a:ext>
            </a:extLst>
          </p:cNvPr>
          <p:cNvSpPr/>
          <p:nvPr/>
        </p:nvSpPr>
        <p:spPr>
          <a:xfrm>
            <a:off x="228649" y="1207685"/>
            <a:ext cx="8447314" cy="5239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sz="1050" dirty="0">
              <a:latin typeface="Calibri" panose="020F0502020204030204" pitchFamily="34" charset="0"/>
            </a:endParaRPr>
          </a:p>
          <a:p>
            <a:r>
              <a:rPr lang="nb-NO" b="1" dirty="0"/>
              <a:t>Som trener er jeg et forbilde for spillerne mine. Da er det viktig at jeg utviser trenervett:</a:t>
            </a: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Jeg er her for spillerne, ikke for meg selv.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Jeg ser og hører meg selv «utenfra» og spillerne «innenfra».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Jeg velger å være positiv, for jeg vet at min oppførsel – både positiv og negativ – smitter over på andre.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Jeg påvirker både spillerne mine, «benken» min, dommeren, motstanderlaget og publikum gjennom positiv språkbruk og kroppsspråk.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Jeg ønsker å være et godt forbilde for spillerne mine og en god ambassadør for fotballen og klubben min.</a:t>
            </a:r>
          </a:p>
          <a:p>
            <a:r>
              <a:rPr lang="nb-NO" b="1" dirty="0"/>
              <a:t>Trenervett gir </a:t>
            </a:r>
            <a:r>
              <a:rPr lang="nb-NO" b="1" dirty="0" err="1"/>
              <a:t>kampvett</a:t>
            </a:r>
            <a:r>
              <a:rPr lang="nb-NO" b="1" dirty="0"/>
              <a:t>:</a:t>
            </a: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Gjennom Fair play -møtet er jeg med på å skape en god fotballopplevelse for alle.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Jeg samarbeider med motstanderlagets trener om å skape jevnbyrdighet i kampen.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Alle er like mye verdt. Jeg sprer både spilletid og oppmerksomhet.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Jeg er utviklingsorientert og veileder spillerne mot neste spillsituasjon. Jeg gjør dommeren god og henger meg ikke opp i dommeravgjørelser.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Jeg er forberedt på at temperaturen kan bli høy, men jeg, «benken» min og spillerne mine skal takle det positivt og konstruktivt.</a:t>
            </a:r>
          </a:p>
        </p:txBody>
      </p:sp>
    </p:spTree>
    <p:extLst>
      <p:ext uri="{BB962C8B-B14F-4D97-AF65-F5344CB8AC3E}">
        <p14:creationId xmlns:p14="http://schemas.microsoft.com/office/powerpoint/2010/main" val="883071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5" y="249579"/>
            <a:ext cx="74741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Foreldrevett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38F0DB1-9218-4915-B782-D69D6D7578A8}"/>
              </a:ext>
            </a:extLst>
          </p:cNvPr>
          <p:cNvSpPr/>
          <p:nvPr/>
        </p:nvSpPr>
        <p:spPr>
          <a:xfrm>
            <a:off x="505138" y="1499873"/>
            <a:ext cx="8447314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sz="1050" dirty="0">
              <a:latin typeface="Calibri" panose="020F0502020204030204" pitchFamily="34" charset="0"/>
            </a:endParaRPr>
          </a:p>
          <a:p>
            <a:endParaRPr lang="nb-NO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2DCCB41C-1A4A-4296-8DA8-3EC37415F83F}"/>
              </a:ext>
            </a:extLst>
          </p:cNvPr>
          <p:cNvSpPr/>
          <p:nvPr/>
        </p:nvSpPr>
        <p:spPr>
          <a:xfrm>
            <a:off x="178485" y="1303751"/>
            <a:ext cx="87782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For å få et godt klima på og utenfor banen, så er det avgjørende å ha gode relasjoner og en god dialog med foreldregruppa. Det er viktig å klargjøre klubbens verdier, retningslinjer og lagets kjøreregler overfor foreldrene, slik at de blir bevisst sin rolle. Foreldremøter er en god arena for å skape og vedlikeholde denne bevisstheten. Bruk gjerne Foreldrevettreglene som en inngang til foreldremøter.</a:t>
            </a:r>
          </a:p>
          <a:p>
            <a:endParaRPr lang="nb-NO" dirty="0"/>
          </a:p>
          <a:p>
            <a:pPr>
              <a:buFont typeface="+mj-lt"/>
              <a:buAutoNum type="arabicPeriod"/>
            </a:pPr>
            <a:r>
              <a:rPr lang="nb-NO" dirty="0"/>
              <a:t> Støtt opp om klubbens arbeid – gjennom foreldremøter forankres fotballens og klubbens verdisyn.</a:t>
            </a:r>
          </a:p>
          <a:p>
            <a:pPr>
              <a:buFont typeface="+mj-lt"/>
              <a:buAutoNum type="arabicPeriod"/>
            </a:pPr>
            <a:r>
              <a:rPr lang="nb-NO" dirty="0"/>
              <a:t> Møt fram til kamper og treninger – du er viktig både for spillerne og miljøet.</a:t>
            </a:r>
          </a:p>
          <a:p>
            <a:pPr>
              <a:buFont typeface="+mj-lt"/>
              <a:buAutoNum type="arabicPeriod"/>
            </a:pPr>
            <a:r>
              <a:rPr lang="nb-NO" dirty="0"/>
              <a:t> Gi oppmuntring til alle spillerne i med- og motgang – dette gir trygghet, trivsel og motivasjon for å bli i fotballfamilien lenge.</a:t>
            </a:r>
          </a:p>
          <a:p>
            <a:pPr>
              <a:buFont typeface="+mj-lt"/>
              <a:buAutoNum type="arabicPeriod"/>
            </a:pPr>
            <a:r>
              <a:rPr lang="nb-NO" dirty="0"/>
              <a:t> Vi har alle ansvar for kampmiljøet – gi ros til begge lag for gode prestasjoner og Fair Play.</a:t>
            </a:r>
          </a:p>
          <a:p>
            <a:pPr>
              <a:buFont typeface="+mj-lt"/>
              <a:buAutoNum type="arabicPeriod"/>
            </a:pPr>
            <a:r>
              <a:rPr lang="nb-NO" dirty="0"/>
              <a:t> Respekter trenerens kampledelse – konstruktiv dialog om gjennomføring tas med trener og klubb i etterkant.</a:t>
            </a:r>
          </a:p>
          <a:p>
            <a:pPr>
              <a:buFont typeface="+mj-lt"/>
              <a:buAutoNum type="arabicPeriod"/>
            </a:pPr>
            <a:r>
              <a:rPr lang="nb-NO" dirty="0"/>
              <a:t> Respekter dommerens avgjørelser – selv om du av og til er uenig!</a:t>
            </a:r>
          </a:p>
          <a:p>
            <a:pPr>
              <a:buFont typeface="+mj-lt"/>
              <a:buAutoNum type="arabicPeriod"/>
            </a:pPr>
            <a:r>
              <a:rPr lang="nb-NO" dirty="0"/>
              <a:t> Det er ditt barn som spiller fotball. Opptre positivt og støttende – da er du en god medspiller!</a:t>
            </a:r>
          </a:p>
          <a:p>
            <a:pPr algn="ctr"/>
            <a:r>
              <a:rPr lang="nb-NO" b="1" dirty="0"/>
              <a:t>Det handler om respekt – ikke sant?</a:t>
            </a:r>
            <a:endParaRPr lang="nb-NO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34576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25621CF-FD9B-4BC3-9ECC-36CAF62103D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C80C3A2E-251A-4505-B1B8-C85CBF21F3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012263F8-F2F7-4C97-92F9-AA128938CEA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28827" y="2368339"/>
            <a:ext cx="4448774" cy="2368972"/>
          </a:xfrm>
          <a:prstGeom prst="rect">
            <a:avLst/>
          </a:prstGeom>
        </p:spPr>
      </p:pic>
      <p:sp>
        <p:nvSpPr>
          <p:cNvPr id="14" name="Tittel 13">
            <a:extLst>
              <a:ext uri="{FF2B5EF4-FFF2-40B4-BE49-F238E27FC236}">
                <a16:creationId xmlns:a16="http://schemas.microsoft.com/office/drawing/2014/main" id="{A3311279-E3AC-4BC2-949C-1E55CC8D6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242" y="632990"/>
            <a:ext cx="4062643" cy="10434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3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			</a:t>
            </a:r>
            <a:r>
              <a:rPr lang="en-US" sz="33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16" name="Plassholder for tekst 15">
            <a:extLst>
              <a:ext uri="{FF2B5EF4-FFF2-40B4-BE49-F238E27FC236}">
                <a16:creationId xmlns:a16="http://schemas.microsoft.com/office/drawing/2014/main" id="{C2671AD2-C6AB-44F9-90A5-F15FE6ECC7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0243" y="1774372"/>
            <a:ext cx="3821758" cy="14042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00050" indent="-22860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bg1"/>
                </a:solidFill>
              </a:rPr>
              <a:t>Kort</a:t>
            </a:r>
            <a:r>
              <a:rPr lang="en-US" sz="1800" dirty="0">
                <a:solidFill>
                  <a:schemeClr val="bg1"/>
                </a:solidFill>
              </a:rPr>
              <a:t> status</a:t>
            </a:r>
          </a:p>
          <a:p>
            <a:pPr marL="400050" indent="-22860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bg1"/>
                </a:solidFill>
              </a:rPr>
              <a:t>Sportslig</a:t>
            </a:r>
            <a:endParaRPr lang="en-US" sz="1800" dirty="0">
              <a:solidFill>
                <a:schemeClr val="bg1"/>
              </a:solidFill>
            </a:endParaRPr>
          </a:p>
          <a:p>
            <a:pPr marL="400050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Barn og </a:t>
            </a:r>
            <a:r>
              <a:rPr lang="en-US" sz="1800" dirty="0" err="1">
                <a:solidFill>
                  <a:schemeClr val="bg1"/>
                </a:solidFill>
              </a:rPr>
              <a:t>Idrett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99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4" y="249579"/>
            <a:ext cx="961190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Politiattest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CA3988E-EA13-4326-969B-7D31F7BA6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484" y="1190256"/>
            <a:ext cx="8627188" cy="53553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+mn-lt"/>
              </a:rPr>
              <a:t>Seksuell trakassering og overgrep er straffbart og et fullstendig brudd med idrettens mest grunnleggende verdier og i strid med straffeloven. Norsk idrett har vedtatt at alle idrettslag fra 1. januar 2009 plikter å innhente politiattest for personer som skal utføre oppgaver for laget, som innebærer et tillits- eller ansvarsforhold overfor mindreårige eller mennesker med utviklingshemming.</a:t>
            </a:r>
            <a:br>
              <a:rPr kumimoji="0" lang="nb-NO" altLang="nb-NO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+mn-lt"/>
              </a:rPr>
            </a:br>
            <a:r>
              <a:rPr kumimoji="0" lang="nb-NO" altLang="nb-NO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+mn-lt"/>
              </a:rPr>
              <a:t/>
            </a:r>
            <a:br>
              <a:rPr kumimoji="0" lang="nb-NO" altLang="nb-NO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+mn-lt"/>
              </a:rPr>
            </a:br>
            <a:r>
              <a:rPr kumimoji="0" lang="nb-NO" altLang="nb-NO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+mn-lt"/>
              </a:rPr>
              <a:t>NFF har utarbeidet retningslinjer for kunnskap om og forebygging av seksuelle overgrep og trakassering, samt en beredskapsplan for håndtering av eventuelle saker.</a:t>
            </a:r>
            <a:endParaRPr kumimoji="0" lang="nb-NO" altLang="nb-NO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+mn-lt"/>
              </a:rPr>
              <a:t>Klubben må ha klare rutiner for kontroll med politiattester for alle relevante verv. </a:t>
            </a:r>
            <a:br>
              <a:rPr kumimoji="0" lang="nb-NO" altLang="nb-NO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+mn-lt"/>
              </a:rPr>
            </a:br>
            <a:endParaRPr kumimoji="0" lang="nb-NO" altLang="nb-NO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+mn-lt"/>
              </a:rPr>
              <a:t>Det innebærer:</a:t>
            </a:r>
            <a:endParaRPr kumimoji="0" lang="nb-NO" altLang="nb-NO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nb-NO" altLang="nb-NO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+mn-lt"/>
              </a:rPr>
              <a:t>Styret oppnevner en politiattestansvarlig.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nb-NO" altLang="nb-NO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+mn-lt"/>
              </a:rPr>
              <a:t>Rutiner for kontroll med politiattester er implementert.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nb-NO" altLang="nb-NO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+mn-lt"/>
              </a:rPr>
              <a:t>Status på at samtlige relevante verv i klubben har levert attest.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nb-NO" altLang="nb-NO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Klubben skal bekrefte at alle med relevante verv som strekker seg over tid, har levert gyldig politiattest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nb-NO" altLang="nb-NO" dirty="0">
                <a:latin typeface="+mn-lt"/>
              </a:rPr>
              <a:t>I de respektive lag kreves derfor politiattest for alle som innehar en rolle  rundt barna, ut over foreldrerollen, d.v.s Lagleder, hovedtrener, hjelpetrener, oppmenn, andre kontaktpersoner og tilretteleggere.</a:t>
            </a:r>
            <a:endParaRPr kumimoji="0" lang="nb-NO" altLang="nb-NO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594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4" y="121275"/>
            <a:ext cx="961190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Varsling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CA3988E-EA13-4326-969B-7D31F7BA6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484" y="3683246"/>
            <a:ext cx="8627188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C927075D-9779-495C-8A26-7E9FFA9353FD}"/>
              </a:ext>
            </a:extLst>
          </p:cNvPr>
          <p:cNvSpPr/>
          <p:nvPr/>
        </p:nvSpPr>
        <p:spPr>
          <a:xfrm>
            <a:off x="263861" y="5766066"/>
            <a:ext cx="95265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200" dirty="0">
                <a:hlinkClick r:id="rId3"/>
              </a:rPr>
              <a:t>NIF Veileder ved seksuell </a:t>
            </a:r>
            <a:r>
              <a:rPr lang="nb-NO" sz="1200" dirty="0" err="1">
                <a:hlinkClick r:id="rId3"/>
              </a:rPr>
              <a:t>trakasering</a:t>
            </a:r>
            <a:endParaRPr lang="nb-NO" sz="1200" dirty="0">
              <a:hlinkClick r:id="rId3"/>
            </a:endParaRPr>
          </a:p>
          <a:p>
            <a:endParaRPr lang="nb-NO" sz="1200" dirty="0">
              <a:hlinkClick r:id="rId3"/>
            </a:endParaRPr>
          </a:p>
          <a:p>
            <a:r>
              <a:rPr lang="nb-NO" sz="1200" dirty="0">
                <a:hlinkClick r:id="rId3"/>
              </a:rPr>
              <a:t>https://www.idrettsforbundet.no/globalassets/idrett/seksuell-trakassering-og-overgrep/veilederen/rettleiar-for-handsaming-av-saker-som-gjeld-seksuell-trakassering-og-overgrep---oppdatert-171204.pdf</a:t>
            </a:r>
            <a:endParaRPr lang="nb-NO" sz="1200" dirty="0"/>
          </a:p>
          <a:p>
            <a:endParaRPr lang="nb-NO" sz="1200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0AA6F69C-DF24-4341-89A6-074542B8F564}"/>
              </a:ext>
            </a:extLst>
          </p:cNvPr>
          <p:cNvSpPr txBox="1"/>
          <p:nvPr/>
        </p:nvSpPr>
        <p:spPr>
          <a:xfrm>
            <a:off x="228431" y="1189363"/>
            <a:ext cx="844753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700" dirty="0"/>
              <a:t>Politiattest er ingen sikkerhet mot att overgrep kan skje og enhver har plettfri vandel inntil første gangs forseelse. Den neste saken kan oppstå i vår klubb så vel som i naboklubber eller langt vekk herfra.</a:t>
            </a:r>
          </a:p>
          <a:p>
            <a:endParaRPr lang="nb-NO" sz="1700" dirty="0"/>
          </a:p>
          <a:p>
            <a:r>
              <a:rPr lang="nb-NO" sz="2000" b="1" dirty="0">
                <a:solidFill>
                  <a:srgbClr val="FF0000"/>
                </a:solidFill>
              </a:rPr>
              <a:t>Derfor;</a:t>
            </a:r>
          </a:p>
          <a:p>
            <a:r>
              <a:rPr lang="nb-NO" sz="1700" b="1" dirty="0"/>
              <a:t>Det skal i alle lag i vår klubb i barnefotballen oppnevnes en foreldrekontakt med ansvar for tilsyn</a:t>
            </a:r>
            <a:r>
              <a:rPr lang="nb-NO" sz="1700" b="1" dirty="0" smtClean="0"/>
              <a:t>. </a:t>
            </a:r>
            <a:r>
              <a:rPr lang="nb-NO" sz="1700" b="1" dirty="0" smtClean="0">
                <a:solidFill>
                  <a:srgbClr val="FF0000"/>
                </a:solidFill>
              </a:rPr>
              <a:t>Foreldrekontakt J2007: Mette Holland (valgt på foreldremøte 5.3.18).  </a:t>
            </a:r>
            <a:endParaRPr lang="nb-NO" sz="1700" b="1" dirty="0">
              <a:solidFill>
                <a:srgbClr val="FF0000"/>
              </a:solidFill>
            </a:endParaRPr>
          </a:p>
          <a:p>
            <a:endParaRPr lang="nb-NO" sz="1700" b="1" dirty="0"/>
          </a:p>
          <a:p>
            <a:r>
              <a:rPr lang="nb-NO" sz="1700" b="1" dirty="0"/>
              <a:t>Det skal i alle lag i vår klubb i ungdomsfotballen og seniorfotballen oppnevnes en foreldre-/utenforstående kontakt og en til 2 spillere med ansvar for tilsyn.</a:t>
            </a:r>
          </a:p>
          <a:p>
            <a:endParaRPr lang="nb-NO" sz="1700" dirty="0"/>
          </a:p>
          <a:p>
            <a:r>
              <a:rPr lang="nb-NO" sz="1700" dirty="0"/>
              <a:t>Mandatet disse innehar er å varsle om uverdig forhold som </a:t>
            </a:r>
            <a:r>
              <a:rPr lang="nb-NO" sz="1700" dirty="0" err="1"/>
              <a:t>sextrakasering</a:t>
            </a:r>
            <a:r>
              <a:rPr lang="nb-NO" sz="1700" dirty="0"/>
              <a:t>, mobbing, eller uønskede hendelser/situasjoner ellers som er ødeleggende for aktivitetsarenaen, lagmiljø eller klubbens rykte og </a:t>
            </a:r>
            <a:r>
              <a:rPr lang="nb-NO" sz="1700" dirty="0" err="1"/>
              <a:t>renome</a:t>
            </a:r>
            <a:r>
              <a:rPr lang="nb-NO" sz="1700" dirty="0"/>
              <a:t>.</a:t>
            </a:r>
          </a:p>
          <a:p>
            <a:endParaRPr lang="nb-NO" sz="1700" dirty="0"/>
          </a:p>
          <a:p>
            <a:r>
              <a:rPr lang="nb-NO" sz="1700" dirty="0"/>
              <a:t>Varsling skal skje til fotballstyrets leder og daglig leder i idrettslaget inntil rutiner for hele Ottestad Idrettslag er på plass.</a:t>
            </a:r>
          </a:p>
        </p:txBody>
      </p:sp>
    </p:spTree>
    <p:extLst>
      <p:ext uri="{BB962C8B-B14F-4D97-AF65-F5344CB8AC3E}">
        <p14:creationId xmlns:p14="http://schemas.microsoft.com/office/powerpoint/2010/main" val="3625136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113" y="584881"/>
            <a:ext cx="828850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Kommunikasjon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klubb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og lag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7A613EB5-59D7-46B3-9C2E-5E5DA3948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1113" y="2057399"/>
            <a:ext cx="3932237" cy="3716384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nb-NO" b="1" dirty="0"/>
              <a:t>Kommunikasjon i laget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BRUK LAG-BLOGGEN </a:t>
            </a:r>
          </a:p>
          <a:p>
            <a:pPr marL="742950" lvl="1" indent="-285750">
              <a:buFontTx/>
              <a:buChar char="-"/>
            </a:pPr>
            <a:r>
              <a:rPr lang="nb-NO" dirty="0">
                <a:hlinkClick r:id="rId3"/>
              </a:rPr>
              <a:t>http://fotball.ottestadil.no/p/18382/barnefotball</a:t>
            </a: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OM DET OPPRETTES EN FACEBOOK-SIDE FOR LAGET, SKAL MINST EN STYREREPRESENTANT I OIL FOTBALL – ELLER DAGLIG LEDER - HA TILGANG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NOEN BRUKER SPOND TIL TRENINGER OG KAMP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All kommunikasjon går via Facebook inntil videre I j2007. Erik sjekker om SPOND skal tas i bruk, og </a:t>
            </a:r>
            <a:r>
              <a:rPr lang="nb-NO" dirty="0" err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even</a:t>
            </a:r>
            <a:r>
              <a:rPr lang="nb-NO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 hvordan tilbakemeldinger om treninger/kamper skal foregå. </a:t>
            </a:r>
            <a:endParaRPr lang="nb-NO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9" name="Plassholder for tekst 5">
            <a:extLst>
              <a:ext uri="{FF2B5EF4-FFF2-40B4-BE49-F238E27FC236}">
                <a16:creationId xmlns:a16="http://schemas.microsoft.com/office/drawing/2014/main" id="{5C202A63-0B85-4F07-A6CF-728A44D1CBD9}"/>
              </a:ext>
            </a:extLst>
          </p:cNvPr>
          <p:cNvSpPr txBox="1">
            <a:spLocks/>
          </p:cNvSpPr>
          <p:nvPr/>
        </p:nvSpPr>
        <p:spPr>
          <a:xfrm>
            <a:off x="4775863" y="2057398"/>
            <a:ext cx="4073752" cy="371638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/>
              <a:t>Kommunikasjon sportslig</a:t>
            </a:r>
          </a:p>
          <a:p>
            <a:pPr marL="285750" indent="-285750">
              <a:buFontTx/>
              <a:buChar char="-"/>
            </a:pPr>
            <a:r>
              <a:rPr lang="nb-NO" dirty="0"/>
              <a:t>HOSPITERING STYRES VED KOMMUNIKASJON MELLOM TRENER OG KLUBBENS SPORTSLIGE KONTAKT TORE ROSETH</a:t>
            </a:r>
          </a:p>
          <a:p>
            <a:pPr marL="285750" indent="-285750">
              <a:buFontTx/>
              <a:buChar char="-"/>
            </a:pPr>
            <a:r>
              <a:rPr lang="nb-NO" dirty="0">
                <a:hlinkClick r:id="rId4"/>
              </a:rPr>
              <a:t>tore.roseth@gmail.com</a:t>
            </a:r>
            <a:endParaRPr lang="nb-NO" dirty="0"/>
          </a:p>
          <a:p>
            <a:pPr marL="285750" indent="-285750">
              <a:buFontTx/>
              <a:buChar char="-"/>
            </a:pPr>
            <a:r>
              <a:rPr lang="nb-NO" dirty="0"/>
              <a:t>NB! Ikke hospitering for hospiteringens skyld.</a:t>
            </a:r>
          </a:p>
          <a:p>
            <a:r>
              <a:rPr lang="nb-NO" b="1" dirty="0"/>
              <a:t>Kommunikasjon usportslig (opptreden)</a:t>
            </a:r>
          </a:p>
          <a:p>
            <a:r>
              <a:rPr lang="nb-NO" dirty="0"/>
              <a:t>- Uoverensstemmelser mellom lagleder, trenere, spillere, foreldre eller andre involverte i gruppen skal straks, og uten ugrunnet opphold meldes til styret</a:t>
            </a:r>
          </a:p>
        </p:txBody>
      </p:sp>
      <p:sp>
        <p:nvSpPr>
          <p:cNvPr id="11" name="Plassholder for tekst 5">
            <a:extLst>
              <a:ext uri="{FF2B5EF4-FFF2-40B4-BE49-F238E27FC236}">
                <a16:creationId xmlns:a16="http://schemas.microsoft.com/office/drawing/2014/main" id="{6F1B28F6-35AB-4EEB-A966-163DAC36159E}"/>
              </a:ext>
            </a:extLst>
          </p:cNvPr>
          <p:cNvSpPr txBox="1">
            <a:spLocks/>
          </p:cNvSpPr>
          <p:nvPr/>
        </p:nvSpPr>
        <p:spPr>
          <a:xfrm>
            <a:off x="2173857" y="5841267"/>
            <a:ext cx="6270171" cy="80142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/>
              <a:t>Kommunikasjon med andre klubber og lag</a:t>
            </a:r>
          </a:p>
          <a:p>
            <a:r>
              <a:rPr lang="nb-NO" b="1" dirty="0"/>
              <a:t>HUSK AT DU REPRESENTERER OTTESTAD IDRETTSLAG OG OIL FOTBALL</a:t>
            </a:r>
          </a:p>
        </p:txBody>
      </p:sp>
    </p:spTree>
    <p:extLst>
      <p:ext uri="{BB962C8B-B14F-4D97-AF65-F5344CB8AC3E}">
        <p14:creationId xmlns:p14="http://schemas.microsoft.com/office/powerpoint/2010/main" val="36105035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742" y="105050"/>
            <a:ext cx="74741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Treningstider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&amp;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Kamper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AECF6AF-0276-4FE7-A8BE-C1EAE2DA88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4671" y="1045028"/>
            <a:ext cx="4440253" cy="5486400"/>
          </a:xfrm>
        </p:spPr>
        <p:txBody>
          <a:bodyPr>
            <a:noAutofit/>
          </a:bodyPr>
          <a:lstStyle/>
          <a:p>
            <a:r>
              <a:rPr lang="nb-NO" sz="1200" b="1" dirty="0"/>
              <a:t>Vi disponerer følgende anlegg vinterstid:</a:t>
            </a:r>
            <a:endParaRPr lang="nb-NO" sz="1200" dirty="0"/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sz="1200" dirty="0" err="1"/>
              <a:t>Hiasbana</a:t>
            </a:r>
            <a:endParaRPr lang="nb-NO" sz="1200" dirty="0"/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sz="1200" dirty="0"/>
              <a:t>Gymsal på Arstad</a:t>
            </a: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sz="1200" dirty="0"/>
              <a:t>Gymsal på </a:t>
            </a:r>
            <a:r>
              <a:rPr lang="nb-NO" sz="1200" dirty="0" err="1"/>
              <a:t>Hoberg</a:t>
            </a:r>
            <a:endParaRPr lang="nb-NO" sz="1200" dirty="0"/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sz="1200" dirty="0"/>
              <a:t>Ottestadhallen (hallflate + gymrom)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sz="1200" dirty="0"/>
              <a:t>Det er begrenset kapasitet om vinteren, så her vil prioritering måtte følge aldersgruppene.</a:t>
            </a:r>
          </a:p>
          <a:p>
            <a:r>
              <a:rPr lang="nb-NO" sz="1200" b="1" dirty="0"/>
              <a:t>Fordelingsprinsipp for</a:t>
            </a:r>
            <a:r>
              <a:rPr lang="nb-NO" sz="1200" b="1" u="sng" dirty="0"/>
              <a:t> vintertrening</a:t>
            </a:r>
            <a:r>
              <a:rPr lang="nb-NO" sz="1200" b="1" dirty="0"/>
              <a:t>:  (Uke 1 - Uke  13)</a:t>
            </a:r>
          </a:p>
          <a:p>
            <a:endParaRPr lang="nb-NO" sz="1200" dirty="0"/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sz="1200" dirty="0"/>
              <a:t>6-7 åringer oppfordres til å være med på andre idretter i perioden. Får ledig tid ute fra 1 april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b-NO" sz="1200" dirty="0"/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sz="1200" dirty="0"/>
              <a:t>8-10 åringer trener 1 gang pr uke. Disse får første prioritering inne. Får ledig tid ute fra 1 april.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b-NO" sz="1200" dirty="0"/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sz="1200" dirty="0"/>
              <a:t>11-12 åringer trener på ute på hias slik at de er ferdig </a:t>
            </a:r>
            <a:r>
              <a:rPr lang="nb-NO" sz="1200" dirty="0" err="1"/>
              <a:t>kl</a:t>
            </a:r>
            <a:r>
              <a:rPr lang="nb-NO" sz="1200" dirty="0"/>
              <a:t> 18.00 1 gang pr uke. Får andre prioritering inne. 1 time på Hias, når det er ledig tid, samtrening med andre lag.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b-NO" sz="1200" dirty="0"/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sz="1200" dirty="0"/>
              <a:t>13 åringer Trener ute 2 ganger i uken på HIAS fra </a:t>
            </a:r>
            <a:r>
              <a:rPr lang="nb-NO" sz="1200" dirty="0" err="1"/>
              <a:t>kl</a:t>
            </a:r>
            <a:r>
              <a:rPr lang="nb-NO" sz="1200" dirty="0"/>
              <a:t> 1800-1930 eller etter avtale.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b-NO" sz="1200" dirty="0"/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sz="1200" dirty="0"/>
              <a:t>14 åringer Trener ute 2 ganger i uken på HIAS fra </a:t>
            </a:r>
            <a:r>
              <a:rPr lang="nb-NO" sz="1200" dirty="0" err="1"/>
              <a:t>kl</a:t>
            </a:r>
            <a:r>
              <a:rPr lang="nb-NO" sz="1200" dirty="0"/>
              <a:t> 1800-1930 eller etter avtale.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b-NO" sz="1200" dirty="0"/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sz="1200" dirty="0"/>
              <a:t>16-19 åringer Trener 2 ganger i uken på HIAS, hovedsakelig fra </a:t>
            </a:r>
            <a:r>
              <a:rPr lang="nb-NO" sz="1200" dirty="0" err="1"/>
              <a:t>kl</a:t>
            </a:r>
            <a:r>
              <a:rPr lang="nb-NO" sz="1200" dirty="0"/>
              <a:t> 19.30 og senere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b-NO" sz="1200" dirty="0"/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sz="1200" dirty="0"/>
              <a:t>A-B-lag damer og herrer 2-3 ganger pr uke, hovedsakelig etter </a:t>
            </a:r>
            <a:r>
              <a:rPr lang="nb-NO" sz="1200" dirty="0" err="1"/>
              <a:t>kl</a:t>
            </a:r>
            <a:r>
              <a:rPr lang="nb-NO" sz="1200" dirty="0"/>
              <a:t> 18.00 og senere, eller etter avtale.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b-NO" sz="1200" dirty="0"/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b-NO" sz="1200" dirty="0"/>
              <a:t>(Mer fleksible klokkeslett i helgene)</a:t>
            </a:r>
          </a:p>
          <a:p>
            <a:r>
              <a:rPr lang="nb-NO" sz="1200" dirty="0"/>
              <a:t> </a:t>
            </a:r>
          </a:p>
          <a:p>
            <a:endParaRPr lang="nb-NO" sz="1200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5E3B8F2-90F2-417E-835B-59C51C2CD1E6}"/>
              </a:ext>
            </a:extLst>
          </p:cNvPr>
          <p:cNvSpPr/>
          <p:nvPr/>
        </p:nvSpPr>
        <p:spPr>
          <a:xfrm>
            <a:off x="5312228" y="1305342"/>
            <a:ext cx="38317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200" b="1" dirty="0"/>
              <a:t>Bestilling av treningstider</a:t>
            </a:r>
            <a:endParaRPr lang="nb-NO" sz="1200" dirty="0"/>
          </a:p>
          <a:p>
            <a:pPr lvl="0"/>
            <a:r>
              <a:rPr lang="nb-NO" sz="1200" dirty="0"/>
              <a:t>Treningstid i gymsal kan bestilles </a:t>
            </a:r>
            <a:r>
              <a:rPr lang="nb-NO" sz="1200" dirty="0" err="1"/>
              <a:t>asap</a:t>
            </a:r>
            <a:r>
              <a:rPr lang="nb-NO" sz="1200" dirty="0"/>
              <a:t>. (Dato/ frist?)</a:t>
            </a:r>
          </a:p>
          <a:p>
            <a:pPr lvl="0"/>
            <a:endParaRPr lang="nb-NO" sz="1200" dirty="0"/>
          </a:p>
          <a:p>
            <a:pPr lvl="0"/>
            <a:r>
              <a:rPr lang="nb-NO" sz="1200" dirty="0"/>
              <a:t>Treningstid på Hias fordeles fortløpende, her er vi avhengige av å koordinere med utleietider. (Vi leier ut Hias til enkelte lag om vinteren, for å kunne forsvare å holde banen åpen hele året.)</a:t>
            </a:r>
          </a:p>
          <a:p>
            <a:pPr lvl="0"/>
            <a:endParaRPr lang="nb-NO" sz="1200" dirty="0"/>
          </a:p>
          <a:p>
            <a:pPr lvl="0"/>
            <a:r>
              <a:rPr lang="nb-NO" sz="1200" dirty="0"/>
              <a:t>Treningstid i Ottestadhallen er ikke prioritert for fotballens medlemmer, her har våre vinteridretter fortrinnsrett (håndball, innebandy, volleyball). Dersom noen lag likevel skulle klare å få tilgang til tid i hallen, så må leiekostnaden dekkes av laget. Styret i Ottestad IL fotball har besluttet at de ikke vil bekoste halleie, da gruppa har store utgifter til drift av fotballanleggene.</a:t>
            </a:r>
          </a:p>
          <a:p>
            <a:r>
              <a:rPr lang="nb-NO" sz="1200" dirty="0"/>
              <a:t> </a:t>
            </a:r>
          </a:p>
          <a:p>
            <a:r>
              <a:rPr lang="nb-NO" sz="1200" dirty="0"/>
              <a:t>Bestilling av treningstider og spørsmål omkring dette gjøres til </a:t>
            </a:r>
            <a:r>
              <a:rPr lang="nb-NO" sz="1200" u="sng" dirty="0">
                <a:hlinkClick r:id="rId3"/>
              </a:rPr>
              <a:t>hias@ottestadil.no/</a:t>
            </a:r>
            <a:r>
              <a:rPr lang="nb-NO" sz="1200" dirty="0"/>
              <a:t> Bjarne Kise.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42B7E3E7-2246-4AFD-BC36-196E9B4D6747}"/>
              </a:ext>
            </a:extLst>
          </p:cNvPr>
          <p:cNvSpPr txBox="1"/>
          <p:nvPr/>
        </p:nvSpPr>
        <p:spPr>
          <a:xfrm>
            <a:off x="5416731" y="4911634"/>
            <a:ext cx="37272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NB! På grunn av kunstgressprosjektet vil vi ha begrensninger frem til slutten av mai dette år.</a:t>
            </a:r>
          </a:p>
          <a:p>
            <a:r>
              <a:rPr lang="nb-NO" b="1" dirty="0">
                <a:solidFill>
                  <a:srgbClr val="FF0000"/>
                </a:solidFill>
              </a:rPr>
              <a:t>Alle vårkamper frem til Juni bør derfor så sant mulig flyttes til bortekamper. </a:t>
            </a:r>
          </a:p>
        </p:txBody>
      </p:sp>
    </p:spTree>
    <p:extLst>
      <p:ext uri="{BB962C8B-B14F-4D97-AF65-F5344CB8AC3E}">
        <p14:creationId xmlns:p14="http://schemas.microsoft.com/office/powerpoint/2010/main" val="1120984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gress, person, utendørs, fotball&#10;&#10;Beskrivelse som er generert med svært høy visshet">
            <a:extLst>
              <a:ext uri="{FF2B5EF4-FFF2-40B4-BE49-F238E27FC236}">
                <a16:creationId xmlns:a16="http://schemas.microsoft.com/office/drawing/2014/main" id="{F268C237-108C-456B-8C72-78834CD819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1" b="556"/>
          <a:stretch/>
        </p:blipFill>
        <p:spPr>
          <a:xfrm>
            <a:off x="-1" y="-28"/>
            <a:ext cx="12192000" cy="6855958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CC55ACC-A2F6-403C-A3A4-D59B3734D45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lassholder for bilde 6" descr="Et bilde som inneholder utendørs, person, gress, bakke&#10;&#10;Beskrivelse som er generert med svært høy visshet">
            <a:extLst>
              <a:ext uri="{FF2B5EF4-FFF2-40B4-BE49-F238E27FC236}">
                <a16:creationId xmlns:a16="http://schemas.microsoft.com/office/drawing/2014/main" id="{97358483-C575-46C8-805E-96613CC4A9F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r="26519" b="1"/>
          <a:stretch/>
        </p:blipFill>
        <p:spPr>
          <a:xfrm>
            <a:off x="6021086" y="544802"/>
            <a:ext cx="6170914" cy="6313225"/>
          </a:xfrm>
          <a:custGeom>
            <a:avLst/>
            <a:gdLst>
              <a:gd name="connsiteX0" fmla="*/ 3397813 w 6170914"/>
              <a:gd name="connsiteY0" fmla="*/ 0 h 6313225"/>
              <a:gd name="connsiteX1" fmla="*/ 6019731 w 6170914"/>
              <a:gd name="connsiteY1" fmla="*/ 1236489 h 6313225"/>
              <a:gd name="connsiteX2" fmla="*/ 6170914 w 6170914"/>
              <a:gd name="connsiteY2" fmla="*/ 1438663 h 6313225"/>
              <a:gd name="connsiteX3" fmla="*/ 6170914 w 6170914"/>
              <a:gd name="connsiteY3" fmla="*/ 5356963 h 6313225"/>
              <a:gd name="connsiteX4" fmla="*/ 6019731 w 6170914"/>
              <a:gd name="connsiteY4" fmla="*/ 5559138 h 6313225"/>
              <a:gd name="connsiteX5" fmla="*/ 5194591 w 6170914"/>
              <a:gd name="connsiteY5" fmla="*/ 6282226 h 6313225"/>
              <a:gd name="connsiteX6" fmla="*/ 5141791 w 6170914"/>
              <a:gd name="connsiteY6" fmla="*/ 6313225 h 6313225"/>
              <a:gd name="connsiteX7" fmla="*/ 1659199 w 6170914"/>
              <a:gd name="connsiteY7" fmla="*/ 6313225 h 6313225"/>
              <a:gd name="connsiteX8" fmla="*/ 1498064 w 6170914"/>
              <a:gd name="connsiteY8" fmla="*/ 6215333 h 6313225"/>
              <a:gd name="connsiteX9" fmla="*/ 0 w 6170914"/>
              <a:gd name="connsiteY9" fmla="*/ 3397813 h 6313225"/>
              <a:gd name="connsiteX10" fmla="*/ 3397813 w 6170914"/>
              <a:gd name="connsiteY10" fmla="*/ 0 h 631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CCDC36B2-6CB8-4B54-A381-1FAD417B1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3320859"/>
            <a:ext cx="5377616" cy="20763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Treninger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og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filosofi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J2007/J11</a:t>
            </a:r>
          </a:p>
        </p:txBody>
      </p:sp>
    </p:spTree>
    <p:extLst>
      <p:ext uri="{BB962C8B-B14F-4D97-AF65-F5344CB8AC3E}">
        <p14:creationId xmlns:p14="http://schemas.microsoft.com/office/powerpoint/2010/main" val="3050704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904" y="627564"/>
            <a:ext cx="694906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z="4400" b="1" dirty="0"/>
              <a:t>Tilrettelegging for læring og gode opplevelser.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17ECC12-4EE8-4B97-868F-ACB4A25C3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36428" y="2124891"/>
            <a:ext cx="7598269" cy="4389120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nb-NO" dirty="0"/>
              <a:t>Fotball skal være gøy!</a:t>
            </a:r>
          </a:p>
          <a:p>
            <a:r>
              <a:rPr lang="nb-NO" dirty="0"/>
              <a:t>Trenere ansvarer for morsomme treninger/kamper og god stemning.</a:t>
            </a:r>
          </a:p>
          <a:p>
            <a:r>
              <a:rPr lang="nb-NO" dirty="0"/>
              <a:t>Treningers innhold skal være planlagt og presenteres i forkant av treningene.</a:t>
            </a:r>
          </a:p>
          <a:p>
            <a:r>
              <a:rPr lang="nb-NO" dirty="0"/>
              <a:t>Foreldrene ansvarer for at sine barn stiller på trening i god tid før oppstart.</a:t>
            </a:r>
          </a:p>
          <a:p>
            <a:r>
              <a:rPr lang="nb-NO" dirty="0"/>
              <a:t>Foreldrene ansvarer å gjøre barna oppmerksom på at det er treneren som bestemmer og at de må følge anvisning fra trenerteamet på kamp og på trening.</a:t>
            </a:r>
          </a:p>
          <a:p>
            <a:r>
              <a:rPr lang="nb-NO" dirty="0"/>
              <a:t>La all aktivitet skje med ball – mye småspill skaper oftere ballkontakt.</a:t>
            </a:r>
          </a:p>
          <a:p>
            <a:r>
              <a:rPr lang="nb-NO" dirty="0"/>
              <a:t>Skap høy aktivitet – Dødtid og kø må unngås. Spilleren lærer av egen aktivitet!</a:t>
            </a:r>
          </a:p>
          <a:p>
            <a:r>
              <a:rPr lang="nb-NO" dirty="0"/>
              <a:t>Skap variert aktivitet – Spilleren lærer best ved å nærme seg en utfordring på ulike måter.</a:t>
            </a:r>
          </a:p>
          <a:p>
            <a:r>
              <a:rPr lang="nb-NO" dirty="0"/>
              <a:t>Mye spesifikk aktivitet – Du blir bedre på det du øver på.</a:t>
            </a:r>
          </a:p>
          <a:p>
            <a:r>
              <a:rPr lang="nb-NO" dirty="0"/>
              <a:t>Treneren skal forsterke læringssituasjonen ved å kombinere veiledning via instruksjon til en mer spørrende tilnærming.</a:t>
            </a:r>
          </a:p>
          <a:p>
            <a:r>
              <a:rPr lang="nb-NO" dirty="0"/>
              <a:t>Alle skal med! </a:t>
            </a:r>
          </a:p>
          <a:p>
            <a:pPr algn="ctr"/>
            <a:r>
              <a:rPr lang="nb-NO" dirty="0"/>
              <a:t>«Flest mulig-lengst mulig! Bredde og topp!»</a:t>
            </a:r>
            <a:endParaRPr lang="en-US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0269FD82-727F-4882-81A0-BB1471159125}"/>
              </a:ext>
            </a:extLst>
          </p:cNvPr>
          <p:cNvSpPr txBox="1"/>
          <p:nvPr/>
        </p:nvSpPr>
        <p:spPr>
          <a:xfrm rot="812805">
            <a:off x="8091970" y="550999"/>
            <a:ext cx="3524061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nb-NO" b="1" dirty="0">
                <a:solidFill>
                  <a:srgbClr val="FF0000"/>
                </a:solidFill>
                <a:latin typeface="Arial Narrow" panose="020B0606020202030204" pitchFamily="34" charset="0"/>
              </a:rPr>
              <a:t>TRYGGHET + MESTRING = TRIVSEL</a:t>
            </a:r>
          </a:p>
          <a:p>
            <a:r>
              <a:rPr lang="nb-NO" dirty="0">
                <a:solidFill>
                  <a:srgbClr val="FF0000"/>
                </a:solidFill>
                <a:latin typeface="Arial Narrow" panose="020B0606020202030204" pitchFamily="34" charset="0"/>
              </a:rPr>
              <a:t>Dette er NFFs formel for</a:t>
            </a:r>
          </a:p>
          <a:p>
            <a:r>
              <a:rPr lang="nb-NO" dirty="0">
                <a:solidFill>
                  <a:srgbClr val="FF0000"/>
                </a:solidFill>
                <a:latin typeface="Arial Narrow" panose="020B0606020202030204" pitchFamily="34" charset="0"/>
              </a:rPr>
              <a:t>breddefotball, som oppsummerer</a:t>
            </a:r>
          </a:p>
          <a:p>
            <a:r>
              <a:rPr lang="nb-NO" dirty="0">
                <a:solidFill>
                  <a:srgbClr val="FF0000"/>
                </a:solidFill>
                <a:latin typeface="Arial Narrow" panose="020B0606020202030204" pitchFamily="34" charset="0"/>
              </a:rPr>
              <a:t>hvordan man ønsker</a:t>
            </a:r>
          </a:p>
          <a:p>
            <a:r>
              <a:rPr lang="nb-NO" dirty="0">
                <a:solidFill>
                  <a:srgbClr val="FF0000"/>
                </a:solidFill>
                <a:latin typeface="Arial Narrow" panose="020B0606020202030204" pitchFamily="34" charset="0"/>
              </a:rPr>
              <a:t>at barnefotballen skal gjennomføres.</a:t>
            </a:r>
          </a:p>
        </p:txBody>
      </p:sp>
    </p:spTree>
    <p:extLst>
      <p:ext uri="{BB962C8B-B14F-4D97-AF65-F5344CB8AC3E}">
        <p14:creationId xmlns:p14="http://schemas.microsoft.com/office/powerpoint/2010/main" val="7311129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904" y="627564"/>
            <a:ext cx="694906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z="4400" b="1" dirty="0"/>
              <a:t>Tilrettelegging for læring og gode opplevelser.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0269FD82-727F-4882-81A0-BB1471159125}"/>
              </a:ext>
            </a:extLst>
          </p:cNvPr>
          <p:cNvSpPr txBox="1"/>
          <p:nvPr/>
        </p:nvSpPr>
        <p:spPr>
          <a:xfrm rot="812805">
            <a:off x="8446610" y="428186"/>
            <a:ext cx="3524061" cy="23083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nb-NO" sz="1600" dirty="0"/>
              <a:t>Studier viser at spillere som</a:t>
            </a:r>
          </a:p>
          <a:p>
            <a:r>
              <a:rPr lang="nb-NO" sz="1600" dirty="0"/>
              <a:t>har deltatt på seniorlandslag</a:t>
            </a:r>
          </a:p>
          <a:p>
            <a:r>
              <a:rPr lang="nb-NO" sz="1600" dirty="0"/>
              <a:t>har trent mer enn 10 000</a:t>
            </a:r>
          </a:p>
          <a:p>
            <a:r>
              <a:rPr lang="nb-NO" sz="1600" dirty="0"/>
              <a:t>timer fra starten til en fyller 19</a:t>
            </a:r>
          </a:p>
          <a:p>
            <a:r>
              <a:rPr lang="nb-NO" sz="1600" dirty="0"/>
              <a:t>år. </a:t>
            </a:r>
            <a:r>
              <a:rPr lang="nb-NO" sz="1600" b="1" dirty="0">
                <a:solidFill>
                  <a:srgbClr val="FF0000"/>
                </a:solidFill>
              </a:rPr>
              <a:t>Over</a:t>
            </a:r>
            <a:r>
              <a:rPr lang="nb-NO" sz="1600" dirty="0"/>
              <a:t> </a:t>
            </a:r>
            <a:r>
              <a:rPr lang="nb-NO" sz="1600" b="1" dirty="0">
                <a:solidFill>
                  <a:srgbClr val="FF0000"/>
                </a:solidFill>
              </a:rPr>
              <a:t>55 prosent av disse</a:t>
            </a:r>
          </a:p>
          <a:p>
            <a:r>
              <a:rPr lang="nb-NO" sz="1600" b="1" dirty="0">
                <a:solidFill>
                  <a:srgbClr val="FF0000"/>
                </a:solidFill>
              </a:rPr>
              <a:t>timene er egenaktivitet.</a:t>
            </a:r>
            <a:r>
              <a:rPr lang="nb-NO" sz="1600" dirty="0"/>
              <a:t> </a:t>
            </a:r>
            <a:r>
              <a:rPr lang="nb-NO" sz="1600" u="sng" dirty="0"/>
              <a:t>Gode</a:t>
            </a:r>
          </a:p>
          <a:p>
            <a:r>
              <a:rPr lang="nb-NO" sz="1600" u="sng" dirty="0"/>
              <a:t>opplevelser på trening og</a:t>
            </a:r>
          </a:p>
          <a:p>
            <a:r>
              <a:rPr lang="nb-NO" sz="1600" u="sng" dirty="0"/>
              <a:t>kamp er den viktigste enkeltårsaken</a:t>
            </a:r>
          </a:p>
          <a:p>
            <a:r>
              <a:rPr lang="nb-NO" sz="1600" u="sng" dirty="0"/>
              <a:t>til økt egenaktivitet.</a:t>
            </a:r>
            <a:endParaRPr lang="nb-NO" sz="1600" u="sng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4AF337C-FF0C-4DB2-B347-07DF0241CA5F}"/>
              </a:ext>
            </a:extLst>
          </p:cNvPr>
          <p:cNvSpPr txBox="1">
            <a:spLocks/>
          </p:cNvSpPr>
          <p:nvPr/>
        </p:nvSpPr>
        <p:spPr>
          <a:xfrm>
            <a:off x="4899082" y="2851199"/>
            <a:ext cx="4483136" cy="44554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dirty="0"/>
          </a:p>
          <a:p>
            <a:r>
              <a:rPr lang="nb-NO" b="1" dirty="0"/>
              <a:t>Tilnærming og valg av øvelser 9-11:</a:t>
            </a:r>
          </a:p>
          <a:p>
            <a:pPr marL="285750" indent="-285750">
              <a:buFontTx/>
              <a:buChar char="-"/>
            </a:pPr>
            <a:r>
              <a:rPr lang="nb-NO" dirty="0"/>
              <a:t>Introduser nye læringsmomenter og delferdigheter</a:t>
            </a:r>
          </a:p>
          <a:p>
            <a:pPr marL="285750" indent="-285750">
              <a:buFontTx/>
              <a:buChar char="-"/>
            </a:pPr>
            <a:r>
              <a:rPr lang="nb-NO" dirty="0"/>
              <a:t>Gi ros på både valg og utførelse</a:t>
            </a:r>
          </a:p>
          <a:p>
            <a:pPr marL="285750" indent="-285750">
              <a:buFontTx/>
              <a:buChar char="-"/>
            </a:pPr>
            <a:r>
              <a:rPr lang="nb-NO" dirty="0"/>
              <a:t>Motiver til egenaktivitet</a:t>
            </a:r>
          </a:p>
          <a:p>
            <a:pPr marL="285750" indent="-285750">
              <a:buFontTx/>
              <a:buChar char="-"/>
            </a:pPr>
            <a:r>
              <a:rPr lang="nb-NO" dirty="0"/>
              <a:t>Hvilke konsekvenser har Fair Play for meg og laget?</a:t>
            </a:r>
          </a:p>
          <a:p>
            <a:endParaRPr lang="nb-NO" dirty="0"/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1ACD1C64-3762-47AE-A06C-FF85917DE1DF}"/>
              </a:ext>
            </a:extLst>
          </p:cNvPr>
          <p:cNvSpPr txBox="1">
            <a:spLocks/>
          </p:cNvSpPr>
          <p:nvPr/>
        </p:nvSpPr>
        <p:spPr>
          <a:xfrm>
            <a:off x="433330" y="2851199"/>
            <a:ext cx="4140450" cy="47873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sz="1600" dirty="0"/>
          </a:p>
          <a:p>
            <a:r>
              <a:rPr lang="nb-NO" sz="1600" b="1" dirty="0"/>
              <a:t>Kjennetegn for alderen 9-11</a:t>
            </a:r>
            <a:r>
              <a:rPr lang="nb-NO" sz="1600" dirty="0"/>
              <a:t>:</a:t>
            </a:r>
          </a:p>
          <a:p>
            <a:pPr marL="285750" indent="-285750">
              <a:buFontTx/>
              <a:buChar char="-"/>
            </a:pPr>
            <a:r>
              <a:rPr lang="nb-NO" sz="1600" dirty="0"/>
              <a:t>Oppsøker treneren for ”bekreftelse” ofte</a:t>
            </a:r>
          </a:p>
          <a:p>
            <a:pPr marL="285750" indent="-285750">
              <a:buFontTx/>
              <a:buChar char="-"/>
            </a:pPr>
            <a:r>
              <a:rPr lang="nb-NO" sz="1600" dirty="0"/>
              <a:t>Tar verbal instruksjon fremdeles dårlig</a:t>
            </a:r>
          </a:p>
          <a:p>
            <a:pPr marL="285750" indent="-285750">
              <a:buFontTx/>
              <a:buChar char="-"/>
            </a:pPr>
            <a:r>
              <a:rPr lang="nb-NO" sz="1600" dirty="0"/>
              <a:t>Kan forholde seg til med og motspillere</a:t>
            </a:r>
          </a:p>
          <a:p>
            <a:pPr marL="285750" indent="-285750">
              <a:buFontTx/>
              <a:buChar char="-"/>
            </a:pPr>
            <a:r>
              <a:rPr lang="nb-NO" sz="1600" dirty="0"/>
              <a:t>Følsom for kritikk, men kan ta rettledninger</a:t>
            </a:r>
          </a:p>
        </p:txBody>
      </p:sp>
    </p:spTree>
    <p:extLst>
      <p:ext uri="{BB962C8B-B14F-4D97-AF65-F5344CB8AC3E}">
        <p14:creationId xmlns:p14="http://schemas.microsoft.com/office/powerpoint/2010/main" val="33141273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904" y="627564"/>
            <a:ext cx="694906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z="4400" b="1" dirty="0"/>
              <a:t>Tilrettelegging for læring og gode opplevelser.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0269FD82-727F-4882-81A0-BB1471159125}"/>
              </a:ext>
            </a:extLst>
          </p:cNvPr>
          <p:cNvSpPr txBox="1"/>
          <p:nvPr/>
        </p:nvSpPr>
        <p:spPr>
          <a:xfrm rot="812805">
            <a:off x="8726327" y="211534"/>
            <a:ext cx="1773938" cy="206210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nb-NO" sz="1600" dirty="0"/>
              <a:t>Vær opptatt av å sjekke barnas oppfatning av treningene. Lytt til tilbakemeldingene og forsøk å korriger kurs.</a:t>
            </a:r>
          </a:p>
          <a:p>
            <a:endParaRPr lang="nb-NO" sz="1600" u="sng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CF63145B-9886-4EA1-95E0-B82FF73C7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719" y="2330822"/>
            <a:ext cx="4118597" cy="3184761"/>
          </a:xfrm>
          <a:prstGeom prst="rect">
            <a:avLst/>
          </a:prstGeom>
        </p:spPr>
      </p:pic>
      <p:sp>
        <p:nvSpPr>
          <p:cNvPr id="13" name="TekstSylinder 12">
            <a:extLst>
              <a:ext uri="{FF2B5EF4-FFF2-40B4-BE49-F238E27FC236}">
                <a16:creationId xmlns:a16="http://schemas.microsoft.com/office/drawing/2014/main" id="{E5C48D37-AFE6-4079-BF40-D209DE62A86D}"/>
              </a:ext>
            </a:extLst>
          </p:cNvPr>
          <p:cNvSpPr txBox="1"/>
          <p:nvPr/>
        </p:nvSpPr>
        <p:spPr>
          <a:xfrm>
            <a:off x="4593943" y="2358913"/>
            <a:ext cx="454032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Treninger i barnefotballen i Ottestad skal legges opp med fokus på grunnleggende ferdigheter, og alltid med ball.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prioritere glede, at det er gøy å være på trening. “Å ha det gøy” betyr også å kjenne gleden ved stadig å bli bedre, stadig å utvikle seg.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/>
              <a:t>Ca</a:t>
            </a:r>
            <a:r>
              <a:rPr lang="nb-NO" dirty="0"/>
              <a:t> en tredjedel av hver treningsøkt skal være fotballkamp, men fordelt i flere lag slik at hvert barn får flest mulig ballberøringer.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alltid å starte og slutte med en morsom øvelse. Det er som regel starten og slutten barna husker etter trening. </a:t>
            </a:r>
          </a:p>
          <a:p>
            <a:endParaRPr lang="nb-NO" dirty="0"/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11C33259-63F7-48B0-9283-F17DEAFCA0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32"/>
          <a:stretch/>
        </p:blipFill>
        <p:spPr>
          <a:xfrm rot="790470">
            <a:off x="10412034" y="530044"/>
            <a:ext cx="1088771" cy="2103690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F738AAE4-250A-4429-BAB1-CF219ACA694D}"/>
              </a:ext>
            </a:extLst>
          </p:cNvPr>
          <p:cNvSpPr/>
          <p:nvPr/>
        </p:nvSpPr>
        <p:spPr>
          <a:xfrm>
            <a:off x="2516775" y="2358913"/>
            <a:ext cx="644434" cy="318476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56719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904" y="627564"/>
            <a:ext cx="694906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z="4400" b="1" dirty="0"/>
              <a:t>Tilrettelegging for læring og gode opplevelser.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0269FD82-727F-4882-81A0-BB1471159125}"/>
              </a:ext>
            </a:extLst>
          </p:cNvPr>
          <p:cNvSpPr txBox="1"/>
          <p:nvPr/>
        </p:nvSpPr>
        <p:spPr>
          <a:xfrm rot="812805">
            <a:off x="8446610" y="797520"/>
            <a:ext cx="3524061" cy="15696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nb-NO" sz="1600" b="1" dirty="0"/>
              <a:t>FORPLIKTENDE TIL KLUBBEN;</a:t>
            </a:r>
          </a:p>
          <a:p>
            <a:r>
              <a:rPr lang="nb-NO" sz="1600" dirty="0"/>
              <a:t>FORELDRE OG TRENERE HAR ET VIKTIG ANSVAR HVA ANGÅR GODE HOLDNINGER, MORAL OG ETTERLEVELSE AV FAIR PLAY HOS SEG SELV – OG HOS BARNA!</a:t>
            </a:r>
            <a:endParaRPr lang="nb-NO" sz="1600" u="sng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A55E22AE-F1D2-462C-8B74-73BAC672A0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502" y="3100808"/>
            <a:ext cx="3971856" cy="2545976"/>
          </a:xfrm>
          <a:prstGeom prst="rect">
            <a:avLst/>
          </a:prstGeom>
        </p:spPr>
      </p:pic>
      <p:sp>
        <p:nvSpPr>
          <p:cNvPr id="14" name="Plassholder for innhold 2">
            <a:extLst>
              <a:ext uri="{FF2B5EF4-FFF2-40B4-BE49-F238E27FC236}">
                <a16:creationId xmlns:a16="http://schemas.microsoft.com/office/drawing/2014/main" id="{A118FF15-FE44-42EE-A580-6F3BAFB15B5F}"/>
              </a:ext>
            </a:extLst>
          </p:cNvPr>
          <p:cNvSpPr txBox="1">
            <a:spLocks/>
          </p:cNvSpPr>
          <p:nvPr/>
        </p:nvSpPr>
        <p:spPr>
          <a:xfrm>
            <a:off x="4432412" y="2768706"/>
            <a:ext cx="4618257" cy="381992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400" dirty="0"/>
              <a:t>7-10 år: Går på rundgang. Alle skal få mulighet til å prøve seg som keeper. </a:t>
            </a:r>
          </a:p>
          <a:p>
            <a:r>
              <a:rPr lang="nb-NO" sz="1400" dirty="0"/>
              <a:t> Keeperfokus: Lære basisteknikk med ball, mottak og igangsetting (bowlingkast). Grep og grunnstilling. </a:t>
            </a:r>
          </a:p>
          <a:p>
            <a:r>
              <a:rPr lang="nb-NO" sz="1400" dirty="0"/>
              <a:t>11-12 år: Fortsatt allsidighet og variasjon. Det kan være lurt å rullere på keeperplassene mellom de som har lyst til å stå i mål, men dette begrenses gjerne til færre kandidater på disse alderstrinnene. </a:t>
            </a:r>
          </a:p>
          <a:p>
            <a:r>
              <a:rPr lang="nb-NO" sz="1400" dirty="0"/>
              <a:t> Keeperfokus: Grep, grunnstilling, fallteknikk, kommunikasjon og kast (bowlingkast) Keepere starter med kast ut til forsvars spillere (press sone)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526F07AF-9347-42A8-BE1A-1FC179DB0F17}"/>
              </a:ext>
            </a:extLst>
          </p:cNvPr>
          <p:cNvSpPr txBox="1"/>
          <p:nvPr/>
        </p:nvSpPr>
        <p:spPr>
          <a:xfrm>
            <a:off x="4598126" y="2747804"/>
            <a:ext cx="3627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Keeperfokus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2BAEB095-B1A2-4345-951B-034317FBC49E}"/>
              </a:ext>
            </a:extLst>
          </p:cNvPr>
          <p:cNvSpPr txBox="1"/>
          <p:nvPr/>
        </p:nvSpPr>
        <p:spPr>
          <a:xfrm>
            <a:off x="280852" y="2731476"/>
            <a:ext cx="3627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Differensiering</a:t>
            </a:r>
          </a:p>
        </p:txBody>
      </p:sp>
    </p:spTree>
    <p:extLst>
      <p:ext uri="{BB962C8B-B14F-4D97-AF65-F5344CB8AC3E}">
        <p14:creationId xmlns:p14="http://schemas.microsoft.com/office/powerpoint/2010/main" val="21984454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75" y="627564"/>
            <a:ext cx="933558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z="4400" b="1" dirty="0"/>
              <a:t>Formasjon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http://www.fotballhue.no/wp-content/uploads/2014/09/7er-fotball-2-3-1.jpg">
            <a:extLst>
              <a:ext uri="{FF2B5EF4-FFF2-40B4-BE49-F238E27FC236}">
                <a16:creationId xmlns:a16="http://schemas.microsoft.com/office/drawing/2014/main" id="{6097923C-3984-4F5D-8335-83326DF9D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58" y="1848352"/>
            <a:ext cx="8315325" cy="467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532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612" y="249579"/>
            <a:ext cx="74741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Støtteapparat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38F0DB1-9218-4915-B782-D69D6D7578A8}"/>
              </a:ext>
            </a:extLst>
          </p:cNvPr>
          <p:cNvSpPr/>
          <p:nvPr/>
        </p:nvSpPr>
        <p:spPr>
          <a:xfrm>
            <a:off x="468085" y="1575142"/>
            <a:ext cx="87946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Lagleder; Erik Longva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Trenere: Glenn, Ole Morten, Roar, Trygve (oppstart etter vinterferien), Ann Kristin (med inntil videre).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Sosialkomité;  Unni, Heidi, Kjersti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3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Flere damer som kan </a:t>
            </a:r>
            <a:r>
              <a:rPr lang="nb-NO" sz="32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tenke seg å være </a:t>
            </a:r>
            <a:r>
              <a:rPr lang="nb-NO" sz="32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med som trener</a:t>
            </a:r>
            <a:r>
              <a:rPr lang="nb-NO" sz="32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? Ta kontakt med en av oss i trener/lagleder-teamet. </a:t>
            </a:r>
            <a:endParaRPr lang="nb-NO" sz="2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nb-NO" sz="3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15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331473"/>
            <a:ext cx="960990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z="4400" b="1" dirty="0"/>
              <a:t>I kamp og på trening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2BAEB095-B1A2-4345-951B-034317FBC49E}"/>
              </a:ext>
            </a:extLst>
          </p:cNvPr>
          <p:cNvSpPr txBox="1"/>
          <p:nvPr/>
        </p:nvSpPr>
        <p:spPr>
          <a:xfrm>
            <a:off x="376460" y="1448761"/>
            <a:ext cx="45090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/>
              <a:t>RETNINGSLINJER FOR SPILLET</a:t>
            </a:r>
          </a:p>
          <a:p>
            <a:r>
              <a:rPr lang="nb-NO" sz="1600" dirty="0"/>
              <a:t>• Keeper skal oftest kaste ballen ut kort</a:t>
            </a:r>
          </a:p>
          <a:p>
            <a:r>
              <a:rPr lang="nb-NO" sz="1600" dirty="0"/>
              <a:t>• Begynn å spille bakfra</a:t>
            </a:r>
          </a:p>
          <a:p>
            <a:r>
              <a:rPr lang="nb-NO" sz="1600" dirty="0"/>
              <a:t>• Bredde i angrep (Når eget lag har ballen)</a:t>
            </a:r>
          </a:p>
          <a:p>
            <a:r>
              <a:rPr lang="nb-NO" sz="1600" dirty="0"/>
              <a:t>• Snu spillet (Når eget lag har ballen)</a:t>
            </a:r>
          </a:p>
          <a:p>
            <a:r>
              <a:rPr lang="nb-NO" sz="1600" dirty="0"/>
              <a:t>• Bevegelse (Fram i angrep, Ned i forsvar)</a:t>
            </a:r>
          </a:p>
          <a:p>
            <a:r>
              <a:rPr lang="nb-NO" sz="1600" dirty="0"/>
              <a:t>• Dybde i angrep (Støtte til ballfører)</a:t>
            </a:r>
          </a:p>
          <a:p>
            <a:r>
              <a:rPr lang="nb-NO" sz="1600" dirty="0"/>
              <a:t>• La motstanderens keeper sette i gang spillet.</a:t>
            </a:r>
          </a:p>
          <a:p>
            <a:r>
              <a:rPr lang="nb-NO" sz="1600" dirty="0"/>
              <a:t>(Trekk spillerne litt ned før man presser)</a:t>
            </a:r>
          </a:p>
          <a:p>
            <a:r>
              <a:rPr lang="nb-NO" sz="1600" dirty="0"/>
              <a:t>• Ansvar som 1.F (Nærmeste man i press)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965355-B7C1-4545-BF63-FD8346F9C63D}"/>
              </a:ext>
            </a:extLst>
          </p:cNvPr>
          <p:cNvSpPr txBox="1"/>
          <p:nvPr/>
        </p:nvSpPr>
        <p:spPr>
          <a:xfrm>
            <a:off x="4589417" y="1448761"/>
            <a:ext cx="515215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/>
              <a:t>ENKLE INSTRUKSJONER SOM KAN BENYTES</a:t>
            </a:r>
          </a:p>
          <a:p>
            <a:r>
              <a:rPr lang="nb-NO" sz="1600" dirty="0"/>
              <a:t>• ”Kast ballen til en av backene” og ”Sett i gang kort”</a:t>
            </a:r>
          </a:p>
          <a:p>
            <a:r>
              <a:rPr lang="nb-NO" sz="1600" dirty="0"/>
              <a:t>• ”Tørr å spille bakfra”, ”Inviter” og ”Vil ha ballen i beina”</a:t>
            </a:r>
          </a:p>
          <a:p>
            <a:r>
              <a:rPr lang="nb-NO" sz="1600" dirty="0"/>
              <a:t>• ”Backer bredt når keeper har ballen”, </a:t>
            </a:r>
          </a:p>
          <a:p>
            <a:r>
              <a:rPr lang="nb-NO" sz="1600" dirty="0"/>
              <a:t>• ”Rundt på kanten og spill inn foran mål” og ”Tørr å drible ytterste mann og så spill ballen”</a:t>
            </a:r>
          </a:p>
          <a:p>
            <a:r>
              <a:rPr lang="nb-NO" sz="1600" dirty="0"/>
              <a:t>• ”Tørr og spille med hverandre”, ”Kom i </a:t>
            </a:r>
            <a:r>
              <a:rPr lang="nb-NO" sz="1600" dirty="0" err="1"/>
              <a:t>støtte””Snu</a:t>
            </a:r>
            <a:r>
              <a:rPr lang="nb-NO" sz="1600" dirty="0"/>
              <a:t> spillet”</a:t>
            </a:r>
          </a:p>
          <a:p>
            <a:r>
              <a:rPr lang="nb-NO" sz="1600" dirty="0"/>
              <a:t>• TIL MIDTBANESPILLERE: ”Se etter løsninger på motsatt side”</a:t>
            </a:r>
          </a:p>
          <a:p>
            <a:r>
              <a:rPr lang="nb-NO" sz="1600" dirty="0"/>
              <a:t>• OFFENSIVT: ”Vis oss”, ”Vil ha ballen i beina” og</a:t>
            </a:r>
          </a:p>
          <a:p>
            <a:r>
              <a:rPr lang="nb-NO" sz="1600" dirty="0"/>
              <a:t>”Vær med framover”</a:t>
            </a:r>
          </a:p>
          <a:p>
            <a:r>
              <a:rPr lang="nb-NO" sz="1600" dirty="0"/>
              <a:t>• DEFENSIVT: ”Vær med i forsvar”, ”Kom på rett side før vi starter å presse” og ”Nærmeste spiller inn i press”.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404044A9-21A9-4422-9C46-EC92320B5D05}"/>
              </a:ext>
            </a:extLst>
          </p:cNvPr>
          <p:cNvSpPr txBox="1"/>
          <p:nvPr/>
        </p:nvSpPr>
        <p:spPr>
          <a:xfrm>
            <a:off x="478972" y="4770601"/>
            <a:ext cx="9262604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nb-NO" sz="1600" dirty="0"/>
              <a:t>I arbeidet med ferdighetsutvikling hos unge spillere bør man etterstrebe å spille på en måte som i seg selv bidrar til å utvikle ferdighetene. De enkle retningslinjene over bør benyttes. Spillere bør oppfordres og lære seg å invitere til spill, ønske å ha ballen og tørre å bruke den. </a:t>
            </a:r>
            <a:r>
              <a:rPr lang="nb-NO" sz="1600" dirty="0" err="1"/>
              <a:t>Spillernei</a:t>
            </a:r>
            <a:r>
              <a:rPr lang="nb-NO" sz="1600" dirty="0"/>
              <a:t> denne aldersgruppen bør få en klar forståelse av prinsippet </a:t>
            </a:r>
            <a:r>
              <a:rPr lang="nb-NO" sz="1600" b="1" dirty="0"/>
              <a:t>BEVEGELSE, </a:t>
            </a:r>
            <a:r>
              <a:rPr lang="nb-NO" sz="1600" dirty="0"/>
              <a:t>gjennom å lære seg å jobbe begge veier når de spiller kamp. I tillegg bør de få en forståelse av prinsippet </a:t>
            </a:r>
            <a:r>
              <a:rPr lang="nb-NO" sz="1600" b="1" dirty="0"/>
              <a:t>BREDDE I ANGREP</a:t>
            </a:r>
            <a:r>
              <a:rPr lang="nb-NO" sz="1600" dirty="0"/>
              <a:t>, ved å bli oppfordret til å forsøke å starte spillet bakfra hos brede sidebacker , samt bli oppfordret til å brette ut spillet på motstanderens halvdel. Prinsippet DYBDE i angrep introduseres gjennom </a:t>
            </a:r>
            <a:r>
              <a:rPr lang="nb-NO" sz="1600" b="1" dirty="0"/>
              <a:t>”Støtte”.</a:t>
            </a:r>
          </a:p>
        </p:txBody>
      </p:sp>
    </p:spTree>
    <p:extLst>
      <p:ext uri="{BB962C8B-B14F-4D97-AF65-F5344CB8AC3E}">
        <p14:creationId xmlns:p14="http://schemas.microsoft.com/office/powerpoint/2010/main" val="40762579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432691CC-4AB8-48AF-B822-EBF7F4E9E6C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1407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D6A8E1B4-B839-4C58-B08A-F0B09458080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25130" y="2909477"/>
            <a:ext cx="4966870" cy="3948522"/>
          </a:xfrm>
          <a:custGeom>
            <a:avLst/>
            <a:gdLst>
              <a:gd name="connsiteX0" fmla="*/ 2748962 w 4966870"/>
              <a:gd name="connsiteY0" fmla="*/ 0 h 3948522"/>
              <a:gd name="connsiteX1" fmla="*/ 4870195 w 4966870"/>
              <a:gd name="connsiteY1" fmla="*/ 1000367 h 3948522"/>
              <a:gd name="connsiteX2" fmla="*/ 4966870 w 4966870"/>
              <a:gd name="connsiteY2" fmla="*/ 1129649 h 3948522"/>
              <a:gd name="connsiteX3" fmla="*/ 4966870 w 4966870"/>
              <a:gd name="connsiteY3" fmla="*/ 3948522 h 3948522"/>
              <a:gd name="connsiteX4" fmla="*/ 278430 w 4966870"/>
              <a:gd name="connsiteY4" fmla="*/ 3948522 h 3948522"/>
              <a:gd name="connsiteX5" fmla="*/ 216027 w 4966870"/>
              <a:gd name="connsiteY5" fmla="*/ 3818982 h 3948522"/>
              <a:gd name="connsiteX6" fmla="*/ 0 w 4966870"/>
              <a:gd name="connsiteY6" fmla="*/ 2748962 h 3948522"/>
              <a:gd name="connsiteX7" fmla="*/ 2748962 w 4966870"/>
              <a:gd name="connsiteY7" fmla="*/ 0 h 394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6870" h="3948522">
                <a:moveTo>
                  <a:pt x="2748962" y="0"/>
                </a:moveTo>
                <a:cubicBezTo>
                  <a:pt x="3602955" y="0"/>
                  <a:pt x="4365995" y="389418"/>
                  <a:pt x="4870195" y="1000367"/>
                </a:cubicBezTo>
                <a:lnTo>
                  <a:pt x="4966870" y="1129649"/>
                </a:lnTo>
                <a:lnTo>
                  <a:pt x="4966870" y="3948522"/>
                </a:lnTo>
                <a:lnTo>
                  <a:pt x="278430" y="3948522"/>
                </a:lnTo>
                <a:lnTo>
                  <a:pt x="216027" y="3818982"/>
                </a:lnTo>
                <a:cubicBezTo>
                  <a:pt x="76922" y="3490101"/>
                  <a:pt x="0" y="3128515"/>
                  <a:pt x="0" y="2748962"/>
                </a:cubicBezTo>
                <a:cubicBezTo>
                  <a:pt x="0" y="1230752"/>
                  <a:pt x="1230752" y="0"/>
                  <a:pt x="274896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Bilde 2" descr="Et bilde som inneholder gress, person, utendørs, fotball&#10;&#10;Beskrivelse som er generert med svært høy visshet">
            <a:extLst>
              <a:ext uri="{FF2B5EF4-FFF2-40B4-BE49-F238E27FC236}">
                <a16:creationId xmlns:a16="http://schemas.microsoft.com/office/drawing/2014/main" id="{F268C237-108C-456B-8C72-78834CD819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3" r="-4" b="263"/>
          <a:stretch/>
        </p:blipFill>
        <p:spPr>
          <a:xfrm>
            <a:off x="6355999" y="1"/>
            <a:ext cx="4151376" cy="2349401"/>
          </a:xfrm>
          <a:custGeom>
            <a:avLst/>
            <a:gdLst>
              <a:gd name="connsiteX0" fmla="*/ 20101 w 4151376"/>
              <a:gd name="connsiteY0" fmla="*/ 0 h 2349401"/>
              <a:gd name="connsiteX1" fmla="*/ 4131276 w 4151376"/>
              <a:gd name="connsiteY1" fmla="*/ 0 h 2349401"/>
              <a:gd name="connsiteX2" fmla="*/ 4140659 w 4151376"/>
              <a:gd name="connsiteY2" fmla="*/ 61486 h 2349401"/>
              <a:gd name="connsiteX3" fmla="*/ 4151376 w 4151376"/>
              <a:gd name="connsiteY3" fmla="*/ 273713 h 2349401"/>
              <a:gd name="connsiteX4" fmla="*/ 2075688 w 4151376"/>
              <a:gd name="connsiteY4" fmla="*/ 2349401 h 2349401"/>
              <a:gd name="connsiteX5" fmla="*/ 0 w 4151376"/>
              <a:gd name="connsiteY5" fmla="*/ 273713 h 2349401"/>
              <a:gd name="connsiteX6" fmla="*/ 10717 w 4151376"/>
              <a:gd name="connsiteY6" fmla="*/ 61486 h 234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</p:spPr>
      </p:pic>
      <p:pic>
        <p:nvPicPr>
          <p:cNvPr id="17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012263F8-F2F7-4C97-92F9-AA128938CEA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5" r="15148" b="-2"/>
          <a:stretch/>
        </p:blipFill>
        <p:spPr>
          <a:xfrm>
            <a:off x="7390912" y="3075259"/>
            <a:ext cx="4801088" cy="3782741"/>
          </a:xfrm>
          <a:custGeom>
            <a:avLst/>
            <a:gdLst>
              <a:gd name="connsiteX0" fmla="*/ 2583180 w 4801088"/>
              <a:gd name="connsiteY0" fmla="*/ 0 h 3782741"/>
              <a:gd name="connsiteX1" fmla="*/ 4725194 w 4801088"/>
              <a:gd name="connsiteY1" fmla="*/ 1138900 h 3782741"/>
              <a:gd name="connsiteX2" fmla="*/ 4801088 w 4801088"/>
              <a:gd name="connsiteY2" fmla="*/ 1263826 h 3782741"/>
              <a:gd name="connsiteX3" fmla="*/ 4801088 w 4801088"/>
              <a:gd name="connsiteY3" fmla="*/ 3782741 h 3782741"/>
              <a:gd name="connsiteX4" fmla="*/ 296488 w 4801088"/>
              <a:gd name="connsiteY4" fmla="*/ 3782741 h 3782741"/>
              <a:gd name="connsiteX5" fmla="*/ 202999 w 4801088"/>
              <a:gd name="connsiteY5" fmla="*/ 3588671 h 3782741"/>
              <a:gd name="connsiteX6" fmla="*/ 0 w 4801088"/>
              <a:gd name="connsiteY6" fmla="*/ 2583180 h 3782741"/>
              <a:gd name="connsiteX7" fmla="*/ 2583180 w 4801088"/>
              <a:gd name="connsiteY7" fmla="*/ 0 h 3782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01088" h="3782741">
                <a:moveTo>
                  <a:pt x="2583180" y="0"/>
                </a:moveTo>
                <a:cubicBezTo>
                  <a:pt x="3474837" y="0"/>
                  <a:pt x="4260977" y="451769"/>
                  <a:pt x="4725194" y="1138900"/>
                </a:cubicBezTo>
                <a:lnTo>
                  <a:pt x="4801088" y="1263826"/>
                </a:lnTo>
                <a:lnTo>
                  <a:pt x="4801088" y="3782741"/>
                </a:lnTo>
                <a:lnTo>
                  <a:pt x="296488" y="3782741"/>
                </a:lnTo>
                <a:lnTo>
                  <a:pt x="202999" y="3588671"/>
                </a:lnTo>
                <a:cubicBezTo>
                  <a:pt x="72283" y="3279623"/>
                  <a:pt x="0" y="2939843"/>
                  <a:pt x="0" y="2583180"/>
                </a:cubicBezTo>
                <a:cubicBezTo>
                  <a:pt x="0" y="1156529"/>
                  <a:pt x="1156529" y="0"/>
                  <a:pt x="2583180" y="0"/>
                </a:cubicBezTo>
                <a:close/>
              </a:path>
            </a:pathLst>
          </a:cu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CCDC36B2-6CB8-4B54-A381-1FAD417B1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682" y="2042808"/>
            <a:ext cx="6940230" cy="2408503"/>
          </a:xfrm>
        </p:spPr>
        <p:txBody>
          <a:bodyPr>
            <a:noAutofit/>
          </a:bodyPr>
          <a:lstStyle/>
          <a:p>
            <a:r>
              <a:rPr lang="nb-NO" sz="5400" dirty="0">
                <a:latin typeface="Arial Black" panose="020B0A04020102020204" pitchFamily="34" charset="0"/>
              </a:rPr>
              <a:t>LYKKE TIL MED 2018-SESONGEN!</a:t>
            </a:r>
          </a:p>
        </p:txBody>
      </p:sp>
    </p:spTree>
    <p:extLst>
      <p:ext uri="{BB962C8B-B14F-4D97-AF65-F5344CB8AC3E}">
        <p14:creationId xmlns:p14="http://schemas.microsoft.com/office/powerpoint/2010/main" val="18880987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5" y="186517"/>
            <a:ext cx="74741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Utstyr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38F0DB1-9218-4915-B782-D69D6D7578A8}"/>
              </a:ext>
            </a:extLst>
          </p:cNvPr>
          <p:cNvSpPr/>
          <p:nvPr/>
        </p:nvSpPr>
        <p:spPr>
          <a:xfrm>
            <a:off x="696686" y="1778548"/>
            <a:ext cx="821871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3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Alle fikk ny ball i 2017, tas med på </a:t>
            </a:r>
            <a:r>
              <a:rPr lang="nb-NO" sz="3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hver trening</a:t>
            </a:r>
            <a:endParaRPr lang="nb-NO" sz="36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3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Alle får nye spillerdrakter i år. Erik </a:t>
            </a:r>
            <a:r>
              <a:rPr lang="nb-NO" sz="3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samler inn </a:t>
            </a:r>
            <a:r>
              <a:rPr lang="nb-NO" sz="3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størrelser </a:t>
            </a:r>
            <a:r>
              <a:rPr lang="nb-NO" sz="3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(cm) for alle </a:t>
            </a:r>
            <a:r>
              <a:rPr lang="nb-NO" sz="3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spillerne. </a:t>
            </a:r>
            <a:endParaRPr lang="nb-NO" sz="3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3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Overtrekksdresser – det er tegnet ny avtale med Puma </a:t>
            </a:r>
            <a:r>
              <a:rPr lang="nb-NO" sz="3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som gjelder </a:t>
            </a:r>
            <a:r>
              <a:rPr lang="nb-NO" sz="3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fra 2019 for </a:t>
            </a:r>
            <a:r>
              <a:rPr lang="nb-NO" sz="3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fotball, </a:t>
            </a:r>
            <a:r>
              <a:rPr lang="nb-NO" sz="3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anbefales å vente til neste år med innkjøp av </a:t>
            </a:r>
            <a:r>
              <a:rPr lang="nb-NO" sz="3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dresser. Tips: Spørre om noen i klubben har brukt dress å selge. </a:t>
            </a:r>
            <a:endParaRPr lang="nb-NO" sz="3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nb-NO" sz="3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13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5" y="186517"/>
            <a:ext cx="74741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Hvor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mange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er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med?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38F0DB1-9218-4915-B782-D69D6D7578A8}"/>
              </a:ext>
            </a:extLst>
          </p:cNvPr>
          <p:cNvSpPr/>
          <p:nvPr/>
        </p:nvSpPr>
        <p:spPr>
          <a:xfrm>
            <a:off x="696686" y="1778548"/>
            <a:ext cx="821871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3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Opptelling pr i dag: 24 spillere</a:t>
            </a:r>
            <a:endParaRPr lang="nb-NO" sz="36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3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På</a:t>
            </a:r>
            <a:r>
              <a:rPr lang="nb-NO" sz="3600" dirty="0" smtClean="0"/>
              <a:t>meldingsliste blir sendt til </a:t>
            </a:r>
          </a:p>
          <a:p>
            <a:r>
              <a:rPr lang="nb-NO" sz="3600" dirty="0" smtClean="0"/>
              <a:t>klubben </a:t>
            </a:r>
            <a:r>
              <a:rPr lang="nb-NO" sz="3600" dirty="0" err="1" smtClean="0"/>
              <a:t>ca</a:t>
            </a:r>
            <a:r>
              <a:rPr lang="nb-NO" sz="3600" dirty="0" smtClean="0"/>
              <a:t> 15.4 for fakturering av treningsavgift del 1. </a:t>
            </a:r>
            <a:endParaRPr lang="nb-NO" sz="3600" dirty="0">
              <a:latin typeface="Calibri" panose="020F0502020204030204" pitchFamily="34" charset="0"/>
            </a:endParaRPr>
          </a:p>
          <a:p>
            <a:endParaRPr lang="nb-NO" sz="3600" dirty="0">
              <a:latin typeface="Calibri" panose="020F0502020204030204" pitchFamily="34" charset="0"/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/>
          <a:srcRect b="15882"/>
          <a:stretch/>
        </p:blipFill>
        <p:spPr>
          <a:xfrm>
            <a:off x="7272552" y="459418"/>
            <a:ext cx="4459176" cy="517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5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5" y="249579"/>
            <a:ext cx="74741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Treninger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38F0DB1-9218-4915-B782-D69D6D7578A8}"/>
              </a:ext>
            </a:extLst>
          </p:cNvPr>
          <p:cNvSpPr/>
          <p:nvPr/>
        </p:nvSpPr>
        <p:spPr>
          <a:xfrm>
            <a:off x="349382" y="1575142"/>
            <a:ext cx="856601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sz="2800" dirty="0">
              <a:latin typeface="Calibri" panose="020F050202020403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Frem til påske: HIAS søndager </a:t>
            </a:r>
            <a:r>
              <a:rPr lang="nb-NO" sz="28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kl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1700-1830 og gymsal på Arstad skole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torsdager </a:t>
            </a:r>
            <a:r>
              <a:rPr lang="nb-NO" sz="28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kl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1700-1800. </a:t>
            </a:r>
            <a:endParaRPr lang="nb-NO" sz="2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nb-NO" sz="2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Etter påske: To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faste (obligatoriske) treningsdager på HIAS/annen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bane*) (søkt om søndag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+ 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onsdag). </a:t>
            </a: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nb-NO" sz="2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*) </a:t>
            </a:r>
            <a:r>
              <a:rPr lang="nb-NO" sz="28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Pga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veldig stort press på HIAS og treningsfeltet frem til kunstgressbanen åpner 28.5.18 må vi forvente å få treningstider </a:t>
            </a:r>
            <a:r>
              <a:rPr lang="nb-NO" sz="2800" dirty="0" smtClean="0"/>
              <a:t>på andre områder i Ottestad.  </a:t>
            </a:r>
            <a:r>
              <a:rPr lang="nb-NO" sz="2800" dirty="0">
                <a:solidFill>
                  <a:srgbClr val="FF0000"/>
                </a:solidFill>
              </a:rPr>
              <a:t> </a:t>
            </a:r>
          </a:p>
          <a:p>
            <a:endParaRPr lang="nb-NO" sz="2800" dirty="0">
              <a:latin typeface="Calibri" panose="020F0502020204030204" pitchFamily="34" charset="0"/>
            </a:endParaRPr>
          </a:p>
          <a:p>
            <a:endParaRPr lang="nb-NO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19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5" y="249579"/>
            <a:ext cx="828624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Hospitering</a:t>
            </a:r>
            <a:r>
              <a:rPr lang="en-US" sz="44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en-US" sz="4400" b="1" dirty="0" smtClean="0"/>
              <a:t> </a:t>
            </a:r>
            <a:r>
              <a:rPr lang="en-US" sz="4400" b="1" kern="12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treninger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38F0DB1-9218-4915-B782-D69D6D7578A8}"/>
              </a:ext>
            </a:extLst>
          </p:cNvPr>
          <p:cNvSpPr/>
          <p:nvPr/>
        </p:nvSpPr>
        <p:spPr>
          <a:xfrm>
            <a:off x="696686" y="1778548"/>
            <a:ext cx="8447314" cy="80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sz="1050" dirty="0">
              <a:latin typeface="Calibri" panose="020F0502020204030204" pitchFamily="34" charset="0"/>
            </a:endParaRPr>
          </a:p>
          <a:p>
            <a:r>
              <a:rPr lang="nb-NO" dirty="0">
                <a:latin typeface="Calibri" panose="020F0502020204030204" pitchFamily="34" charset="0"/>
              </a:rPr>
              <a:t>  </a:t>
            </a:r>
          </a:p>
          <a:p>
            <a:endParaRPr lang="nb-NO" dirty="0">
              <a:latin typeface="Calibri" panose="020F0502020204030204" pitchFamily="34" charset="0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D32398F-11AE-4B55-A08F-7B9EA85F01B8}"/>
              </a:ext>
            </a:extLst>
          </p:cNvPr>
          <p:cNvSpPr/>
          <p:nvPr/>
        </p:nvSpPr>
        <p:spPr>
          <a:xfrm>
            <a:off x="531791" y="1443840"/>
            <a:ext cx="82943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Primært </a:t>
            </a: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hører vi med  J2008 om de er interessert </a:t>
            </a: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å sende 3-4 spillere på være treninger slik som i fjor (Erik </a:t>
            </a: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kontakter lagleder Thorstein </a:t>
            </a:r>
            <a:r>
              <a:rPr lang="nb-NO" sz="32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Thinn</a:t>
            </a: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). 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Vurdere samarbeid med J2006 (Glenn tar en prat med Tore Bakke). Avtaler felles trenermøter før vi spikrer faste planer</a:t>
            </a: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Ikke aktuelt med faste hospiteringer på kamper. </a:t>
            </a: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nb-NO" sz="32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67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5" y="249579"/>
            <a:ext cx="74741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Seriekamper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38F0DB1-9218-4915-B782-D69D6D7578A8}"/>
              </a:ext>
            </a:extLst>
          </p:cNvPr>
          <p:cNvSpPr/>
          <p:nvPr/>
        </p:nvSpPr>
        <p:spPr>
          <a:xfrm>
            <a:off x="468085" y="1575142"/>
            <a:ext cx="879461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sz="3200" dirty="0">
              <a:latin typeface="Calibri" panose="020F050202020403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28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Basert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på antall spillere </a:t>
            </a:r>
            <a:r>
              <a:rPr lang="nb-NO" sz="28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meldes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det </a:t>
            </a:r>
            <a:r>
              <a:rPr lang="nb-NO" sz="28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på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2 </a:t>
            </a:r>
            <a:r>
              <a:rPr lang="nb-NO" sz="28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stk</a:t>
            </a:r>
            <a:r>
              <a:rPr lang="nb-NO" sz="28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7’er </a:t>
            </a:r>
            <a:r>
              <a:rPr lang="nb-NO" sz="28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lag («Noe øvet»).</a:t>
            </a:r>
            <a:endParaRPr lang="nb-NO" sz="2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Spillergruppa deles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opp i 4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jevne grupper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som roterer seg i mellom – alle får spille med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alle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nb-NO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 løpet av sesongen. </a:t>
            </a:r>
            <a:endParaRPr lang="nb-NO" sz="3200" dirty="0">
              <a:latin typeface="Calibri" panose="020F050202020403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b-NO" sz="28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Blir satt opp mest bortekamper i vårsesongen </a:t>
            </a:r>
            <a:r>
              <a:rPr lang="nb-NO" sz="28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pga</a:t>
            </a:r>
            <a:r>
              <a:rPr lang="nb-NO" sz="28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begrenset kamparena i Ottestad frem til kunstgressbanen er klar (28.5). Tilsvarende flere hjemmekamper i høstsesongen. </a:t>
            </a:r>
            <a:endParaRPr lang="nb-NO" sz="2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02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313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>
            <a:solidFill>
              <a:srgbClr val="E8EC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bilde 16" descr="Et bilde som inneholder utklipp&#10;&#10;Beskrivelse som er generert med svært høy visshet">
            <a:extLst>
              <a:ext uri="{FF2B5EF4-FFF2-40B4-BE49-F238E27FC236}">
                <a16:creationId xmlns:a16="http://schemas.microsoft.com/office/drawing/2014/main" id="{7159391E-358E-42E6-B532-18F54AB74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7" r="16327"/>
          <a:stretch>
            <a:fillRect/>
          </a:stretch>
        </p:blipFill>
        <p:spPr>
          <a:xfrm>
            <a:off x="9262703" y="2857501"/>
            <a:ext cx="1445565" cy="114299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0BEB998-6479-4505-A531-5A88B9FAE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85" y="249579"/>
            <a:ext cx="908421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Aktuelle</a:t>
            </a:r>
            <a:r>
              <a:rPr lang="en-US" sz="44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turneringer</a:t>
            </a:r>
            <a:r>
              <a:rPr lang="en-US" sz="44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og</a:t>
            </a:r>
            <a:r>
              <a:rPr lang="en-US" sz="44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fotballskole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38F0DB1-9218-4915-B782-D69D6D7578A8}"/>
              </a:ext>
            </a:extLst>
          </p:cNvPr>
          <p:cNvSpPr/>
          <p:nvPr/>
        </p:nvSpPr>
        <p:spPr>
          <a:xfrm>
            <a:off x="468085" y="1222444"/>
            <a:ext cx="879461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Elverum </a:t>
            </a: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(siste helg i </a:t>
            </a: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april)</a:t>
            </a:r>
          </a:p>
          <a:p>
            <a:pPr marL="457200" lvl="0" indent="-457200"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Briskebyturneringen </a:t>
            </a: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(2.-3. juni</a:t>
            </a: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  <a:endParaRPr lang="nb-NO" sz="32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Stangemesterskapet </a:t>
            </a: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(1.-2. </a:t>
            </a: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september, arr. OIL).</a:t>
            </a:r>
          </a:p>
          <a:p>
            <a:pPr marL="457200" lvl="0" indent="-457200">
              <a:spcAft>
                <a:spcPts val="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Skjærgårdscup (Tønsberg) 18.-19.8. </a:t>
            </a: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(</a:t>
            </a: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meldt </a:t>
            </a: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på to lag). </a:t>
            </a:r>
            <a:endParaRPr lang="nb-NO" sz="3200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914400" lvl="1" indent="-45720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b-NO" sz="2800" dirty="0" err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Sosialkomiteén</a:t>
            </a:r>
            <a:r>
              <a:rPr lang="nb-NO" sz="28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starter tur-komité, ønsker gjerne å få med flere i planleggingen. </a:t>
            </a:r>
          </a:p>
          <a:p>
            <a:pPr marL="914400" lvl="1" indent="-45720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b-NO" sz="28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Må bestemme </a:t>
            </a:r>
            <a:r>
              <a:rPr lang="nb-NO" sz="28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om vi skal ha felles </a:t>
            </a:r>
            <a:r>
              <a:rPr lang="nb-NO" sz="28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overnatting/camping for spillere og foreldre, </a:t>
            </a:r>
            <a:r>
              <a:rPr lang="nb-NO" sz="28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eller </a:t>
            </a:r>
            <a:r>
              <a:rPr lang="nb-NO" sz="28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booke overnatting på skole for </a:t>
            </a:r>
            <a:r>
              <a:rPr lang="nb-NO" sz="28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spillere/trenere og separat overnatting for foreldre. </a:t>
            </a:r>
          </a:p>
          <a:p>
            <a:pPr marL="457200" indent="-45720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b-NO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Fotballskole 13.-</a:t>
            </a:r>
            <a:r>
              <a:rPr lang="nb-NO" sz="32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17.8</a:t>
            </a:r>
            <a:endParaRPr lang="nb-NO" sz="32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SzPts val="1000"/>
              <a:tabLst>
                <a:tab pos="457200" algn="l"/>
              </a:tabLst>
            </a:pPr>
            <a:endParaRPr lang="nb-NO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nb-NO" sz="3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86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lubbinfo barnefotballen" id="{32D1711A-1733-45F1-825F-01C6B16D0555}" vid="{0753FE71-A950-4B7C-A093-78904806704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Klubbinfo barnefotballen</Template>
  <TotalTime>1052</TotalTime>
  <Words>3000</Words>
  <Application>Microsoft Office PowerPoint</Application>
  <PresentationFormat>Widescreen</PresentationFormat>
  <Paragraphs>311</Paragraphs>
  <Slides>31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8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31</vt:i4>
      </vt:variant>
    </vt:vector>
  </HeadingPairs>
  <TitlesOfParts>
    <vt:vector size="40" baseType="lpstr">
      <vt:lpstr>Arial</vt:lpstr>
      <vt:lpstr>Arial Black</vt:lpstr>
      <vt:lpstr>Arial Narrow</vt:lpstr>
      <vt:lpstr>Calibri</vt:lpstr>
      <vt:lpstr>Calibri Light</vt:lpstr>
      <vt:lpstr>Symbol</vt:lpstr>
      <vt:lpstr>Times New Roman</vt:lpstr>
      <vt:lpstr>Wingdings 2</vt:lpstr>
      <vt:lpstr>Office-tema</vt:lpstr>
      <vt:lpstr>Oppstartsmøte J2007/J11 05.03.2018  Info/Referat </vt:lpstr>
      <vt:lpstr>   Agenda</vt:lpstr>
      <vt:lpstr>Støtteapparat</vt:lpstr>
      <vt:lpstr>Utstyr</vt:lpstr>
      <vt:lpstr>Hvor mange er med?</vt:lpstr>
      <vt:lpstr>Treninger</vt:lpstr>
      <vt:lpstr>Hospitering –  treninger</vt:lpstr>
      <vt:lpstr>Seriekamper</vt:lpstr>
      <vt:lpstr>Aktuelle turneringer og fotballskole</vt:lpstr>
      <vt:lpstr>Skjærgårdscup (Tønsberg) 18.-19.8</vt:lpstr>
      <vt:lpstr>Overnatting 14.-15.4 på klubbhuset</vt:lpstr>
      <vt:lpstr>Inntekter, kostnader, dugnader</vt:lpstr>
      <vt:lpstr>KLUBBINFO -BARNEFOTBALL</vt:lpstr>
      <vt:lpstr>Medlemsmøte fotballgruppa</vt:lpstr>
      <vt:lpstr>Klubben – OIL Fotball</vt:lpstr>
      <vt:lpstr>Fair play</vt:lpstr>
      <vt:lpstr>Kampvert hos alle lag - oppgaver</vt:lpstr>
      <vt:lpstr>Trenervett</vt:lpstr>
      <vt:lpstr>Foreldrevett</vt:lpstr>
      <vt:lpstr>Politiattest</vt:lpstr>
      <vt:lpstr>Varsling </vt:lpstr>
      <vt:lpstr>Kommunikasjon i klubb og lag</vt:lpstr>
      <vt:lpstr>Treningstider &amp; Kamper</vt:lpstr>
      <vt:lpstr>Treninger og filosofi J2007/J11</vt:lpstr>
      <vt:lpstr>Tilrettelegging for læring og gode opplevelser.</vt:lpstr>
      <vt:lpstr>Tilrettelegging for læring og gode opplevelser.</vt:lpstr>
      <vt:lpstr>Tilrettelegging for læring og gode opplevelser.</vt:lpstr>
      <vt:lpstr>Tilrettelegging for læring og gode opplevelser.</vt:lpstr>
      <vt:lpstr>Formasjon</vt:lpstr>
      <vt:lpstr>I kamp og på trening</vt:lpstr>
      <vt:lpstr>LYKKE TIL MED 2018-SESONGEN!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KLUBBINFO -BARNEFOTBALL</dc:title>
  <dc:creator>Glenn Inge Skjæret</dc:creator>
  <cp:lastModifiedBy>Erik Longva</cp:lastModifiedBy>
  <cp:revision>44</cp:revision>
  <dcterms:created xsi:type="dcterms:W3CDTF">2018-03-03T07:25:52Z</dcterms:created>
  <dcterms:modified xsi:type="dcterms:W3CDTF">2018-03-06T21:46:27Z</dcterms:modified>
</cp:coreProperties>
</file>