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26" r:id="rId4"/>
  </p:sldMasterIdLst>
  <p:notesMasterIdLst>
    <p:notesMasterId r:id="rId34"/>
  </p:notesMasterIdLst>
  <p:sldIdLst>
    <p:sldId id="256" r:id="rId5"/>
    <p:sldId id="281" r:id="rId6"/>
    <p:sldId id="282" r:id="rId7"/>
    <p:sldId id="283" r:id="rId8"/>
    <p:sldId id="280" r:id="rId9"/>
    <p:sldId id="257" r:id="rId10"/>
    <p:sldId id="258" r:id="rId11"/>
    <p:sldId id="259" r:id="rId12"/>
    <p:sldId id="260" r:id="rId13"/>
    <p:sldId id="263" r:id="rId14"/>
    <p:sldId id="261" r:id="rId15"/>
    <p:sldId id="265" r:id="rId16"/>
    <p:sldId id="266" r:id="rId17"/>
    <p:sldId id="269" r:id="rId18"/>
    <p:sldId id="270" r:id="rId19"/>
    <p:sldId id="271" r:id="rId20"/>
    <p:sldId id="272" r:id="rId21"/>
    <p:sldId id="268" r:id="rId22"/>
    <p:sldId id="273" r:id="rId23"/>
    <p:sldId id="274" r:id="rId24"/>
    <p:sldId id="275" r:id="rId25"/>
    <p:sldId id="276" r:id="rId26"/>
    <p:sldId id="277" r:id="rId27"/>
    <p:sldId id="278" r:id="rId28"/>
    <p:sldId id="279" r:id="rId29"/>
    <p:sldId id="264" r:id="rId30"/>
    <p:sldId id="262" r:id="rId31"/>
    <p:sldId id="284" r:id="rId32"/>
    <p:sldId id="267" r:id="rId3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nasaustmo.kolstad@idrettsforbundet.no" initials="j" lastIdx="1" clrIdx="0">
    <p:extLst>
      <p:ext uri="{19B8F6BF-5375-455C-9EA6-DF929625EA0E}">
        <p15:presenceInfo xmlns:p15="http://schemas.microsoft.com/office/powerpoint/2012/main" userId="jonasaustmo.kolstad@idrettsforbundet.no"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ys stil 1 – utheving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8" autoAdjust="0"/>
    <p:restoredTop sz="94660"/>
  </p:normalViewPr>
  <p:slideViewPr>
    <p:cSldViewPr snapToGrid="0">
      <p:cViewPr varScale="1">
        <p:scale>
          <a:sx n="67" d="100"/>
          <a:sy n="67" d="100"/>
        </p:scale>
        <p:origin x="64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commentAuthors" Target="commentAuthor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0-12-22T22:05:14.814" idx="1">
    <p:pos x="6020" y="258"/>
    <p:text/>
    <p:extLst>
      <p:ext uri="{C676402C-5697-4E1C-873F-D02D1690AC5C}">
        <p15:threadingInfo xmlns:p15="http://schemas.microsoft.com/office/powerpoint/2012/main" timeZoneBias="-6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DE0F7F-503B-4411-9072-077E754DC83B}" type="datetimeFigureOut">
              <a:rPr lang="nb-NO" smtClean="0"/>
              <a:t>10.01.2021</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A7B686-37A3-4439-9723-8AEB95AF5438}" type="slidenum">
              <a:rPr lang="nb-NO" smtClean="0"/>
              <a:t>‹#›</a:t>
            </a:fld>
            <a:endParaRPr lang="nb-NO"/>
          </a:p>
        </p:txBody>
      </p:sp>
    </p:spTree>
    <p:extLst>
      <p:ext uri="{BB962C8B-B14F-4D97-AF65-F5344CB8AC3E}">
        <p14:creationId xmlns:p14="http://schemas.microsoft.com/office/powerpoint/2010/main" val="14171079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Grønne (5</a:t>
            </a:r>
            <a:r>
              <a:rPr lang="nb-NO" baseline="0" dirty="0"/>
              <a:t> -&gt; 7)</a:t>
            </a:r>
            <a:endParaRPr lang="nb-NO" dirty="0"/>
          </a:p>
          <a:p>
            <a:r>
              <a:rPr lang="nb-NO" dirty="0"/>
              <a:t>Forbedringer: Røyking kvinner (nr. 25)</a:t>
            </a:r>
          </a:p>
          <a:p>
            <a:r>
              <a:rPr lang="nb-NO" dirty="0"/>
              <a:t>Nye indikatorer: Luftkvalitet (nr.15), vold (nr.17)</a:t>
            </a:r>
          </a:p>
          <a:p>
            <a:r>
              <a:rPr lang="nb-NO" dirty="0"/>
              <a:t>Fjernet/blitt dårligere: Lite fysisk aktivitet (nr. 23/24)</a:t>
            </a:r>
          </a:p>
          <a:p>
            <a:endParaRPr lang="nb-NO" dirty="0"/>
          </a:p>
          <a:p>
            <a:r>
              <a:rPr lang="nb-NO" dirty="0"/>
              <a:t>Røde (9 - &gt;12)</a:t>
            </a:r>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Forverringer: VGS eller høyere utdanning</a:t>
            </a:r>
            <a:r>
              <a:rPr lang="nb-NO" baseline="0" dirty="0"/>
              <a:t> 30-39 år (nr.4), forventet levealder kvinner (nr. 27)</a:t>
            </a:r>
            <a:endParaRPr lang="nb-NO" dirty="0"/>
          </a:p>
          <a:p>
            <a:r>
              <a:rPr lang="nb-NO" dirty="0"/>
              <a:t>Nye indikatorer: Kollektivtilbud (nr.20), valgdeltagelse(nr.23) og vaksinasjonsdekning meslinger 9 år (nr. 34)</a:t>
            </a:r>
          </a:p>
          <a:p>
            <a:r>
              <a:rPr lang="nb-NO" baseline="0" dirty="0"/>
              <a:t>Fjernet røde: Mobbing</a:t>
            </a:r>
            <a:endParaRPr lang="nb-NO" dirty="0"/>
          </a:p>
        </p:txBody>
      </p:sp>
      <p:sp>
        <p:nvSpPr>
          <p:cNvPr id="4" name="Plassholder for lysbildenummer 3"/>
          <p:cNvSpPr>
            <a:spLocks noGrp="1"/>
          </p:cNvSpPr>
          <p:nvPr>
            <p:ph type="sldNum" sz="quarter" idx="10"/>
          </p:nvPr>
        </p:nvSpPr>
        <p:spPr/>
        <p:txBody>
          <a:bodyPr/>
          <a:lstStyle/>
          <a:p>
            <a:fld id="{F42751A4-F5E8-493D-85C0-393421C551E6}" type="slidenum">
              <a:rPr lang="nb-NO" smtClean="0"/>
              <a:t>5</a:t>
            </a:fld>
            <a:endParaRPr lang="nb-NO"/>
          </a:p>
        </p:txBody>
      </p:sp>
    </p:spTree>
    <p:extLst>
      <p:ext uri="{BB962C8B-B14F-4D97-AF65-F5344CB8AC3E}">
        <p14:creationId xmlns:p14="http://schemas.microsoft.com/office/powerpoint/2010/main" val="18471496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tellysbil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nb-NO"/>
              <a:t>Klikk for å redigere tittelstil</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nb-NO"/>
              <a:t>Klikk for å redigere undertittelstil i malen</a:t>
            </a:r>
            <a:endParaRPr lang="en-US" dirty="0"/>
          </a:p>
        </p:txBody>
      </p:sp>
      <p:sp>
        <p:nvSpPr>
          <p:cNvPr id="4" name="Date Placeholder 3"/>
          <p:cNvSpPr>
            <a:spLocks noGrp="1"/>
          </p:cNvSpPr>
          <p:nvPr>
            <p:ph type="dt" sz="half" idx="10"/>
          </p:nvPr>
        </p:nvSpPr>
        <p:spPr/>
        <p:txBody>
          <a:bodyPr/>
          <a:lstStyle/>
          <a:p>
            <a:fld id="{F3557DD3-A760-4C89-A00E-2449BB0AD2BE}" type="datetime1">
              <a:rPr lang="en-US" smtClean="0"/>
              <a:t>1/10/2021</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2797615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01B9F33B-77C6-454E-BF66-8F6FF8A6272A}" type="datetime1">
              <a:rPr lang="en-US" smtClean="0"/>
              <a:t>1/10/2021</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8577962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nb-NO"/>
              <a:t>Klikk for å redigere tittelstil</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a:t>Rediger tekststiler i malen</a:t>
            </a:r>
          </a:p>
        </p:txBody>
      </p:sp>
      <p:sp>
        <p:nvSpPr>
          <p:cNvPr id="4" name="Date Placeholder 3"/>
          <p:cNvSpPr>
            <a:spLocks noGrp="1"/>
          </p:cNvSpPr>
          <p:nvPr>
            <p:ph type="dt" sz="half" idx="10"/>
          </p:nvPr>
        </p:nvSpPr>
        <p:spPr/>
        <p:txBody>
          <a:bodyPr/>
          <a:lstStyle/>
          <a:p>
            <a:fld id="{A8F35426-4399-470F-A19C-AA614D9027C8}" type="datetime1">
              <a:rPr lang="en-US" smtClean="0"/>
              <a:t>1/10/2021</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3361280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8" name="Date Placeholder 7"/>
          <p:cNvSpPr>
            <a:spLocks noGrp="1"/>
          </p:cNvSpPr>
          <p:nvPr>
            <p:ph type="dt" sz="half" idx="10"/>
          </p:nvPr>
        </p:nvSpPr>
        <p:spPr/>
        <p:txBody>
          <a:bodyPr/>
          <a:lstStyle/>
          <a:p>
            <a:fld id="{F4AA87AB-515A-4C3C-8E0B-B17BE222BA07}" type="datetime1">
              <a:rPr lang="en-US" smtClean="0"/>
              <a:t>1/10/2021</a:t>
            </a:fld>
            <a:endParaRPr lang="en-US" dirty="0"/>
          </a:p>
        </p:txBody>
      </p:sp>
      <p:sp>
        <p:nvSpPr>
          <p:cNvPr id="9" name="Footer Placeholder 8"/>
          <p:cNvSpPr>
            <a:spLocks noGrp="1"/>
          </p:cNvSpPr>
          <p:nvPr>
            <p:ph type="ftr" sz="quarter" idx="11"/>
          </p:nvPr>
        </p:nvSpPr>
        <p:spPr/>
        <p:txBody>
          <a:bodyPr/>
          <a:lstStyle/>
          <a:p>
            <a:r>
              <a:rPr lang="en-US"/>
              <a:t>
              </a:t>
            </a:r>
            <a:endParaRPr lang="en-US" dirty="0"/>
          </a:p>
        </p:txBody>
      </p:sp>
      <p:sp>
        <p:nvSpPr>
          <p:cNvPr id="10" name="Slide Number Placeholder 9"/>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3908013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nb-NO"/>
              <a:t>Klikk for å redigere tittelstil</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2" name="Date Placeholder 1"/>
          <p:cNvSpPr>
            <a:spLocks noGrp="1"/>
          </p:cNvSpPr>
          <p:nvPr>
            <p:ph type="dt" sz="half" idx="10"/>
          </p:nvPr>
        </p:nvSpPr>
        <p:spPr/>
        <p:txBody>
          <a:bodyPr/>
          <a:lstStyle/>
          <a:p>
            <a:fld id="{9F9226FA-5F5A-42DD-A4FF-126F9ADBE661}" type="datetime1">
              <a:rPr lang="en-US" smtClean="0"/>
              <a:t>1/10/2021</a:t>
            </a:fld>
            <a:endParaRPr lang="en-US" dirty="0"/>
          </a:p>
        </p:txBody>
      </p:sp>
      <p:sp>
        <p:nvSpPr>
          <p:cNvPr id="11" name="Footer Placeholder 10"/>
          <p:cNvSpPr>
            <a:spLocks noGrp="1"/>
          </p:cNvSpPr>
          <p:nvPr>
            <p:ph type="ftr" sz="quarter" idx="11"/>
          </p:nvPr>
        </p:nvSpPr>
        <p:spPr/>
        <p:txBody>
          <a:bodyPr/>
          <a:lstStyle/>
          <a:p>
            <a:r>
              <a:rPr lang="en-US"/>
              <a:t>
              </a:t>
            </a:r>
            <a:endParaRPr lang="en-US" dirty="0"/>
          </a:p>
        </p:txBody>
      </p:sp>
      <p:sp>
        <p:nvSpPr>
          <p:cNvPr id="12" name="Slide Number Placeholder 11"/>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200700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nb-NO"/>
              <a:t>Klikk for å redigere tittelstil</a:t>
            </a:r>
            <a:endParaRPr lang="en-US" dirty="0"/>
          </a:p>
        </p:txBody>
      </p:sp>
      <p:sp>
        <p:nvSpPr>
          <p:cNvPr id="2" name="Date Placeholder 1"/>
          <p:cNvSpPr>
            <a:spLocks noGrp="1"/>
          </p:cNvSpPr>
          <p:nvPr>
            <p:ph type="dt" sz="half" idx="10"/>
          </p:nvPr>
        </p:nvSpPr>
        <p:spPr/>
        <p:txBody>
          <a:bodyPr/>
          <a:lstStyle/>
          <a:p>
            <a:fld id="{55DE7360-32F7-4CF7-A3F7-D0BE587260AE}" type="datetime1">
              <a:rPr lang="en-US" smtClean="0"/>
              <a:t>1/10/2021</a:t>
            </a:fld>
            <a:endParaRPr lang="en-US" dirty="0"/>
          </a:p>
        </p:txBody>
      </p:sp>
      <p:sp>
        <p:nvSpPr>
          <p:cNvPr id="7" name="Footer Placeholder 6"/>
          <p:cNvSpPr>
            <a:spLocks noGrp="1"/>
          </p:cNvSpPr>
          <p:nvPr>
            <p:ph type="ftr" sz="quarter" idx="11"/>
          </p:nvPr>
        </p:nvSpPr>
        <p:spPr/>
        <p:txBody>
          <a:bodyPr/>
          <a:lstStyle/>
          <a:p>
            <a:r>
              <a:rPr lang="en-US"/>
              <a:t>
              </a:t>
            </a:r>
            <a:endParaRPr lang="en-US" dirty="0"/>
          </a:p>
        </p:txBody>
      </p:sp>
      <p:sp>
        <p:nvSpPr>
          <p:cNvPr id="8" name="Slide Number Placeholder 7"/>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7560573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Tom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EB2434F6-59A4-4507-A3E7-F9599896C645}" type="datetime1">
              <a:rPr lang="en-US" smtClean="0"/>
              <a:t>1/10/2021</a:t>
            </a:fld>
            <a:endParaRPr lang="en-US" dirty="0"/>
          </a:p>
        </p:txBody>
      </p:sp>
      <p:sp>
        <p:nvSpPr>
          <p:cNvPr id="6" name="Footer Placeholder 5"/>
          <p:cNvSpPr>
            <a:spLocks noGrp="1"/>
          </p:cNvSpPr>
          <p:nvPr>
            <p:ph type="ftr" sz="quarter" idx="11"/>
          </p:nvPr>
        </p:nvSpPr>
        <p:spPr/>
        <p:txBody>
          <a:bodyPr/>
          <a:lstStyle/>
          <a:p>
            <a:r>
              <a:rPr lang="en-US"/>
              <a:t>
              </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1473454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nb-NO"/>
              <a:t>Klikk for å redigere tittelstil</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Rediger tekststiler i malen</a:t>
            </a:r>
          </a:p>
        </p:txBody>
      </p:sp>
      <p:sp>
        <p:nvSpPr>
          <p:cNvPr id="8" name="Date Placeholder 7"/>
          <p:cNvSpPr>
            <a:spLocks noGrp="1"/>
          </p:cNvSpPr>
          <p:nvPr>
            <p:ph type="dt" sz="half" idx="10"/>
          </p:nvPr>
        </p:nvSpPr>
        <p:spPr/>
        <p:txBody>
          <a:bodyPr/>
          <a:lstStyle/>
          <a:p>
            <a:fld id="{5F5A0E97-548E-48FE-9718-2C49FDC8D2CD}" type="datetime1">
              <a:rPr lang="en-US" smtClean="0"/>
              <a:t>1/10/2021</a:t>
            </a:fld>
            <a:endParaRPr lang="en-US" dirty="0"/>
          </a:p>
        </p:txBody>
      </p:sp>
      <p:sp>
        <p:nvSpPr>
          <p:cNvPr id="9" name="Footer Placeholder 8"/>
          <p:cNvSpPr>
            <a:spLocks noGrp="1"/>
          </p:cNvSpPr>
          <p:nvPr>
            <p:ph type="ftr" sz="quarter" idx="11"/>
          </p:nvPr>
        </p:nvSpPr>
        <p:spPr/>
        <p:txBody>
          <a:bodyPr/>
          <a:lstStyle/>
          <a:p>
            <a:r>
              <a:rPr lang="en-US"/>
              <a:t>
              </a:t>
            </a:r>
            <a:endParaRPr lang="en-US" dirty="0"/>
          </a:p>
        </p:txBody>
      </p:sp>
      <p:sp>
        <p:nvSpPr>
          <p:cNvPr id="10" name="Slide Number Placeholder 9"/>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6907195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nb-NO"/>
              <a:t>Klikk for å redigere tittelstil</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ikonet for å legge til et bilde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Rediger tekststiler i malen</a:t>
            </a:r>
          </a:p>
        </p:txBody>
      </p:sp>
      <p:sp>
        <p:nvSpPr>
          <p:cNvPr id="8" name="Date Placeholder 7"/>
          <p:cNvSpPr>
            <a:spLocks noGrp="1"/>
          </p:cNvSpPr>
          <p:nvPr>
            <p:ph type="dt" sz="half" idx="10"/>
          </p:nvPr>
        </p:nvSpPr>
        <p:spPr/>
        <p:txBody>
          <a:bodyPr/>
          <a:lstStyle/>
          <a:p>
            <a:fld id="{9E8F8E04-2A11-4620-90B2-37C8E74F90E1}" type="datetime1">
              <a:rPr lang="en-US" smtClean="0"/>
              <a:t>1/10/2021</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r>
              <a:rPr lang="en-US"/>
              <a:t>
              </a:t>
            </a:r>
            <a:endParaRPr lang="en-US" dirty="0"/>
          </a:p>
        </p:txBody>
      </p:sp>
      <p:sp>
        <p:nvSpPr>
          <p:cNvPr id="10" name="Slide Number Placeholder 9"/>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6434184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Vertical Text Placeholder 2"/>
          <p:cNvSpPr>
            <a:spLocks noGrp="1"/>
          </p:cNvSpPr>
          <p:nvPr>
            <p:ph type="body" orient="vert" idx="1"/>
          </p:nvPr>
        </p:nvSpPr>
        <p:spPr/>
        <p:txBody>
          <a:bodyPr vert="eaVert" ancho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7" name="Date Placeholder 6"/>
          <p:cNvSpPr>
            <a:spLocks noGrp="1"/>
          </p:cNvSpPr>
          <p:nvPr>
            <p:ph type="dt" sz="half" idx="10"/>
          </p:nvPr>
        </p:nvSpPr>
        <p:spPr/>
        <p:txBody>
          <a:bodyPr/>
          <a:lstStyle/>
          <a:p>
            <a:fld id="{4D7DF87E-7B13-4E86-B74A-F98C153FD7BD}" type="datetime1">
              <a:rPr lang="en-US" smtClean="0"/>
              <a:t>1/10/2021</a:t>
            </a:fld>
            <a:endParaRPr lang="en-US" dirty="0"/>
          </a:p>
        </p:txBody>
      </p:sp>
      <p:sp>
        <p:nvSpPr>
          <p:cNvPr id="8" name="Footer Placeholder 7"/>
          <p:cNvSpPr>
            <a:spLocks noGrp="1"/>
          </p:cNvSpPr>
          <p:nvPr>
            <p:ph type="ftr" sz="quarter" idx="11"/>
          </p:nvPr>
        </p:nvSpPr>
        <p:spPr/>
        <p:txBody>
          <a:bodyPr/>
          <a:lstStyle/>
          <a:p>
            <a:r>
              <a:rPr lang="en-US"/>
              <a:t>
              </a:t>
            </a:r>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902325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nb-NO"/>
              <a:t>Klikk for å redigere tittelstil</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7" name="Date Placeholder 6"/>
          <p:cNvSpPr>
            <a:spLocks noGrp="1"/>
          </p:cNvSpPr>
          <p:nvPr>
            <p:ph type="dt" sz="half" idx="10"/>
          </p:nvPr>
        </p:nvSpPr>
        <p:spPr/>
        <p:txBody>
          <a:bodyPr/>
          <a:lstStyle/>
          <a:p>
            <a:fld id="{B3E867D1-B448-4B5E-AD21-5833E761A952}" type="datetime1">
              <a:rPr lang="en-US" smtClean="0"/>
              <a:t>1/10/2021</a:t>
            </a:fld>
            <a:endParaRPr lang="en-US" dirty="0"/>
          </a:p>
        </p:txBody>
      </p:sp>
      <p:sp>
        <p:nvSpPr>
          <p:cNvPr id="8" name="Footer Placeholder 7"/>
          <p:cNvSpPr>
            <a:spLocks noGrp="1"/>
          </p:cNvSpPr>
          <p:nvPr>
            <p:ph type="ftr" sz="quarter" idx="11"/>
          </p:nvPr>
        </p:nvSpPr>
        <p:spPr/>
        <p:txBody>
          <a:bodyPr/>
          <a:lstStyle/>
          <a:p>
            <a:r>
              <a:rPr lang="en-US"/>
              <a:t>
              </a:t>
            </a:r>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8992177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o innholdsdeler">
    <p:spTree>
      <p:nvGrpSpPr>
        <p:cNvPr id="1" name=""/>
        <p:cNvGrpSpPr/>
        <p:nvPr/>
      </p:nvGrpSpPr>
      <p:grpSpPr>
        <a:xfrm>
          <a:off x="0" y="0"/>
          <a:ext cx="0" cy="0"/>
          <a:chOff x="0" y="0"/>
          <a:chExt cx="0" cy="0"/>
        </a:xfrm>
      </p:grpSpPr>
      <p:sp>
        <p:nvSpPr>
          <p:cNvPr id="9" name="grafikk">
            <a:extLst>
              <a:ext uri="{FF2B5EF4-FFF2-40B4-BE49-F238E27FC236}">
                <a16:creationId xmlns:a16="http://schemas.microsoft.com/office/drawing/2014/main" id="{D8C7FABD-B60D-4278-8B7A-4CE212162DD1}"/>
              </a:ext>
            </a:extLst>
          </p:cNvPr>
          <p:cNvSpPr/>
          <p:nvPr userDrawn="1"/>
        </p:nvSpPr>
        <p:spPr>
          <a:xfrm>
            <a:off x="2" y="1620203"/>
            <a:ext cx="12193524" cy="288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800" dirty="0"/>
          </a:p>
        </p:txBody>
      </p:sp>
      <p:sp>
        <p:nvSpPr>
          <p:cNvPr id="2" name="Title 1"/>
          <p:cNvSpPr>
            <a:spLocks noGrp="1"/>
          </p:cNvSpPr>
          <p:nvPr>
            <p:ph type="title"/>
          </p:nvPr>
        </p:nvSpPr>
        <p:spPr/>
        <p:txBody>
          <a:bodyPr>
            <a:normAutofit/>
          </a:bodyPr>
          <a:lstStyle>
            <a:lvl1pPr>
              <a:defRPr sz="3600" cap="none" baseline="0"/>
            </a:lvl1pPr>
          </a:lstStyle>
          <a:p>
            <a:r>
              <a:rPr lang="nb-NO"/>
              <a:t>Klikk for å redigere tittelstil</a:t>
            </a:r>
            <a:endParaRPr lang="en-US"/>
          </a:p>
        </p:txBody>
      </p:sp>
      <p:sp>
        <p:nvSpPr>
          <p:cNvPr id="5" name="Date Placeholder 4"/>
          <p:cNvSpPr>
            <a:spLocks noGrp="1"/>
          </p:cNvSpPr>
          <p:nvPr>
            <p:ph type="dt" sz="half" idx="10"/>
          </p:nvPr>
        </p:nvSpPr>
        <p:spPr/>
        <p:txBody>
          <a:bodyPr/>
          <a:lstStyle/>
          <a:p>
            <a:endParaRPr lang="nb-NO" dirty="0"/>
          </a:p>
        </p:txBody>
      </p:sp>
      <p:sp>
        <p:nvSpPr>
          <p:cNvPr id="6" name="Footer Placeholder 5"/>
          <p:cNvSpPr>
            <a:spLocks noGrp="1"/>
          </p:cNvSpPr>
          <p:nvPr>
            <p:ph type="ftr" sz="quarter" idx="11"/>
          </p:nvPr>
        </p:nvSpPr>
        <p:spPr/>
        <p:txBody>
          <a:bodyPr/>
          <a:lstStyle/>
          <a:p>
            <a:endParaRPr lang="nb-NO" dirty="0"/>
          </a:p>
        </p:txBody>
      </p:sp>
      <p:sp>
        <p:nvSpPr>
          <p:cNvPr id="7" name="Slide Number Placeholder 6"/>
          <p:cNvSpPr>
            <a:spLocks noGrp="1"/>
          </p:cNvSpPr>
          <p:nvPr>
            <p:ph type="sldNum" sz="quarter" idx="12"/>
          </p:nvPr>
        </p:nvSpPr>
        <p:spPr/>
        <p:txBody>
          <a:bodyPr/>
          <a:lstStyle/>
          <a:p>
            <a:fld id="{36457444-737A-4256-A71F-2C8225BFF095}" type="slidenum">
              <a:rPr lang="nb-NO" smtClean="0"/>
              <a:t>‹#›</a:t>
            </a:fld>
            <a:endParaRPr lang="nb-NO" dirty="0"/>
          </a:p>
        </p:txBody>
      </p:sp>
      <p:sp>
        <p:nvSpPr>
          <p:cNvPr id="8" name="Content Placeholder 2">
            <a:extLst>
              <a:ext uri="{FF2B5EF4-FFF2-40B4-BE49-F238E27FC236}">
                <a16:creationId xmlns:a16="http://schemas.microsoft.com/office/drawing/2014/main" id="{E768D46C-2C47-41CD-86BA-93183D68605A}"/>
              </a:ext>
            </a:extLst>
          </p:cNvPr>
          <p:cNvSpPr>
            <a:spLocks noGrp="1"/>
          </p:cNvSpPr>
          <p:nvPr>
            <p:ph idx="1"/>
          </p:nvPr>
        </p:nvSpPr>
        <p:spPr>
          <a:xfrm>
            <a:off x="6254893" y="2115183"/>
            <a:ext cx="5184648" cy="395310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10" name="Content Placeholder 2">
            <a:extLst>
              <a:ext uri="{FF2B5EF4-FFF2-40B4-BE49-F238E27FC236}">
                <a16:creationId xmlns:a16="http://schemas.microsoft.com/office/drawing/2014/main" id="{4239B1D9-21EF-47DC-9EB0-171837799AF0}"/>
              </a:ext>
            </a:extLst>
          </p:cNvPr>
          <p:cNvSpPr>
            <a:spLocks noGrp="1"/>
          </p:cNvSpPr>
          <p:nvPr>
            <p:ph idx="13"/>
          </p:nvPr>
        </p:nvSpPr>
        <p:spPr>
          <a:xfrm>
            <a:off x="753693" y="2115183"/>
            <a:ext cx="5184648" cy="395310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Tree>
    <p:extLst>
      <p:ext uri="{BB962C8B-B14F-4D97-AF65-F5344CB8AC3E}">
        <p14:creationId xmlns:p14="http://schemas.microsoft.com/office/powerpoint/2010/main" val="29532533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nb-NO"/>
              <a:t>Klikk for å redigere tittelstil</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9AB17F93-6E67-4313-9FA7-2E0152BC2D51}" type="datetime1">
              <a:rPr lang="en-US" smtClean="0"/>
              <a:t>1/10/2021</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r>
              <a:rPr lang="en-US"/>
              <a:t>
              </a:t>
            </a:r>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030707542"/>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Lst>
  <p:hf sldNum="0" hd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file:///C:\Users\stistr1\Downloads\Folkehelseprofil-2020-nb-5006-Steinkjer.pdf"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tif"/><Relationship Id="rId2" Type="http://schemas.openxmlformats.org/officeDocument/2006/relationships/image" Target="../media/image20.png"/><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1.ti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1.tif"/><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1.tif"/><Relationship Id="rId1" Type="http://schemas.openxmlformats.org/officeDocument/2006/relationships/slideLayout" Target="../slideLayouts/slideLayout2.xml"/><Relationship Id="rId6" Type="http://schemas.openxmlformats.org/officeDocument/2006/relationships/comments" Target="../comments/comment1.xml"/><Relationship Id="rId5" Type="http://schemas.openxmlformats.org/officeDocument/2006/relationships/image" Target="../media/image28.png"/><Relationship Id="rId4" Type="http://schemas.openxmlformats.org/officeDocument/2006/relationships/image" Target="../media/image27.png"/></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1.tif"/><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png"/></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21.tif"/></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hyperlink" Target="https://helsedirektoratet.no/publikasjoner/fysisk-aktivitet-omfang-tilrettelegging-og-sosial-ulikhet"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38.jpg"/><Relationship Id="rId4" Type="http://schemas.openxmlformats.org/officeDocument/2006/relationships/image" Target="../media/image37.jp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9.jp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helsedirektoratet.no/publikasjoner/fysisk-aktivitet-omfang-tilrettelegging-og-sosial-ulikhet" TargetMode="External"/><Relationship Id="rId2" Type="http://schemas.openxmlformats.org/officeDocument/2006/relationships/hyperlink" Target="http://www.anleggsregisteret.no/" TargetMode="External"/><Relationship Id="rId1" Type="http://schemas.openxmlformats.org/officeDocument/2006/relationships/slideLayout" Target="../slideLayouts/slideLayout2.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209965" y="2025070"/>
            <a:ext cx="7716979" cy="2268559"/>
          </a:xfrm>
        </p:spPr>
        <p:txBody>
          <a:bodyPr>
            <a:normAutofit/>
          </a:bodyPr>
          <a:lstStyle/>
          <a:p>
            <a:r>
              <a:rPr lang="nb-NO" dirty="0"/>
              <a:t>Plan for idrett, friluftsliv og fysisk aktivitet</a:t>
            </a:r>
          </a:p>
        </p:txBody>
      </p:sp>
      <p:sp>
        <p:nvSpPr>
          <p:cNvPr id="3" name="Undertittel 2"/>
          <p:cNvSpPr>
            <a:spLocks noGrp="1"/>
          </p:cNvSpPr>
          <p:nvPr>
            <p:ph type="subTitle" idx="1"/>
          </p:nvPr>
        </p:nvSpPr>
        <p:spPr/>
        <p:txBody>
          <a:bodyPr/>
          <a:lstStyle/>
          <a:p>
            <a:r>
              <a:rPr lang="nb-NO" dirty="0"/>
              <a:t>Bakgrunnstall</a:t>
            </a:r>
          </a:p>
        </p:txBody>
      </p:sp>
      <p:sp>
        <p:nvSpPr>
          <p:cNvPr id="4" name="Plassholder for bunntekst 3"/>
          <p:cNvSpPr>
            <a:spLocks noGrp="1"/>
          </p:cNvSpPr>
          <p:nvPr>
            <p:ph type="ftr" sz="quarter" idx="11"/>
          </p:nvPr>
        </p:nvSpPr>
        <p:spPr/>
        <p:txBody>
          <a:bodyPr/>
          <a:lstStyle/>
          <a:p>
            <a:r>
              <a:rPr lang="en-US"/>
              <a:t>
              </a:t>
            </a:r>
            <a:endParaRPr lang="en-US" dirty="0"/>
          </a:p>
        </p:txBody>
      </p:sp>
      <p:pic>
        <p:nvPicPr>
          <p:cNvPr id="1026" name="Picture 2" descr="Steinkjer kommune sitt kommunevåpe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23744" y="6071955"/>
            <a:ext cx="3168073" cy="649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43939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p:cNvSpPr>
            <a:spLocks noGrp="1"/>
          </p:cNvSpPr>
          <p:nvPr>
            <p:ph type="title"/>
          </p:nvPr>
        </p:nvSpPr>
        <p:spPr/>
        <p:txBody>
          <a:bodyPr/>
          <a:lstStyle/>
          <a:p>
            <a:r>
              <a:rPr lang="nb-NO" dirty="0"/>
              <a:t>Muligheter og utfordringer i Steinkjer</a:t>
            </a:r>
          </a:p>
        </p:txBody>
      </p:sp>
      <p:sp>
        <p:nvSpPr>
          <p:cNvPr id="6" name="Plassholder for innhold 5"/>
          <p:cNvSpPr>
            <a:spLocks noGrp="1"/>
          </p:cNvSpPr>
          <p:nvPr>
            <p:ph sz="half" idx="1"/>
          </p:nvPr>
        </p:nvSpPr>
        <p:spPr/>
        <p:txBody>
          <a:bodyPr>
            <a:normAutofit fontScale="92500" lnSpcReduction="10000"/>
          </a:bodyPr>
          <a:lstStyle/>
          <a:p>
            <a:pPr marL="0" indent="0">
              <a:buNone/>
            </a:pPr>
            <a:r>
              <a:rPr lang="nb-NO" b="1" dirty="0">
                <a:solidFill>
                  <a:schemeClr val="tx1"/>
                </a:solidFill>
              </a:rPr>
              <a:t>Verdiplattform for Steinkjer</a:t>
            </a:r>
            <a:r>
              <a:rPr lang="nb-NO" dirty="0">
                <a:solidFill>
                  <a:schemeClr val="bg1"/>
                </a:solidFill>
              </a:rPr>
              <a:t>:</a:t>
            </a:r>
          </a:p>
          <a:p>
            <a:pPr marL="457200" indent="-457200">
              <a:buFont typeface="Arial" panose="020B0604020202020204" pitchFamily="34" charset="0"/>
              <a:buChar char="•"/>
            </a:pPr>
            <a:r>
              <a:rPr lang="nb-NO" dirty="0">
                <a:solidFill>
                  <a:schemeClr val="tx1"/>
                </a:solidFill>
              </a:rPr>
              <a:t>Vi har unike røtter </a:t>
            </a:r>
          </a:p>
          <a:p>
            <a:pPr marL="457200" indent="-457200">
              <a:buFont typeface="Arial" panose="020B0604020202020204" pitchFamily="34" charset="0"/>
              <a:buChar char="•"/>
            </a:pPr>
            <a:r>
              <a:rPr lang="nb-NO" dirty="0">
                <a:solidFill>
                  <a:schemeClr val="tx1"/>
                </a:solidFill>
              </a:rPr>
              <a:t>Vi har en levende </a:t>
            </a:r>
            <a:r>
              <a:rPr lang="nb-NO" dirty="0" err="1">
                <a:solidFill>
                  <a:schemeClr val="tx1"/>
                </a:solidFill>
              </a:rPr>
              <a:t>småby</a:t>
            </a:r>
            <a:r>
              <a:rPr lang="nb-NO" dirty="0">
                <a:solidFill>
                  <a:schemeClr val="tx1"/>
                </a:solidFill>
              </a:rPr>
              <a:t> med bygder i utvikling</a:t>
            </a:r>
          </a:p>
          <a:p>
            <a:pPr marL="457200" indent="-457200">
              <a:buFont typeface="Arial" panose="020B0604020202020204" pitchFamily="34" charset="0"/>
              <a:buChar char="•"/>
            </a:pPr>
            <a:r>
              <a:rPr lang="nb-NO" dirty="0">
                <a:solidFill>
                  <a:schemeClr val="tx1"/>
                </a:solidFill>
              </a:rPr>
              <a:t>Vi har et utstillingsvindu for norsk landbruk </a:t>
            </a:r>
          </a:p>
          <a:p>
            <a:pPr marL="457200" indent="-457200">
              <a:buFont typeface="Arial" panose="020B0604020202020204" pitchFamily="34" charset="0"/>
              <a:buChar char="•"/>
            </a:pPr>
            <a:r>
              <a:rPr lang="nb-NO" dirty="0">
                <a:solidFill>
                  <a:schemeClr val="tx1"/>
                </a:solidFill>
              </a:rPr>
              <a:t>Vi ligger midt i Norge! </a:t>
            </a:r>
          </a:p>
          <a:p>
            <a:endParaRPr lang="nb-NO" dirty="0">
              <a:solidFill>
                <a:schemeClr val="tx1"/>
              </a:solidFill>
            </a:endParaRPr>
          </a:p>
          <a:p>
            <a:r>
              <a:rPr lang="nb-NO" dirty="0">
                <a:solidFill>
                  <a:schemeClr val="tx1"/>
                </a:solidFill>
              </a:rPr>
              <a:t>    Dessuten...har vi </a:t>
            </a:r>
          </a:p>
          <a:p>
            <a:pPr marL="457200" indent="-457200">
              <a:buFont typeface="Arial" panose="020B0604020202020204" pitchFamily="34" charset="0"/>
              <a:buChar char="•"/>
            </a:pPr>
            <a:r>
              <a:rPr lang="nb-NO" dirty="0" err="1">
                <a:solidFill>
                  <a:schemeClr val="tx1"/>
                </a:solidFill>
              </a:rPr>
              <a:t>Pågangsmot</a:t>
            </a:r>
            <a:r>
              <a:rPr lang="nb-NO" dirty="0">
                <a:solidFill>
                  <a:schemeClr val="tx1"/>
                </a:solidFill>
              </a:rPr>
              <a:t> </a:t>
            </a:r>
          </a:p>
          <a:p>
            <a:pPr marL="457200" indent="-457200">
              <a:buFont typeface="Arial" panose="020B0604020202020204" pitchFamily="34" charset="0"/>
              <a:buChar char="•"/>
            </a:pPr>
            <a:r>
              <a:rPr lang="nb-NO" dirty="0">
                <a:solidFill>
                  <a:schemeClr val="tx1"/>
                </a:solidFill>
              </a:rPr>
              <a:t>Er </a:t>
            </a:r>
            <a:r>
              <a:rPr lang="nb-NO" dirty="0" err="1">
                <a:solidFill>
                  <a:schemeClr val="tx1"/>
                </a:solidFill>
              </a:rPr>
              <a:t>åpne</a:t>
            </a:r>
            <a:r>
              <a:rPr lang="nb-NO" dirty="0">
                <a:solidFill>
                  <a:schemeClr val="tx1"/>
                </a:solidFill>
              </a:rPr>
              <a:t>, lyse og glade </a:t>
            </a:r>
          </a:p>
          <a:p>
            <a:pPr marL="457200" indent="-457200">
              <a:buFont typeface="Arial" panose="020B0604020202020204" pitchFamily="34" charset="0"/>
              <a:buChar char="•"/>
            </a:pPr>
            <a:r>
              <a:rPr lang="nb-NO" dirty="0">
                <a:solidFill>
                  <a:schemeClr val="tx1"/>
                </a:solidFill>
              </a:rPr>
              <a:t>Steinkjer er ekte saker</a:t>
            </a:r>
          </a:p>
          <a:p>
            <a:endParaRPr lang="nb-NO" dirty="0"/>
          </a:p>
        </p:txBody>
      </p:sp>
      <p:sp>
        <p:nvSpPr>
          <p:cNvPr id="7" name="Plassholder for innhold 6"/>
          <p:cNvSpPr>
            <a:spLocks noGrp="1"/>
          </p:cNvSpPr>
          <p:nvPr>
            <p:ph sz="half" idx="2"/>
          </p:nvPr>
        </p:nvSpPr>
        <p:spPr/>
        <p:txBody>
          <a:bodyPr>
            <a:normAutofit fontScale="92500" lnSpcReduction="10000"/>
          </a:bodyPr>
          <a:lstStyle/>
          <a:p>
            <a:r>
              <a:rPr lang="nb-NO" b="1" dirty="0">
                <a:solidFill>
                  <a:schemeClr val="tx1"/>
                </a:solidFill>
              </a:rPr>
              <a:t>Utfordringer</a:t>
            </a:r>
          </a:p>
          <a:p>
            <a:pPr lvl="0"/>
            <a:r>
              <a:rPr lang="nb-NO" b="1" dirty="0">
                <a:solidFill>
                  <a:schemeClr val="tx1"/>
                </a:solidFill>
              </a:rPr>
              <a:t>Sosiale ulikheter</a:t>
            </a:r>
          </a:p>
          <a:p>
            <a:pPr lvl="1"/>
            <a:r>
              <a:rPr lang="nb-NO" dirty="0">
                <a:solidFill>
                  <a:schemeClr val="tx1"/>
                </a:solidFill>
              </a:rPr>
              <a:t>Frafall fra arbeidslivet og økt andel unge uføre </a:t>
            </a:r>
            <a:endParaRPr lang="nb-NO" b="1" dirty="0">
              <a:solidFill>
                <a:schemeClr val="tx1"/>
              </a:solidFill>
            </a:endParaRPr>
          </a:p>
          <a:p>
            <a:pPr lvl="1"/>
            <a:r>
              <a:rPr lang="nb-NO" dirty="0">
                <a:solidFill>
                  <a:schemeClr val="tx1"/>
                </a:solidFill>
              </a:rPr>
              <a:t>Mange barn av enslige forsørgere</a:t>
            </a:r>
            <a:endParaRPr lang="nb-NO" b="1" dirty="0">
              <a:solidFill>
                <a:schemeClr val="tx1"/>
              </a:solidFill>
            </a:endParaRPr>
          </a:p>
          <a:p>
            <a:pPr lvl="1"/>
            <a:r>
              <a:rPr lang="nb-NO" dirty="0">
                <a:solidFill>
                  <a:schemeClr val="tx1"/>
                </a:solidFill>
              </a:rPr>
              <a:t>Økt andel barn som lever i fattigdom</a:t>
            </a:r>
            <a:endParaRPr lang="nb-NO" b="1" dirty="0">
              <a:solidFill>
                <a:schemeClr val="tx1"/>
              </a:solidFill>
            </a:endParaRPr>
          </a:p>
          <a:p>
            <a:pPr lvl="1"/>
            <a:r>
              <a:rPr lang="nb-NO" dirty="0">
                <a:solidFill>
                  <a:schemeClr val="tx1"/>
                </a:solidFill>
              </a:rPr>
              <a:t>Utdanningsnivå </a:t>
            </a:r>
            <a:endParaRPr lang="nb-NO" b="1" dirty="0">
              <a:solidFill>
                <a:schemeClr val="tx1"/>
              </a:solidFill>
            </a:endParaRPr>
          </a:p>
          <a:p>
            <a:pPr lvl="1"/>
            <a:r>
              <a:rPr lang="nb-NO" dirty="0" err="1">
                <a:solidFill>
                  <a:schemeClr val="tx1"/>
                </a:solidFill>
              </a:rPr>
              <a:t>Utenforskap</a:t>
            </a:r>
            <a:endParaRPr lang="nb-NO" b="1" dirty="0">
              <a:solidFill>
                <a:schemeClr val="tx1"/>
              </a:solidFill>
            </a:endParaRPr>
          </a:p>
          <a:p>
            <a:pPr lvl="1"/>
            <a:r>
              <a:rPr lang="nb-NO" dirty="0">
                <a:solidFill>
                  <a:schemeClr val="tx1"/>
                </a:solidFill>
              </a:rPr>
              <a:t>Frafall i </a:t>
            </a:r>
            <a:r>
              <a:rPr lang="nb-NO" dirty="0" err="1">
                <a:solidFill>
                  <a:schemeClr val="tx1"/>
                </a:solidFill>
              </a:rPr>
              <a:t>vgs</a:t>
            </a:r>
            <a:r>
              <a:rPr lang="nb-NO" dirty="0">
                <a:solidFill>
                  <a:schemeClr val="tx1"/>
                </a:solidFill>
              </a:rPr>
              <a:t> – vi er middels – bør bli bedre</a:t>
            </a:r>
            <a:endParaRPr lang="nb-NO" b="1" dirty="0">
              <a:solidFill>
                <a:schemeClr val="tx1"/>
              </a:solidFill>
            </a:endParaRPr>
          </a:p>
          <a:p>
            <a:pPr lvl="0"/>
            <a:r>
              <a:rPr lang="nb-NO" b="1" dirty="0">
                <a:solidFill>
                  <a:schemeClr val="tx1"/>
                </a:solidFill>
              </a:rPr>
              <a:t>Psykisk helse</a:t>
            </a:r>
          </a:p>
          <a:p>
            <a:pPr lvl="1"/>
            <a:r>
              <a:rPr lang="nb-NO" dirty="0">
                <a:solidFill>
                  <a:schemeClr val="tx1"/>
                </a:solidFill>
              </a:rPr>
              <a:t>Angst og depresjon blant unge </a:t>
            </a:r>
            <a:endParaRPr lang="nb-NO" b="1" dirty="0">
              <a:solidFill>
                <a:schemeClr val="tx1"/>
              </a:solidFill>
            </a:endParaRPr>
          </a:p>
          <a:p>
            <a:pPr lvl="0"/>
            <a:r>
              <a:rPr lang="nb-NO" b="1" dirty="0">
                <a:solidFill>
                  <a:schemeClr val="tx1"/>
                </a:solidFill>
              </a:rPr>
              <a:t>Fysisk helse</a:t>
            </a:r>
          </a:p>
          <a:p>
            <a:pPr lvl="1"/>
            <a:r>
              <a:rPr lang="nb-NO" dirty="0">
                <a:solidFill>
                  <a:schemeClr val="tx1"/>
                </a:solidFill>
              </a:rPr>
              <a:t>Overvekt, muskel og skjelett-lidelser </a:t>
            </a:r>
            <a:endParaRPr lang="nb-NO" b="1" dirty="0">
              <a:solidFill>
                <a:schemeClr val="tx1"/>
              </a:solidFill>
            </a:endParaRPr>
          </a:p>
          <a:p>
            <a:endParaRPr lang="nb-NO" dirty="0"/>
          </a:p>
        </p:txBody>
      </p:sp>
      <p:sp>
        <p:nvSpPr>
          <p:cNvPr id="4" name="Plassholder for bunntekst 3"/>
          <p:cNvSpPr>
            <a:spLocks noGrp="1"/>
          </p:cNvSpPr>
          <p:nvPr>
            <p:ph type="ftr" sz="quarter" idx="11"/>
          </p:nvPr>
        </p:nvSpPr>
        <p:spPr/>
        <p:txBody>
          <a:bodyPr/>
          <a:lstStyle/>
          <a:p>
            <a:r>
              <a:rPr lang="en-US"/>
              <a:t>
              </a:t>
            </a:r>
            <a:endParaRPr lang="en-US" dirty="0"/>
          </a:p>
        </p:txBody>
      </p:sp>
    </p:spTree>
    <p:extLst>
      <p:ext uri="{BB962C8B-B14F-4D97-AF65-F5344CB8AC3E}">
        <p14:creationId xmlns:p14="http://schemas.microsoft.com/office/powerpoint/2010/main" val="1701118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5"/>
          <p:cNvSpPr>
            <a:spLocks noGrp="1"/>
          </p:cNvSpPr>
          <p:nvPr>
            <p:ph type="title"/>
          </p:nvPr>
        </p:nvSpPr>
        <p:spPr>
          <a:xfrm>
            <a:off x="93052" y="1123836"/>
            <a:ext cx="2947482" cy="4601183"/>
          </a:xfrm>
        </p:spPr>
        <p:txBody>
          <a:bodyPr>
            <a:normAutofit/>
          </a:bodyPr>
          <a:lstStyle/>
          <a:p>
            <a:r>
              <a:rPr lang="nb-NO" dirty="0"/>
              <a:t>Barn i fattige familier</a:t>
            </a:r>
            <a:br>
              <a:rPr lang="nb-NO" sz="2000" dirty="0"/>
            </a:br>
            <a:r>
              <a:rPr lang="nb-NO" sz="2000" dirty="0"/>
              <a:t>Andel barn og unge som vokser opp under lavinntekt er økende, og må sees i sammenheng med andel sysselsatte, enslige forsørgere og andel mottakere av uføreytelser. </a:t>
            </a:r>
            <a:br>
              <a:rPr lang="nb-NO" sz="2000" dirty="0"/>
            </a:br>
            <a:r>
              <a:rPr lang="nb-NO" sz="2000" dirty="0"/>
              <a:t>Steinkjer ligger høyere enn i landet for øvrig. </a:t>
            </a:r>
          </a:p>
        </p:txBody>
      </p:sp>
      <p:sp>
        <p:nvSpPr>
          <p:cNvPr id="7" name="Plassholder for innhold 6"/>
          <p:cNvSpPr>
            <a:spLocks noGrp="1"/>
          </p:cNvSpPr>
          <p:nvPr>
            <p:ph idx="1"/>
          </p:nvPr>
        </p:nvSpPr>
        <p:spPr/>
        <p:txBody>
          <a:bodyPr/>
          <a:lstStyle/>
          <a:p>
            <a:endParaRPr lang="nb-NO"/>
          </a:p>
        </p:txBody>
      </p:sp>
      <p:sp>
        <p:nvSpPr>
          <p:cNvPr id="5" name="Plassholder for bunntekst 4"/>
          <p:cNvSpPr>
            <a:spLocks noGrp="1"/>
          </p:cNvSpPr>
          <p:nvPr>
            <p:ph type="ftr" sz="quarter" idx="11"/>
          </p:nvPr>
        </p:nvSpPr>
        <p:spPr/>
        <p:txBody>
          <a:bodyPr/>
          <a:lstStyle/>
          <a:p>
            <a:r>
              <a:rPr lang="en-US"/>
              <a:t>
              </a:t>
            </a:r>
            <a:endParaRPr lang="en-US" dirty="0"/>
          </a:p>
        </p:txBody>
      </p:sp>
      <p:pic>
        <p:nvPicPr>
          <p:cNvPr id="8" name="Bilde 7"/>
          <p:cNvPicPr>
            <a:picLocks noChangeAspect="1"/>
          </p:cNvPicPr>
          <p:nvPr/>
        </p:nvPicPr>
        <p:blipFill rotWithShape="1">
          <a:blip r:embed="rId2"/>
          <a:srcRect l="11779" t="18995" r="18416" b="6782"/>
          <a:stretch/>
        </p:blipFill>
        <p:spPr>
          <a:xfrm>
            <a:off x="3040534" y="731520"/>
            <a:ext cx="9029547" cy="5400528"/>
          </a:xfrm>
          <a:prstGeom prst="rect">
            <a:avLst/>
          </a:prstGeom>
        </p:spPr>
      </p:pic>
    </p:spTree>
    <p:extLst>
      <p:ext uri="{BB962C8B-B14F-4D97-AF65-F5344CB8AC3E}">
        <p14:creationId xmlns:p14="http://schemas.microsoft.com/office/powerpoint/2010/main" val="11228856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http://khs.fhi.no/webview/temp/0D751A9078B5568CA0B94DD60E40AD488037906844022424713754.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10971" y="0"/>
            <a:ext cx="6428110" cy="3731849"/>
          </a:xfrm>
          <a:prstGeom prst="rect">
            <a:avLst/>
          </a:prstGeom>
          <a:noFill/>
          <a:extLst>
            <a:ext uri="{909E8E84-426E-40DD-AFC4-6F175D3DCCD1}">
              <a14:hiddenFill xmlns:a14="http://schemas.microsoft.com/office/drawing/2010/main">
                <a:solidFill>
                  <a:srgbClr val="FFFFFF"/>
                </a:solidFill>
              </a14:hiddenFill>
            </a:ext>
          </a:extLst>
        </p:spPr>
      </p:pic>
      <p:sp>
        <p:nvSpPr>
          <p:cNvPr id="2" name="Tittel 1"/>
          <p:cNvSpPr>
            <a:spLocks noGrp="1"/>
          </p:cNvSpPr>
          <p:nvPr>
            <p:ph type="title"/>
          </p:nvPr>
        </p:nvSpPr>
        <p:spPr/>
        <p:txBody>
          <a:bodyPr>
            <a:normAutofit/>
          </a:bodyPr>
          <a:lstStyle/>
          <a:p>
            <a:br>
              <a:rPr lang="nb-NO" sz="1800" dirty="0"/>
            </a:br>
            <a:r>
              <a:rPr lang="nb-NO" sz="4000" dirty="0"/>
              <a:t>Uføreytelser</a:t>
            </a:r>
            <a:br>
              <a:rPr lang="nb-NO" sz="1800" dirty="0"/>
            </a:br>
            <a:r>
              <a:rPr lang="nb-NO" sz="1800" dirty="0"/>
              <a:t>Øverste graf: Andelen mottakere av stønad til livsopphold. Dette omfatter mottakere av uføretrygd, arbeidsavklaringspenger, arbeidsledighetstrygd, overgangsstønad for enslige forsørgere og tiltaksmottakere (individstønad). Steinkjer ligger høyere enn landet for øvrig. </a:t>
            </a:r>
            <a:br>
              <a:rPr lang="nb-NO" sz="1800" dirty="0"/>
            </a:br>
            <a:br>
              <a:rPr lang="nb-NO" sz="1800" dirty="0"/>
            </a:br>
            <a:r>
              <a:rPr lang="nb-NO" sz="1800" dirty="0"/>
              <a:t>Nederste graf: Utgiftene til sosialsektoren øker. </a:t>
            </a:r>
          </a:p>
        </p:txBody>
      </p:sp>
      <p:pic>
        <p:nvPicPr>
          <p:cNvPr id="5" name="Plassholder for innhold 4"/>
          <p:cNvPicPr>
            <a:picLocks noGrp="1" noChangeAspect="1"/>
          </p:cNvPicPr>
          <p:nvPr>
            <p:ph idx="1"/>
          </p:nvPr>
        </p:nvPicPr>
        <p:blipFill rotWithShape="1">
          <a:blip r:embed="rId3"/>
          <a:srcRect l="12114" t="21520" r="16571" b="14153"/>
          <a:stretch/>
        </p:blipFill>
        <p:spPr>
          <a:xfrm>
            <a:off x="5062891" y="3424428"/>
            <a:ext cx="6872436" cy="3486938"/>
          </a:xfrm>
          <a:prstGeom prst="rect">
            <a:avLst/>
          </a:prstGeom>
        </p:spPr>
      </p:pic>
      <p:sp>
        <p:nvSpPr>
          <p:cNvPr id="4" name="Plassholder for bunntekst 3"/>
          <p:cNvSpPr>
            <a:spLocks noGrp="1"/>
          </p:cNvSpPr>
          <p:nvPr>
            <p:ph type="ftr" sz="quarter" idx="11"/>
          </p:nvPr>
        </p:nvSpPr>
        <p:spPr/>
        <p:txBody>
          <a:bodyPr/>
          <a:lstStyle/>
          <a:p>
            <a:r>
              <a:rPr lang="en-US"/>
              <a:t>
              </a:t>
            </a:r>
            <a:endParaRPr lang="en-US" dirty="0"/>
          </a:p>
        </p:txBody>
      </p:sp>
    </p:spTree>
    <p:extLst>
      <p:ext uri="{BB962C8B-B14F-4D97-AF65-F5344CB8AC3E}">
        <p14:creationId xmlns:p14="http://schemas.microsoft.com/office/powerpoint/2010/main" val="42470025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252919" y="1123837"/>
            <a:ext cx="3164536" cy="4601183"/>
          </a:xfrm>
        </p:spPr>
        <p:txBody>
          <a:bodyPr/>
          <a:lstStyle/>
          <a:p>
            <a:r>
              <a:rPr lang="nb-NO" dirty="0"/>
              <a:t>Folkehelseprofil</a:t>
            </a:r>
            <a:br>
              <a:rPr lang="nb-NO" dirty="0"/>
            </a:br>
            <a:r>
              <a:rPr lang="nb-NO" sz="1800" dirty="0"/>
              <a:t>Se mer på </a:t>
            </a:r>
            <a:r>
              <a:rPr lang="nb-NO" sz="1800" dirty="0">
                <a:hlinkClick r:id="rId3" action="ppaction://hlinkfile"/>
              </a:rPr>
              <a:t>file:///C:/Users/stistr1/Downloads/Folkehelseprofil-2020-nb-5006-Steinkjer.pdf</a:t>
            </a:r>
            <a:br>
              <a:rPr lang="nb-NO" sz="1800" dirty="0"/>
            </a:br>
            <a:endParaRPr lang="nb-NO" dirty="0"/>
          </a:p>
        </p:txBody>
      </p:sp>
      <p:sp>
        <p:nvSpPr>
          <p:cNvPr id="3" name="Plassholder for innhold 2"/>
          <p:cNvSpPr>
            <a:spLocks noGrp="1"/>
          </p:cNvSpPr>
          <p:nvPr>
            <p:ph idx="1"/>
          </p:nvPr>
        </p:nvSpPr>
        <p:spPr/>
        <p:txBody>
          <a:bodyPr/>
          <a:lstStyle/>
          <a:p>
            <a:endParaRPr lang="nb-NO" dirty="0"/>
          </a:p>
        </p:txBody>
      </p:sp>
      <p:pic>
        <p:nvPicPr>
          <p:cNvPr id="4" name="Bilde 3"/>
          <p:cNvPicPr>
            <a:picLocks noChangeAspect="1"/>
          </p:cNvPicPr>
          <p:nvPr/>
        </p:nvPicPr>
        <p:blipFill rotWithShape="1">
          <a:blip r:embed="rId4"/>
          <a:srcRect l="12179" t="6971" r="63178" b="3314"/>
          <a:stretch/>
        </p:blipFill>
        <p:spPr>
          <a:xfrm>
            <a:off x="3630695" y="84107"/>
            <a:ext cx="6002832" cy="6829309"/>
          </a:xfrm>
          <a:prstGeom prst="rect">
            <a:avLst/>
          </a:prstGeom>
        </p:spPr>
      </p:pic>
    </p:spTree>
    <p:extLst>
      <p:ext uri="{BB962C8B-B14F-4D97-AF65-F5344CB8AC3E}">
        <p14:creationId xmlns:p14="http://schemas.microsoft.com/office/powerpoint/2010/main" val="9026453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nb-NO" b="1" dirty="0"/>
              <a:t>Anleggsdekning</a:t>
            </a:r>
            <a:br>
              <a:rPr lang="nb-NO" b="1" dirty="0"/>
            </a:br>
            <a:r>
              <a:rPr lang="nb-NO" sz="2000" dirty="0"/>
              <a:t>Steinkjer har ganske god anleggsdekning sammenliknet med kommuner på lignende størrelser, og har høsten 2020 oppdatert </a:t>
            </a:r>
            <a:r>
              <a:rPr lang="nb-NO" sz="2000" u="sng" dirty="0">
                <a:solidFill>
                  <a:schemeClr val="bg1"/>
                </a:solidFill>
              </a:rPr>
              <a:t>www.anleggsregisteres.no</a:t>
            </a:r>
            <a:r>
              <a:rPr lang="nb-NO" sz="2000" dirty="0">
                <a:solidFill>
                  <a:schemeClr val="bg1"/>
                </a:solidFill>
              </a:rPr>
              <a:t>. I </a:t>
            </a:r>
            <a:r>
              <a:rPr lang="nb-NO" sz="2000" dirty="0"/>
              <a:t>anleggsregistret kan man se hvor mange, og hvilke typer anlegg som er i kommunen. Det er i desember 2020 registrert 291 ordinære anlegg og 119 nærmiljøanlegg i Steinkjer kommune.</a:t>
            </a:r>
            <a:br>
              <a:rPr lang="nb-NO" sz="2000" dirty="0"/>
            </a:br>
            <a:r>
              <a:rPr lang="nb-NO" sz="2000" dirty="0"/>
              <a:t>Det er ikke registrert i hvilke forfatning disse er i, og det vil være viktig å få innspill på i planarbeidet. </a:t>
            </a:r>
            <a:br>
              <a:rPr lang="nb-NO" dirty="0"/>
            </a:br>
            <a:endParaRPr lang="nb-NO" dirty="0"/>
          </a:p>
        </p:txBody>
      </p:sp>
      <p:sp>
        <p:nvSpPr>
          <p:cNvPr id="4" name="Plassholder for bunntekst 3"/>
          <p:cNvSpPr>
            <a:spLocks noGrp="1"/>
          </p:cNvSpPr>
          <p:nvPr>
            <p:ph type="ftr" sz="quarter" idx="11"/>
          </p:nvPr>
        </p:nvSpPr>
        <p:spPr/>
        <p:txBody>
          <a:bodyPr/>
          <a:lstStyle/>
          <a:p>
            <a:r>
              <a:rPr lang="en-US"/>
              <a:t>
              </a:t>
            </a:r>
            <a:endParaRPr lang="en-US" dirty="0"/>
          </a:p>
        </p:txBody>
      </p:sp>
      <p:pic>
        <p:nvPicPr>
          <p:cNvPr id="5" name="Picture 2" descr="Steinkjer kommune sitt kommunevåpe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50036" y="6071955"/>
            <a:ext cx="3168073" cy="649520"/>
          </a:xfrm>
          <a:prstGeom prst="rect">
            <a:avLst/>
          </a:prstGeom>
          <a:noFill/>
          <a:extLst>
            <a:ext uri="{909E8E84-426E-40DD-AFC4-6F175D3DCCD1}">
              <a14:hiddenFill xmlns:a14="http://schemas.microsoft.com/office/drawing/2010/main">
                <a:solidFill>
                  <a:srgbClr val="FFFFFF"/>
                </a:solidFill>
              </a14:hiddenFill>
            </a:ext>
          </a:extLst>
        </p:spPr>
      </p:pic>
      <p:pic>
        <p:nvPicPr>
          <p:cNvPr id="6" name="Plassholder for innhold 5">
            <a:extLst>
              <a:ext uri="{FF2B5EF4-FFF2-40B4-BE49-F238E27FC236}">
                <a16:creationId xmlns:a16="http://schemas.microsoft.com/office/drawing/2014/main" id="{75CA5DE4-D075-48CE-8559-8AB4C9EDBD6D}"/>
              </a:ext>
            </a:extLst>
          </p:cNvPr>
          <p:cNvPicPr>
            <a:picLocks noGrp="1"/>
          </p:cNvPicPr>
          <p:nvPr>
            <p:ph idx="1"/>
          </p:nvPr>
        </p:nvPicPr>
        <p:blipFill rotWithShape="1">
          <a:blip r:embed="rId3"/>
          <a:srcRect l="3449" t="9685"/>
          <a:stretch/>
        </p:blipFill>
        <p:spPr>
          <a:xfrm>
            <a:off x="3508519" y="891803"/>
            <a:ext cx="7999989" cy="5322349"/>
          </a:xfrm>
          <a:prstGeom prst="rect">
            <a:avLst/>
          </a:prstGeom>
        </p:spPr>
      </p:pic>
      <p:sp>
        <p:nvSpPr>
          <p:cNvPr id="7" name="Pil ned 6"/>
          <p:cNvSpPr/>
          <p:nvPr/>
        </p:nvSpPr>
        <p:spPr>
          <a:xfrm>
            <a:off x="8876145" y="2538904"/>
            <a:ext cx="293832" cy="628650"/>
          </a:xfrm>
          <a:prstGeom prst="downArrow">
            <a:avLst>
              <a:gd name="adj1" fmla="val 0"/>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nb-NO"/>
          </a:p>
        </p:txBody>
      </p:sp>
    </p:spTree>
    <p:extLst>
      <p:ext uri="{BB962C8B-B14F-4D97-AF65-F5344CB8AC3E}">
        <p14:creationId xmlns:p14="http://schemas.microsoft.com/office/powerpoint/2010/main" val="24050284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b="1" dirty="0"/>
              <a:t>Fotballanlegg i Steinkjer</a:t>
            </a:r>
            <a:br>
              <a:rPr lang="nb-NO" b="1" dirty="0"/>
            </a:br>
            <a:br>
              <a:rPr lang="nb-NO" b="1" dirty="0"/>
            </a:br>
            <a:r>
              <a:rPr lang="nb-NO" sz="2000" dirty="0"/>
              <a:t>Antall fotballanlegg: 37 </a:t>
            </a:r>
            <a:r>
              <a:rPr lang="nb-NO" sz="2000" dirty="0" err="1"/>
              <a:t>stk</a:t>
            </a:r>
            <a:br>
              <a:rPr lang="nb-NO" sz="2000" dirty="0"/>
            </a:br>
            <a:br>
              <a:rPr lang="nb-NO" sz="2000" dirty="0"/>
            </a:br>
            <a:r>
              <a:rPr lang="nb-NO" sz="2000" dirty="0"/>
              <a:t>Det inkluderer fotballbane gress, grus, kunstgress, treningsfelt og fotballhall.</a:t>
            </a:r>
            <a:br>
              <a:rPr lang="nb-NO" sz="2000" dirty="0"/>
            </a:br>
            <a:br>
              <a:rPr lang="nb-NO" sz="2000" dirty="0"/>
            </a:br>
            <a:r>
              <a:rPr lang="nb-NO" sz="2000" dirty="0"/>
              <a:t>www.anleggsregisteret.no</a:t>
            </a:r>
            <a:br>
              <a:rPr lang="nb-NO" b="1" dirty="0"/>
            </a:br>
            <a:endParaRPr lang="nb-NO" dirty="0"/>
          </a:p>
        </p:txBody>
      </p:sp>
      <p:sp>
        <p:nvSpPr>
          <p:cNvPr id="4" name="Plassholder for bunntekst 3"/>
          <p:cNvSpPr>
            <a:spLocks noGrp="1"/>
          </p:cNvSpPr>
          <p:nvPr>
            <p:ph type="ftr" sz="quarter" idx="11"/>
          </p:nvPr>
        </p:nvSpPr>
        <p:spPr/>
        <p:txBody>
          <a:bodyPr/>
          <a:lstStyle/>
          <a:p>
            <a:r>
              <a:rPr lang="en-US"/>
              <a:t>
              </a:t>
            </a:r>
            <a:endParaRPr lang="en-US" dirty="0"/>
          </a:p>
        </p:txBody>
      </p:sp>
      <p:pic>
        <p:nvPicPr>
          <p:cNvPr id="5" name="Picture 2" descr="Steinkjer kommune sitt kommunevåpe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66909" y="6031590"/>
            <a:ext cx="3168073" cy="649520"/>
          </a:xfrm>
          <a:prstGeom prst="rect">
            <a:avLst/>
          </a:prstGeom>
          <a:noFill/>
          <a:extLst>
            <a:ext uri="{909E8E84-426E-40DD-AFC4-6F175D3DCCD1}">
              <a14:hiddenFill xmlns:a14="http://schemas.microsoft.com/office/drawing/2010/main">
                <a:solidFill>
                  <a:srgbClr val="FFFFFF"/>
                </a:solidFill>
              </a14:hiddenFill>
            </a:ext>
          </a:extLst>
        </p:spPr>
      </p:pic>
      <p:pic>
        <p:nvPicPr>
          <p:cNvPr id="6" name="Plassholder for innhold 5"/>
          <p:cNvPicPr>
            <a:picLocks noGrp="1"/>
          </p:cNvPicPr>
          <p:nvPr>
            <p:ph idx="1"/>
          </p:nvPr>
        </p:nvPicPr>
        <p:blipFill rotWithShape="1">
          <a:blip r:embed="rId3"/>
          <a:srcRect l="12410" r="11203"/>
          <a:stretch/>
        </p:blipFill>
        <p:spPr>
          <a:xfrm>
            <a:off x="3509818" y="249382"/>
            <a:ext cx="8192654" cy="5782208"/>
          </a:xfrm>
          <a:prstGeom prst="rect">
            <a:avLst/>
          </a:prstGeom>
        </p:spPr>
      </p:pic>
    </p:spTree>
    <p:extLst>
      <p:ext uri="{BB962C8B-B14F-4D97-AF65-F5344CB8AC3E}">
        <p14:creationId xmlns:p14="http://schemas.microsoft.com/office/powerpoint/2010/main" val="33833668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25128" y="1123837"/>
            <a:ext cx="3282215" cy="4601183"/>
          </a:xfrm>
        </p:spPr>
        <p:txBody>
          <a:bodyPr>
            <a:normAutofit/>
          </a:bodyPr>
          <a:lstStyle/>
          <a:p>
            <a:r>
              <a:rPr lang="nb-NO" b="1" dirty="0"/>
              <a:t>Friidretts-anlegg</a:t>
            </a:r>
            <a:br>
              <a:rPr lang="nb-NO" b="1" dirty="0"/>
            </a:br>
            <a:br>
              <a:rPr lang="nb-NO" sz="2000" b="1" dirty="0"/>
            </a:br>
            <a:r>
              <a:rPr lang="nb-NO" sz="2000" dirty="0"/>
              <a:t>Antall friidrettsanlegg: 8 </a:t>
            </a:r>
            <a:r>
              <a:rPr lang="nb-NO" sz="2000" dirty="0" err="1"/>
              <a:t>stk</a:t>
            </a:r>
            <a:br>
              <a:rPr lang="nb-NO" sz="2000" dirty="0"/>
            </a:br>
            <a:br>
              <a:rPr lang="nb-NO" sz="2000" dirty="0"/>
            </a:br>
            <a:r>
              <a:rPr lang="nb-NO" sz="2000" dirty="0"/>
              <a:t>Det inkluderer friidrettsstadion grus, -kunstgress og friidrettshall</a:t>
            </a:r>
            <a:br>
              <a:rPr lang="nb-NO" sz="2000" dirty="0"/>
            </a:br>
            <a:br>
              <a:rPr lang="nb-NO" sz="2000" dirty="0"/>
            </a:br>
            <a:r>
              <a:rPr lang="nb-NO" sz="2000" dirty="0"/>
              <a:t>www.anleggsregisteret.no</a:t>
            </a:r>
          </a:p>
        </p:txBody>
      </p:sp>
      <p:sp>
        <p:nvSpPr>
          <p:cNvPr id="4" name="Plassholder for bunntekst 3"/>
          <p:cNvSpPr>
            <a:spLocks noGrp="1"/>
          </p:cNvSpPr>
          <p:nvPr>
            <p:ph type="ftr" sz="quarter" idx="11"/>
          </p:nvPr>
        </p:nvSpPr>
        <p:spPr/>
        <p:txBody>
          <a:bodyPr/>
          <a:lstStyle/>
          <a:p>
            <a:r>
              <a:rPr lang="en-US"/>
              <a:t>
              </a:t>
            </a:r>
            <a:endParaRPr lang="en-US" dirty="0"/>
          </a:p>
        </p:txBody>
      </p:sp>
      <p:pic>
        <p:nvPicPr>
          <p:cNvPr id="5" name="Picture 2" descr="Steinkjer kommune sitt kommunevåpe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66909" y="6031590"/>
            <a:ext cx="3168073" cy="649520"/>
          </a:xfrm>
          <a:prstGeom prst="rect">
            <a:avLst/>
          </a:prstGeom>
          <a:noFill/>
          <a:extLst>
            <a:ext uri="{909E8E84-426E-40DD-AFC4-6F175D3DCCD1}">
              <a14:hiddenFill xmlns:a14="http://schemas.microsoft.com/office/drawing/2010/main">
                <a:solidFill>
                  <a:srgbClr val="FFFFFF"/>
                </a:solidFill>
              </a14:hiddenFill>
            </a:ext>
          </a:extLst>
        </p:spPr>
      </p:pic>
      <p:pic>
        <p:nvPicPr>
          <p:cNvPr id="6" name="Plassholder for innhold 5"/>
          <p:cNvPicPr>
            <a:picLocks noGrp="1"/>
          </p:cNvPicPr>
          <p:nvPr>
            <p:ph idx="1"/>
          </p:nvPr>
        </p:nvPicPr>
        <p:blipFill rotWithShape="1">
          <a:blip r:embed="rId3"/>
          <a:srcRect l="21409" t="16167" r="24828" b="13359"/>
          <a:stretch/>
        </p:blipFill>
        <p:spPr bwMode="auto">
          <a:xfrm>
            <a:off x="3566305" y="279133"/>
            <a:ext cx="8176515" cy="581983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6320959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42240" y="1123837"/>
            <a:ext cx="3261360" cy="4601183"/>
          </a:xfrm>
        </p:spPr>
        <p:txBody>
          <a:bodyPr/>
          <a:lstStyle/>
          <a:p>
            <a:r>
              <a:rPr lang="nb-NO" b="1" dirty="0"/>
              <a:t>Friluftsanlegg</a:t>
            </a:r>
            <a:br>
              <a:rPr lang="nb-NO" b="1" dirty="0"/>
            </a:br>
            <a:br>
              <a:rPr lang="nb-NO" b="1" dirty="0"/>
            </a:br>
            <a:r>
              <a:rPr lang="nb-NO" sz="2000" dirty="0"/>
              <a:t>Antall  friluftslivsanlegg: 45 </a:t>
            </a:r>
            <a:r>
              <a:rPr lang="nb-NO" sz="2000" dirty="0" err="1"/>
              <a:t>stk</a:t>
            </a:r>
            <a:br>
              <a:rPr lang="nb-NO" sz="2000" dirty="0"/>
            </a:br>
            <a:br>
              <a:rPr lang="nb-NO" sz="2000" dirty="0"/>
            </a:br>
            <a:br>
              <a:rPr lang="nb-NO" sz="2000" dirty="0"/>
            </a:br>
            <a:r>
              <a:rPr lang="nb-NO" sz="2000" dirty="0"/>
              <a:t>Dette er kun anlegg som har mottatt spillemidler, så anlegg bygd uten dette er ikke registrert her.</a:t>
            </a:r>
            <a:br>
              <a:rPr lang="nb-NO" sz="2000" dirty="0"/>
            </a:br>
            <a:br>
              <a:rPr lang="nb-NO" sz="2000" dirty="0"/>
            </a:br>
            <a:r>
              <a:rPr lang="nb-NO" sz="2000" dirty="0"/>
              <a:t>www.anleggsregisteret.no</a:t>
            </a:r>
          </a:p>
        </p:txBody>
      </p:sp>
      <p:sp>
        <p:nvSpPr>
          <p:cNvPr id="4" name="Plassholder for bunntekst 3"/>
          <p:cNvSpPr>
            <a:spLocks noGrp="1"/>
          </p:cNvSpPr>
          <p:nvPr>
            <p:ph type="ftr" sz="quarter" idx="11"/>
          </p:nvPr>
        </p:nvSpPr>
        <p:spPr/>
        <p:txBody>
          <a:bodyPr/>
          <a:lstStyle/>
          <a:p>
            <a:r>
              <a:rPr lang="en-US"/>
              <a:t>
              </a:t>
            </a:r>
            <a:endParaRPr lang="en-US" dirty="0"/>
          </a:p>
        </p:txBody>
      </p:sp>
      <p:pic>
        <p:nvPicPr>
          <p:cNvPr id="11" name="Plassholder for innhold 10"/>
          <p:cNvPicPr>
            <a:picLocks noGrp="1" noChangeAspect="1"/>
          </p:cNvPicPr>
          <p:nvPr>
            <p:ph idx="1"/>
          </p:nvPr>
        </p:nvPicPr>
        <p:blipFill rotWithShape="1">
          <a:blip r:embed="rId2"/>
          <a:srcRect l="6115" r="5717"/>
          <a:stretch/>
        </p:blipFill>
        <p:spPr>
          <a:xfrm>
            <a:off x="3484751" y="772668"/>
            <a:ext cx="8312835" cy="5303519"/>
          </a:xfrm>
          <a:prstGeom prst="rect">
            <a:avLst/>
          </a:prstGeom>
        </p:spPr>
      </p:pic>
      <p:pic>
        <p:nvPicPr>
          <p:cNvPr id="12" name="Bilde 11"/>
          <p:cNvPicPr/>
          <p:nvPr/>
        </p:nvPicPr>
        <p:blipFill rotWithShape="1">
          <a:blip r:embed="rId3">
            <a:extLst>
              <a:ext uri="{28A0092B-C50C-407E-A947-70E740481C1C}">
                <a14:useLocalDpi xmlns:a14="http://schemas.microsoft.com/office/drawing/2010/main" val="0"/>
              </a:ext>
            </a:extLst>
          </a:blip>
          <a:srcRect l="46243" t="24629" r="43538" b="42947"/>
          <a:stretch/>
        </p:blipFill>
        <p:spPr bwMode="auto">
          <a:xfrm>
            <a:off x="10442496" y="695008"/>
            <a:ext cx="1355090" cy="2657792"/>
          </a:xfrm>
          <a:prstGeom prst="rect">
            <a:avLst/>
          </a:prstGeom>
          <a:ln>
            <a:noFill/>
          </a:ln>
          <a:extLst>
            <a:ext uri="{53640926-AAD7-44D8-BBD7-CCE9431645EC}">
              <a14:shadowObscured xmlns:a14="http://schemas.microsoft.com/office/drawing/2010/main"/>
            </a:ext>
          </a:extLst>
        </p:spPr>
      </p:pic>
      <p:pic>
        <p:nvPicPr>
          <p:cNvPr id="13" name="Picture 2" descr="Steinkjer kommune sitt kommunevåpe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66909" y="6031590"/>
            <a:ext cx="3168073" cy="649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51906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A218B27-92AA-4A21-AF57-CCA42656B2FB}"/>
              </a:ext>
            </a:extLst>
          </p:cNvPr>
          <p:cNvSpPr>
            <a:spLocks noGrp="1"/>
          </p:cNvSpPr>
          <p:nvPr>
            <p:ph type="title"/>
          </p:nvPr>
        </p:nvSpPr>
        <p:spPr>
          <a:xfrm>
            <a:off x="6626909" y="3489158"/>
            <a:ext cx="4812632" cy="959640"/>
          </a:xfrm>
        </p:spPr>
        <p:txBody>
          <a:bodyPr>
            <a:normAutofit fontScale="90000"/>
          </a:bodyPr>
          <a:lstStyle/>
          <a:p>
            <a:r>
              <a:rPr lang="nb-NO" dirty="0"/>
              <a:t>Store flerbrukshaller </a:t>
            </a:r>
            <a:br>
              <a:rPr lang="nb-NO" dirty="0"/>
            </a:br>
            <a:r>
              <a:rPr lang="nb-NO" sz="2700" dirty="0"/>
              <a:t>(3-flaters)</a:t>
            </a:r>
            <a:br>
              <a:rPr lang="nb-NO" dirty="0"/>
            </a:br>
            <a:br>
              <a:rPr lang="nb-NO" dirty="0"/>
            </a:br>
            <a:r>
              <a:rPr lang="nb-NO" sz="2700" dirty="0"/>
              <a:t>-Dekningskart-</a:t>
            </a:r>
            <a:br>
              <a:rPr lang="nb-NO" sz="2700" dirty="0"/>
            </a:br>
            <a:br>
              <a:rPr lang="nb-NO" sz="2700" dirty="0"/>
            </a:br>
            <a:br>
              <a:rPr lang="nb-NO" sz="2800" dirty="0"/>
            </a:br>
            <a:br>
              <a:rPr lang="nb-NO" sz="2800" dirty="0"/>
            </a:br>
            <a:br>
              <a:rPr lang="nb-NO" sz="2800" dirty="0"/>
            </a:br>
            <a:br>
              <a:rPr lang="nb-NO" sz="2800" dirty="0"/>
            </a:br>
            <a:br>
              <a:rPr lang="nb-NO" sz="2800" dirty="0"/>
            </a:br>
            <a:br>
              <a:rPr lang="nb-NO" sz="2800" dirty="0"/>
            </a:br>
            <a:endParaRPr lang="nb-NO" dirty="0">
              <a:solidFill>
                <a:schemeClr val="accent1"/>
              </a:solidFill>
            </a:endParaRPr>
          </a:p>
        </p:txBody>
      </p:sp>
      <p:sp>
        <p:nvSpPr>
          <p:cNvPr id="3" name="Plassholder for lysbildenummer 2">
            <a:extLst>
              <a:ext uri="{FF2B5EF4-FFF2-40B4-BE49-F238E27FC236}">
                <a16:creationId xmlns:a16="http://schemas.microsoft.com/office/drawing/2014/main" id="{90059933-A336-4321-AD24-965AFBA7C640}"/>
              </a:ext>
            </a:extLst>
          </p:cNvPr>
          <p:cNvSpPr>
            <a:spLocks noGrp="1"/>
          </p:cNvSpPr>
          <p:nvPr>
            <p:ph type="sldNum" sz="quarter" idx="12"/>
          </p:nvPr>
        </p:nvSpPr>
        <p:spPr/>
        <p:txBody>
          <a:bodyPr/>
          <a:lstStyle/>
          <a:p>
            <a:fld id="{36457444-737A-4256-A71F-2C8225BFF095}" type="slidenum">
              <a:rPr lang="nb-NO" smtClean="0"/>
              <a:t>10</a:t>
            </a:fld>
            <a:endParaRPr lang="nb-NO" dirty="0"/>
          </a:p>
        </p:txBody>
      </p:sp>
      <p:pic>
        <p:nvPicPr>
          <p:cNvPr id="9" name="Bilde 8">
            <a:extLst>
              <a:ext uri="{FF2B5EF4-FFF2-40B4-BE49-F238E27FC236}">
                <a16:creationId xmlns:a16="http://schemas.microsoft.com/office/drawing/2014/main" id="{38F73903-EBFB-4037-8F7F-1E7BE413512E}"/>
              </a:ext>
            </a:extLst>
          </p:cNvPr>
          <p:cNvPicPr>
            <a:picLocks noChangeAspect="1"/>
          </p:cNvPicPr>
          <p:nvPr/>
        </p:nvPicPr>
        <p:blipFill rotWithShape="1">
          <a:blip r:embed="rId2">
            <a:extLst>
              <a:ext uri="{28A0092B-C50C-407E-A947-70E740481C1C}">
                <a14:useLocalDpi xmlns:a14="http://schemas.microsoft.com/office/drawing/2010/main" val="0"/>
              </a:ext>
            </a:extLst>
          </a:blip>
          <a:srcRect l="12129" t="34445" r="28615" b="20081"/>
          <a:stretch/>
        </p:blipFill>
        <p:spPr>
          <a:xfrm>
            <a:off x="4310169" y="-4572"/>
            <a:ext cx="6323966" cy="6858000"/>
          </a:xfrm>
          <a:prstGeom prst="rect">
            <a:avLst/>
          </a:prstGeom>
        </p:spPr>
      </p:pic>
      <p:sp>
        <p:nvSpPr>
          <p:cNvPr id="7" name="Tittel 1"/>
          <p:cNvSpPr txBox="1">
            <a:spLocks/>
          </p:cNvSpPr>
          <p:nvPr/>
        </p:nvSpPr>
        <p:spPr>
          <a:xfrm>
            <a:off x="125128" y="1123837"/>
            <a:ext cx="3282215" cy="460118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a:lstStyle>
          <a:p>
            <a:r>
              <a:rPr lang="nb-NO" dirty="0"/>
              <a:t>Store flerbrukshaller </a:t>
            </a:r>
            <a:br>
              <a:rPr lang="nb-NO" dirty="0"/>
            </a:br>
            <a:r>
              <a:rPr lang="nb-NO" sz="2800" dirty="0"/>
              <a:t>(3-flaters)</a:t>
            </a:r>
            <a:br>
              <a:rPr lang="nb-NO" dirty="0"/>
            </a:br>
            <a:br>
              <a:rPr lang="nb-NO" dirty="0"/>
            </a:br>
            <a:r>
              <a:rPr lang="nb-NO" sz="2800" dirty="0"/>
              <a:t>-Dekningskart-</a:t>
            </a:r>
            <a:endParaRPr lang="nb-NO" dirty="0"/>
          </a:p>
          <a:p>
            <a:br>
              <a:rPr lang="nb-NO" sz="2000" dirty="0"/>
            </a:br>
            <a:r>
              <a:rPr lang="nb-NO" sz="2000" i="1" dirty="0"/>
              <a:t>Farge-buffer viser befolkningsgrunnlag innenfor 30 min. kjøretid fra anlegget</a:t>
            </a:r>
          </a:p>
        </p:txBody>
      </p:sp>
      <p:pic>
        <p:nvPicPr>
          <p:cNvPr id="8" name="Picture 2" descr="Steinkjer kommune sitt kommunevåp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66909" y="6031590"/>
            <a:ext cx="3168073" cy="649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52370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252918" y="1123837"/>
            <a:ext cx="3069401" cy="4601183"/>
          </a:xfrm>
        </p:spPr>
        <p:txBody>
          <a:bodyPr>
            <a:normAutofit fontScale="90000"/>
          </a:bodyPr>
          <a:lstStyle/>
          <a:p>
            <a:r>
              <a:rPr lang="nb-NO" dirty="0"/>
              <a:t>Ungdom og fysisk aktivitet</a:t>
            </a:r>
            <a:br>
              <a:rPr lang="nb-NO" dirty="0"/>
            </a:br>
            <a:r>
              <a:rPr lang="nb-NO" sz="2200" dirty="0"/>
              <a:t>Fysisk aktivitet omhandler all fysisk aktivitet til en person, mens trening omhandler organisert eller ikke-organisert trening som nødvendigvis ikke sier noe om den totale fysiske aktiviteten til en person. Gutter rapporterer litt mer fysisk aktivitet enn jentene i </a:t>
            </a:r>
            <a:r>
              <a:rPr lang="nb-NO" sz="2200" dirty="0" err="1"/>
              <a:t>UngHUNT</a:t>
            </a:r>
            <a:r>
              <a:rPr lang="nb-NO" sz="2200" dirty="0"/>
              <a:t> 4, og ser man på region i nordre Trøndelag ligger Steinkjer midt på treet. </a:t>
            </a:r>
            <a:br>
              <a:rPr lang="nb-NO" sz="2200" dirty="0"/>
            </a:br>
            <a:endParaRPr lang="nb-NO" sz="2200" dirty="0"/>
          </a:p>
        </p:txBody>
      </p:sp>
      <p:sp>
        <p:nvSpPr>
          <p:cNvPr id="4" name="Plassholder for bunntekst 3"/>
          <p:cNvSpPr>
            <a:spLocks noGrp="1"/>
          </p:cNvSpPr>
          <p:nvPr>
            <p:ph type="ftr" sz="quarter" idx="11"/>
          </p:nvPr>
        </p:nvSpPr>
        <p:spPr/>
        <p:txBody>
          <a:bodyPr/>
          <a:lstStyle/>
          <a:p>
            <a:r>
              <a:rPr lang="en-US"/>
              <a:t>
              </a:t>
            </a:r>
            <a:endParaRPr lang="en-US" dirty="0"/>
          </a:p>
        </p:txBody>
      </p:sp>
      <p:pic>
        <p:nvPicPr>
          <p:cNvPr id="5" name="Plassholder for innhold 4"/>
          <p:cNvPicPr>
            <a:picLocks noGrp="1" noChangeAspect="1"/>
          </p:cNvPicPr>
          <p:nvPr>
            <p:ph idx="1"/>
          </p:nvPr>
        </p:nvPicPr>
        <p:blipFill rotWithShape="1">
          <a:blip r:embed="rId2"/>
          <a:srcRect l="27795" t="42835" r="29382" b="13714"/>
          <a:stretch/>
        </p:blipFill>
        <p:spPr bwMode="auto">
          <a:xfrm>
            <a:off x="3484879" y="1123837"/>
            <a:ext cx="8259203" cy="4713831"/>
          </a:xfrm>
          <a:prstGeom prst="rect">
            <a:avLst/>
          </a:prstGeom>
          <a:ln>
            <a:noFill/>
          </a:ln>
          <a:extLst>
            <a:ext uri="{53640926-AAD7-44D8-BBD7-CCE9431645EC}">
              <a14:shadowObscured xmlns:a14="http://schemas.microsoft.com/office/drawing/2010/main"/>
            </a:ext>
          </a:extLst>
        </p:spPr>
      </p:pic>
      <p:pic>
        <p:nvPicPr>
          <p:cNvPr id="6" name="Picture 2" descr="Steinkjer kommune sitt kommunevåp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66909" y="6031590"/>
            <a:ext cx="3168073" cy="649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85293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73892" y="1123837"/>
            <a:ext cx="3389744" cy="4601183"/>
          </a:xfrm>
        </p:spPr>
        <p:txBody>
          <a:bodyPr>
            <a:normAutofit/>
          </a:bodyPr>
          <a:lstStyle/>
          <a:p>
            <a:r>
              <a:rPr lang="nb-NO" sz="3200" dirty="0"/>
              <a:t>Ungdom og organisert trening</a:t>
            </a:r>
            <a:br>
              <a:rPr lang="nb-NO" sz="3200" dirty="0"/>
            </a:br>
            <a:r>
              <a:rPr lang="nb-NO" sz="2200" dirty="0"/>
              <a:t>Nesten halvparten av ungdommen rapporterer at de sjelden eller aldri driver organisert trening, samtidig som 17 % av guttene og 15 % av jentene driver trening fire ganger i uka eller oftere gjennom idrettslag eller forening. </a:t>
            </a:r>
          </a:p>
        </p:txBody>
      </p:sp>
      <p:sp>
        <p:nvSpPr>
          <p:cNvPr id="4" name="Plassholder for bunntekst 3"/>
          <p:cNvSpPr>
            <a:spLocks noGrp="1"/>
          </p:cNvSpPr>
          <p:nvPr>
            <p:ph type="ftr" sz="quarter" idx="11"/>
          </p:nvPr>
        </p:nvSpPr>
        <p:spPr/>
        <p:txBody>
          <a:bodyPr/>
          <a:lstStyle/>
          <a:p>
            <a:r>
              <a:rPr lang="en-US"/>
              <a:t>
              </a:t>
            </a:r>
            <a:endParaRPr lang="en-US" dirty="0"/>
          </a:p>
        </p:txBody>
      </p:sp>
      <p:pic>
        <p:nvPicPr>
          <p:cNvPr id="5" name="Plassholder for innhold 4"/>
          <p:cNvPicPr>
            <a:picLocks noGrp="1" noChangeAspect="1"/>
          </p:cNvPicPr>
          <p:nvPr>
            <p:ph idx="1"/>
          </p:nvPr>
        </p:nvPicPr>
        <p:blipFill rotWithShape="1">
          <a:blip r:embed="rId2"/>
          <a:srcRect l="27204" t="22386" r="29207" b="33351"/>
          <a:stretch/>
        </p:blipFill>
        <p:spPr bwMode="auto">
          <a:xfrm>
            <a:off x="3620653" y="1043709"/>
            <a:ext cx="7793991" cy="4451928"/>
          </a:xfrm>
          <a:prstGeom prst="rect">
            <a:avLst/>
          </a:prstGeom>
          <a:ln>
            <a:noFill/>
          </a:ln>
          <a:extLst>
            <a:ext uri="{53640926-AAD7-44D8-BBD7-CCE9431645EC}">
              <a14:shadowObscured xmlns:a14="http://schemas.microsoft.com/office/drawing/2010/main"/>
            </a:ext>
          </a:extLst>
        </p:spPr>
      </p:pic>
      <p:pic>
        <p:nvPicPr>
          <p:cNvPr id="6" name="Picture 2" descr="Steinkjer kommune sitt kommunevåp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66909" y="6031590"/>
            <a:ext cx="3168073" cy="649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77633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nb-NO" dirty="0"/>
              <a:t>Ungdom og ikke-organisert trening</a:t>
            </a:r>
            <a:br>
              <a:rPr lang="nb-NO" dirty="0"/>
            </a:br>
            <a:r>
              <a:rPr lang="nb-NO" sz="2000" dirty="0"/>
              <a:t>Bortimot halvparten driver med dette 1-3 ganger i uka. </a:t>
            </a:r>
            <a:br>
              <a:rPr lang="nb-NO" sz="2000" dirty="0"/>
            </a:br>
            <a:r>
              <a:rPr lang="nb-NO" sz="2000" dirty="0"/>
              <a:t>I tillegg rapporteres det typisk egentrening; det vil si aktivitet som drives alene og ofte på eget initiativ. Over 60% av ungdommene rapporterer slik type trening, én gang i uka eller oftere. Blant jenter rapporterer 53% at de driver egentrening 1-3 ganger i uka, mens blant guttene er det 48 %.</a:t>
            </a:r>
          </a:p>
        </p:txBody>
      </p:sp>
      <p:sp>
        <p:nvSpPr>
          <p:cNvPr id="4" name="Plassholder for bunntekst 3"/>
          <p:cNvSpPr>
            <a:spLocks noGrp="1"/>
          </p:cNvSpPr>
          <p:nvPr>
            <p:ph type="ftr" sz="quarter" idx="11"/>
          </p:nvPr>
        </p:nvSpPr>
        <p:spPr/>
        <p:txBody>
          <a:bodyPr/>
          <a:lstStyle/>
          <a:p>
            <a:r>
              <a:rPr lang="en-US"/>
              <a:t>
              </a:t>
            </a:r>
            <a:endParaRPr lang="en-US" dirty="0"/>
          </a:p>
        </p:txBody>
      </p:sp>
      <p:pic>
        <p:nvPicPr>
          <p:cNvPr id="5" name="Plassholder for innhold 4"/>
          <p:cNvPicPr>
            <a:picLocks noGrp="1"/>
          </p:cNvPicPr>
          <p:nvPr>
            <p:ph idx="1"/>
          </p:nvPr>
        </p:nvPicPr>
        <p:blipFill rotWithShape="1">
          <a:blip r:embed="rId2"/>
          <a:srcRect l="24815" t="24805" r="25852" b="24876"/>
          <a:stretch/>
        </p:blipFill>
        <p:spPr bwMode="auto">
          <a:xfrm>
            <a:off x="3573174" y="1325907"/>
            <a:ext cx="7315200" cy="4197041"/>
          </a:xfrm>
          <a:prstGeom prst="rect">
            <a:avLst/>
          </a:prstGeom>
          <a:ln>
            <a:noFill/>
          </a:ln>
          <a:extLst>
            <a:ext uri="{53640926-AAD7-44D8-BBD7-CCE9431645EC}">
              <a14:shadowObscured xmlns:a14="http://schemas.microsoft.com/office/drawing/2010/main"/>
            </a:ext>
          </a:extLst>
        </p:spPr>
      </p:pic>
      <p:pic>
        <p:nvPicPr>
          <p:cNvPr id="6" name="Picture 2" descr="Steinkjer kommune sitt kommunevåp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66909" y="6031590"/>
            <a:ext cx="3168073" cy="649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21977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01600" y="1123837"/>
            <a:ext cx="3288145" cy="4601183"/>
          </a:xfrm>
        </p:spPr>
        <p:txBody>
          <a:bodyPr>
            <a:normAutofit/>
          </a:bodyPr>
          <a:lstStyle/>
          <a:p>
            <a:r>
              <a:rPr lang="nb-NO" dirty="0"/>
              <a:t>Ungdom (</a:t>
            </a:r>
            <a:r>
              <a:rPr lang="nb-NO" dirty="0" err="1"/>
              <a:t>u.skole</a:t>
            </a:r>
            <a:r>
              <a:rPr lang="nb-NO" dirty="0"/>
              <a:t>) og organiserte aktiviteter</a:t>
            </a:r>
            <a:br>
              <a:rPr lang="nb-NO" dirty="0"/>
            </a:br>
            <a:r>
              <a:rPr lang="nb-NO" sz="2200" dirty="0"/>
              <a:t>De aller fleste har gjennom oppveksten deltatt i organiserte fritidsaktiviteter.</a:t>
            </a:r>
            <a:br>
              <a:rPr lang="nb-NO" sz="2200" dirty="0"/>
            </a:br>
            <a:r>
              <a:rPr lang="nb-NO" sz="1600" dirty="0"/>
              <a:t>Kilde: </a:t>
            </a:r>
            <a:r>
              <a:rPr lang="nb-NO" sz="1600" dirty="0" err="1"/>
              <a:t>Ungdata</a:t>
            </a:r>
            <a:r>
              <a:rPr lang="nb-NO" sz="1600" dirty="0"/>
              <a:t>, 2017, ungdomsskole, Steinkjer</a:t>
            </a:r>
          </a:p>
        </p:txBody>
      </p:sp>
      <p:sp>
        <p:nvSpPr>
          <p:cNvPr id="4" name="Plassholder for bunntekst 3"/>
          <p:cNvSpPr>
            <a:spLocks noGrp="1"/>
          </p:cNvSpPr>
          <p:nvPr>
            <p:ph type="ftr" sz="quarter" idx="11"/>
          </p:nvPr>
        </p:nvSpPr>
        <p:spPr/>
        <p:txBody>
          <a:bodyPr/>
          <a:lstStyle/>
          <a:p>
            <a:r>
              <a:rPr lang="en-US"/>
              <a:t>
              </a:t>
            </a:r>
            <a:endParaRPr lang="en-US" dirty="0"/>
          </a:p>
        </p:txBody>
      </p:sp>
      <p:pic>
        <p:nvPicPr>
          <p:cNvPr id="7" name="Plassholder for innhold 6"/>
          <p:cNvPicPr>
            <a:picLocks noGrp="1" noChangeAspect="1"/>
          </p:cNvPicPr>
          <p:nvPr>
            <p:ph idx="1"/>
          </p:nvPr>
        </p:nvPicPr>
        <p:blipFill rotWithShape="1">
          <a:blip r:embed="rId2"/>
          <a:srcRect l="23420" t="12403" r="23760" b="5740"/>
          <a:stretch/>
        </p:blipFill>
        <p:spPr bwMode="auto">
          <a:xfrm>
            <a:off x="3739159" y="136525"/>
            <a:ext cx="7710535" cy="6721475"/>
          </a:xfrm>
          <a:prstGeom prst="rect">
            <a:avLst/>
          </a:prstGeom>
          <a:ln>
            <a:noFill/>
          </a:ln>
          <a:extLst>
            <a:ext uri="{53640926-AAD7-44D8-BBD7-CCE9431645EC}">
              <a14:shadowObscured xmlns:a14="http://schemas.microsoft.com/office/drawing/2010/main"/>
            </a:ext>
          </a:extLst>
        </p:spPr>
      </p:pic>
      <p:pic>
        <p:nvPicPr>
          <p:cNvPr id="8" name="Picture 2" descr="Steinkjer kommune sitt kommunevåp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1672" y="6071955"/>
            <a:ext cx="3168073" cy="649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48100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dirty="0"/>
              <a:t>Ungdom (</a:t>
            </a:r>
            <a:r>
              <a:rPr lang="nb-NO" dirty="0" err="1"/>
              <a:t>u.skole</a:t>
            </a:r>
            <a:r>
              <a:rPr lang="nb-NO" dirty="0"/>
              <a:t>) og organiserte aktiviteter</a:t>
            </a:r>
            <a:br>
              <a:rPr lang="nb-NO" dirty="0"/>
            </a:br>
            <a:r>
              <a:rPr lang="nb-NO" sz="2200" dirty="0"/>
              <a:t>De aller fleste har gjennom oppveksten deltatt i organiserte fritidsaktiviteter.</a:t>
            </a:r>
            <a:br>
              <a:rPr lang="nb-NO" sz="2200" dirty="0"/>
            </a:br>
            <a:r>
              <a:rPr lang="nb-NO" sz="1800" dirty="0"/>
              <a:t>Kilde: </a:t>
            </a:r>
            <a:r>
              <a:rPr lang="nb-NO" sz="1800" dirty="0" err="1"/>
              <a:t>Ungdata</a:t>
            </a:r>
            <a:r>
              <a:rPr lang="nb-NO" sz="1800" dirty="0"/>
              <a:t>, 2017, ungdomsskole, Verran</a:t>
            </a:r>
            <a:br>
              <a:rPr lang="nb-NO" dirty="0"/>
            </a:br>
            <a:endParaRPr lang="nb-NO" dirty="0"/>
          </a:p>
        </p:txBody>
      </p:sp>
      <p:sp>
        <p:nvSpPr>
          <p:cNvPr id="4" name="Plassholder for bunntekst 3"/>
          <p:cNvSpPr>
            <a:spLocks noGrp="1"/>
          </p:cNvSpPr>
          <p:nvPr>
            <p:ph type="ftr" sz="quarter" idx="11"/>
          </p:nvPr>
        </p:nvSpPr>
        <p:spPr/>
        <p:txBody>
          <a:bodyPr/>
          <a:lstStyle/>
          <a:p>
            <a:r>
              <a:rPr lang="en-US"/>
              <a:t>
              </a:t>
            </a:r>
            <a:endParaRPr lang="en-US" dirty="0"/>
          </a:p>
        </p:txBody>
      </p:sp>
      <p:pic>
        <p:nvPicPr>
          <p:cNvPr id="5" name="Plassholder for innhold 4"/>
          <p:cNvPicPr>
            <a:picLocks noGrp="1" noChangeAspect="1"/>
          </p:cNvPicPr>
          <p:nvPr>
            <p:ph idx="1"/>
          </p:nvPr>
        </p:nvPicPr>
        <p:blipFill rotWithShape="1">
          <a:blip r:embed="rId2"/>
          <a:srcRect l="23918" t="11694" r="23560" b="5741"/>
          <a:stretch/>
        </p:blipFill>
        <p:spPr bwMode="auto">
          <a:xfrm>
            <a:off x="4213963" y="260466"/>
            <a:ext cx="7120640" cy="6302894"/>
          </a:xfrm>
          <a:prstGeom prst="rect">
            <a:avLst/>
          </a:prstGeom>
          <a:ln>
            <a:noFill/>
          </a:ln>
          <a:extLst>
            <a:ext uri="{53640926-AAD7-44D8-BBD7-CCE9431645EC}">
              <a14:shadowObscured xmlns:a14="http://schemas.microsoft.com/office/drawing/2010/main"/>
            </a:ext>
          </a:extLst>
        </p:spPr>
      </p:pic>
      <p:pic>
        <p:nvPicPr>
          <p:cNvPr id="6" name="Picture 2" descr="Steinkjer kommune sitt kommunevåp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623" y="6071955"/>
            <a:ext cx="3168073" cy="649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57256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81281" y="1062877"/>
            <a:ext cx="3342640" cy="4601183"/>
          </a:xfrm>
        </p:spPr>
        <p:txBody>
          <a:bodyPr>
            <a:normAutofit fontScale="90000"/>
          </a:bodyPr>
          <a:lstStyle/>
          <a:p>
            <a:r>
              <a:rPr lang="nb-NO" dirty="0"/>
              <a:t>Ungdom og trening</a:t>
            </a:r>
            <a:br>
              <a:rPr lang="nb-NO" dirty="0"/>
            </a:br>
            <a:r>
              <a:rPr lang="nb-NO" sz="2200" dirty="0"/>
              <a:t>Dagens ungdom er opptatt av trening, og det er like mange som trener i dag som på begynnelsen av 1990-tallet. Men det er også mange som har mye stillesittende tid og skjermaktiviteter. I løpet av ungdomstiden er det mange som slutter i idrettslagene og begynner å trene på treningssenter eller på egen hånd. </a:t>
            </a:r>
            <a:br>
              <a:rPr lang="nb-NO" dirty="0"/>
            </a:br>
            <a:r>
              <a:rPr lang="nb-NO" sz="1800" dirty="0"/>
              <a:t>Kilde: </a:t>
            </a:r>
            <a:r>
              <a:rPr lang="nb-NO" sz="1800" dirty="0" err="1"/>
              <a:t>Ungdata</a:t>
            </a:r>
            <a:r>
              <a:rPr lang="nb-NO" sz="1800" dirty="0"/>
              <a:t>, 2017, ungdomsskole, Steinkjer</a:t>
            </a:r>
          </a:p>
        </p:txBody>
      </p:sp>
      <p:sp>
        <p:nvSpPr>
          <p:cNvPr id="4" name="Plassholder for bunntekst 3"/>
          <p:cNvSpPr>
            <a:spLocks noGrp="1"/>
          </p:cNvSpPr>
          <p:nvPr>
            <p:ph type="ftr" sz="quarter" idx="11"/>
          </p:nvPr>
        </p:nvSpPr>
        <p:spPr/>
        <p:txBody>
          <a:bodyPr/>
          <a:lstStyle/>
          <a:p>
            <a:r>
              <a:rPr lang="en-US"/>
              <a:t>
              </a:t>
            </a:r>
            <a:endParaRPr lang="en-US" dirty="0"/>
          </a:p>
        </p:txBody>
      </p:sp>
      <p:pic>
        <p:nvPicPr>
          <p:cNvPr id="5" name="Plassholder for innhold 4"/>
          <p:cNvPicPr>
            <a:picLocks noGrp="1"/>
          </p:cNvPicPr>
          <p:nvPr>
            <p:ph idx="1"/>
          </p:nvPr>
        </p:nvPicPr>
        <p:blipFill rotWithShape="1">
          <a:blip r:embed="rId2"/>
          <a:srcRect l="23520" t="9922" r="24955" b="5740"/>
          <a:stretch/>
        </p:blipFill>
        <p:spPr bwMode="auto">
          <a:xfrm>
            <a:off x="4034014" y="71121"/>
            <a:ext cx="7060706" cy="6467792"/>
          </a:xfrm>
          <a:prstGeom prst="rect">
            <a:avLst/>
          </a:prstGeom>
          <a:ln>
            <a:noFill/>
          </a:ln>
          <a:extLst>
            <a:ext uri="{53640926-AAD7-44D8-BBD7-CCE9431645EC}">
              <a14:shadowObscured xmlns:a14="http://schemas.microsoft.com/office/drawing/2010/main"/>
            </a:ext>
          </a:extLst>
        </p:spPr>
      </p:pic>
      <p:pic>
        <p:nvPicPr>
          <p:cNvPr id="6" name="Picture 2" descr="Steinkjer kommune sitt kommunevåp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564" y="6071955"/>
            <a:ext cx="3168073" cy="649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88290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Ungdom og trening</a:t>
            </a:r>
            <a:br>
              <a:rPr lang="nb-NO" dirty="0"/>
            </a:br>
            <a:r>
              <a:rPr lang="nb-NO" sz="1600" dirty="0"/>
              <a:t>Kilde: </a:t>
            </a:r>
            <a:r>
              <a:rPr lang="nb-NO" sz="1600" dirty="0" err="1"/>
              <a:t>Ungdata</a:t>
            </a:r>
            <a:r>
              <a:rPr lang="nb-NO" sz="1600" dirty="0"/>
              <a:t>, 2017, ungdomsskole, Verran</a:t>
            </a:r>
          </a:p>
        </p:txBody>
      </p:sp>
      <p:sp>
        <p:nvSpPr>
          <p:cNvPr id="4" name="Plassholder for bunntekst 3"/>
          <p:cNvSpPr>
            <a:spLocks noGrp="1"/>
          </p:cNvSpPr>
          <p:nvPr>
            <p:ph type="ftr" sz="quarter" idx="11"/>
          </p:nvPr>
        </p:nvSpPr>
        <p:spPr/>
        <p:txBody>
          <a:bodyPr/>
          <a:lstStyle/>
          <a:p>
            <a:r>
              <a:rPr lang="en-US"/>
              <a:t>
              </a:t>
            </a:r>
            <a:endParaRPr lang="en-US" dirty="0"/>
          </a:p>
        </p:txBody>
      </p:sp>
      <p:pic>
        <p:nvPicPr>
          <p:cNvPr id="5" name="Plassholder for innhold 4"/>
          <p:cNvPicPr>
            <a:picLocks noGrp="1" noChangeAspect="1"/>
          </p:cNvPicPr>
          <p:nvPr>
            <p:ph idx="1"/>
          </p:nvPr>
        </p:nvPicPr>
        <p:blipFill rotWithShape="1">
          <a:blip r:embed="rId2"/>
          <a:srcRect l="22623" t="9213" r="23959" b="5740"/>
          <a:stretch/>
        </p:blipFill>
        <p:spPr bwMode="auto">
          <a:xfrm>
            <a:off x="4311473" y="325120"/>
            <a:ext cx="7142309" cy="6396355"/>
          </a:xfrm>
          <a:prstGeom prst="rect">
            <a:avLst/>
          </a:prstGeom>
          <a:ln>
            <a:noFill/>
          </a:ln>
          <a:extLst>
            <a:ext uri="{53640926-AAD7-44D8-BBD7-CCE9431645EC}">
              <a14:shadowObscured xmlns:a14="http://schemas.microsoft.com/office/drawing/2010/main"/>
            </a:ext>
          </a:extLst>
        </p:spPr>
      </p:pic>
      <p:pic>
        <p:nvPicPr>
          <p:cNvPr id="6" name="Picture 2" descr="Steinkjer kommune sitt kommunevåp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564" y="6071955"/>
            <a:ext cx="3168073" cy="649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28977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252919" y="1123837"/>
            <a:ext cx="3118354" cy="4601183"/>
          </a:xfrm>
        </p:spPr>
        <p:txBody>
          <a:bodyPr/>
          <a:lstStyle/>
          <a:p>
            <a:r>
              <a:rPr lang="nb-NO" dirty="0"/>
              <a:t>Ungdom (vgs.) og type trening</a:t>
            </a:r>
            <a:br>
              <a:rPr lang="nb-NO" dirty="0"/>
            </a:br>
            <a:r>
              <a:rPr lang="nb-NO" sz="1400" dirty="0"/>
              <a:t>Kilde: </a:t>
            </a:r>
            <a:r>
              <a:rPr lang="nb-NO" sz="1400" i="1" dirty="0" err="1"/>
              <a:t>Ungdata</a:t>
            </a:r>
            <a:r>
              <a:rPr lang="nb-NO" sz="1400" i="1" dirty="0"/>
              <a:t>, 2020, videregående skole, Steinkjer</a:t>
            </a:r>
            <a:br>
              <a:rPr lang="nb-NO" i="1" dirty="0"/>
            </a:br>
            <a:endParaRPr lang="nb-NO" dirty="0"/>
          </a:p>
        </p:txBody>
      </p:sp>
      <p:sp>
        <p:nvSpPr>
          <p:cNvPr id="4" name="Plassholder for bunntekst 3"/>
          <p:cNvSpPr>
            <a:spLocks noGrp="1"/>
          </p:cNvSpPr>
          <p:nvPr>
            <p:ph type="ftr" sz="quarter" idx="11"/>
          </p:nvPr>
        </p:nvSpPr>
        <p:spPr/>
        <p:txBody>
          <a:bodyPr/>
          <a:lstStyle/>
          <a:p>
            <a:r>
              <a:rPr lang="en-US"/>
              <a:t>
              </a:t>
            </a:r>
            <a:endParaRPr lang="en-US" dirty="0"/>
          </a:p>
        </p:txBody>
      </p:sp>
      <p:pic>
        <p:nvPicPr>
          <p:cNvPr id="5" name="Plassholder for innhold 4"/>
          <p:cNvPicPr>
            <a:picLocks noGrp="1"/>
          </p:cNvPicPr>
          <p:nvPr>
            <p:ph idx="1"/>
          </p:nvPr>
        </p:nvPicPr>
        <p:blipFill rotWithShape="1">
          <a:blip r:embed="rId2"/>
          <a:srcRect l="18592" t="42168" r="19974" b="16194"/>
          <a:stretch/>
        </p:blipFill>
        <p:spPr bwMode="auto">
          <a:xfrm>
            <a:off x="3491346" y="1447845"/>
            <a:ext cx="8294254" cy="3456663"/>
          </a:xfrm>
          <a:prstGeom prst="rect">
            <a:avLst/>
          </a:prstGeom>
          <a:ln>
            <a:noFill/>
          </a:ln>
          <a:extLst>
            <a:ext uri="{53640926-AAD7-44D8-BBD7-CCE9431645EC}">
              <a14:shadowObscured xmlns:a14="http://schemas.microsoft.com/office/drawing/2010/main"/>
            </a:ext>
          </a:extLst>
        </p:spPr>
      </p:pic>
      <p:pic>
        <p:nvPicPr>
          <p:cNvPr id="6" name="Picture 2" descr="Steinkjer kommune sitt kommunevåp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23284" y="6071955"/>
            <a:ext cx="3168073" cy="649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23023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5" name="Picture 1" descr="Registrerte medlemmer og idrettslag over tid">
            <a:extLst>
              <a:ext uri="{FF2B5EF4-FFF2-40B4-BE49-F238E27FC236}">
                <a16:creationId xmlns:a16="http://schemas.microsoft.com/office/drawing/2014/main" id="{E6825B81-9482-4465-AAB0-A59FD198D6D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132"/>
          <a:stretch/>
        </p:blipFill>
        <p:spPr bwMode="auto">
          <a:xfrm>
            <a:off x="2540846" y="721274"/>
            <a:ext cx="9651153" cy="2792181"/>
          </a:xfrm>
          <a:prstGeom prst="rect">
            <a:avLst/>
          </a:prstGeom>
          <a:noFill/>
          <a:extLst>
            <a:ext uri="{909E8E84-426E-40DD-AFC4-6F175D3DCCD1}">
              <a14:hiddenFill xmlns:a14="http://schemas.microsoft.com/office/drawing/2010/main">
                <a:solidFill>
                  <a:srgbClr val="FFFFFF"/>
                </a:solidFill>
              </a14:hiddenFill>
            </a:ext>
          </a:extLst>
        </p:spPr>
      </p:pic>
      <p:pic>
        <p:nvPicPr>
          <p:cNvPr id="6" name="Bilde 5" descr="Et bilde som inneholder tekst&#10;&#10;Automatisk generert beskrivelse">
            <a:extLst>
              <a:ext uri="{FF2B5EF4-FFF2-40B4-BE49-F238E27FC236}">
                <a16:creationId xmlns:a16="http://schemas.microsoft.com/office/drawing/2014/main" id="{DDC4A096-89BD-4065-835A-4B5BAAD29A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41640" y="209507"/>
            <a:ext cx="2426671" cy="1446551"/>
          </a:xfrm>
          <a:prstGeom prst="rect">
            <a:avLst/>
          </a:prstGeom>
        </p:spPr>
      </p:pic>
      <p:sp>
        <p:nvSpPr>
          <p:cNvPr id="4" name="TekstSylinder 3">
            <a:extLst>
              <a:ext uri="{FF2B5EF4-FFF2-40B4-BE49-F238E27FC236}">
                <a16:creationId xmlns:a16="http://schemas.microsoft.com/office/drawing/2014/main" id="{1A20ACC5-CA0E-4D0A-AA03-BDE891843960}"/>
              </a:ext>
            </a:extLst>
          </p:cNvPr>
          <p:cNvSpPr txBox="1"/>
          <p:nvPr/>
        </p:nvSpPr>
        <p:spPr>
          <a:xfrm>
            <a:off x="318123" y="858234"/>
            <a:ext cx="2222724" cy="369332"/>
          </a:xfrm>
          <a:prstGeom prst="rect">
            <a:avLst/>
          </a:prstGeom>
          <a:noFill/>
        </p:spPr>
        <p:txBody>
          <a:bodyPr wrap="none" rtlCol="0">
            <a:spAutoFit/>
          </a:bodyPr>
          <a:lstStyle/>
          <a:p>
            <a:r>
              <a:rPr lang="nb-NO" b="1" dirty="0"/>
              <a:t>Steinkjer 2009-2019</a:t>
            </a:r>
          </a:p>
        </p:txBody>
      </p:sp>
      <p:graphicFrame>
        <p:nvGraphicFramePr>
          <p:cNvPr id="2" name="Tabell 1">
            <a:extLst>
              <a:ext uri="{FF2B5EF4-FFF2-40B4-BE49-F238E27FC236}">
                <a16:creationId xmlns:a16="http://schemas.microsoft.com/office/drawing/2014/main" id="{EA2942CE-8187-419B-97BF-D8A65226882F}"/>
              </a:ext>
            </a:extLst>
          </p:cNvPr>
          <p:cNvGraphicFramePr>
            <a:graphicFrameLocks noGrp="1"/>
          </p:cNvGraphicFramePr>
          <p:nvPr>
            <p:extLst>
              <p:ext uri="{D42A27DB-BD31-4B8C-83A1-F6EECF244321}">
                <p14:modId xmlns:p14="http://schemas.microsoft.com/office/powerpoint/2010/main" val="3104620843"/>
              </p:ext>
            </p:extLst>
          </p:nvPr>
        </p:nvGraphicFramePr>
        <p:xfrm>
          <a:off x="28712" y="1727878"/>
          <a:ext cx="2512136" cy="2651760"/>
        </p:xfrm>
        <a:graphic>
          <a:graphicData uri="http://schemas.openxmlformats.org/drawingml/2006/table">
            <a:tbl>
              <a:tblPr/>
              <a:tblGrid>
                <a:gridCol w="2512136">
                  <a:extLst>
                    <a:ext uri="{9D8B030D-6E8A-4147-A177-3AD203B41FA5}">
                      <a16:colId xmlns:a16="http://schemas.microsoft.com/office/drawing/2014/main" val="3661943586"/>
                    </a:ext>
                  </a:extLst>
                </a:gridCol>
              </a:tblGrid>
              <a:tr h="0">
                <a:tc>
                  <a:txBody>
                    <a:bodyPr/>
                    <a:lstStyle/>
                    <a:p>
                      <a:endParaRPr lang="nb-NO">
                        <a:effectLst/>
                      </a:endParaRPr>
                    </a:p>
                  </a:txBody>
                  <a:tcPr anchor="ctr">
                    <a:lnL>
                      <a:noFill/>
                    </a:lnL>
                    <a:lnR>
                      <a:noFill/>
                    </a:lnR>
                    <a:lnT>
                      <a:noFill/>
                    </a:lnT>
                    <a:lnB>
                      <a:noFill/>
                    </a:lnB>
                  </a:tcPr>
                </a:tc>
                <a:extLst>
                  <a:ext uri="{0D108BD9-81ED-4DB2-BD59-A6C34878D82A}">
                    <a16:rowId xmlns:a16="http://schemas.microsoft.com/office/drawing/2014/main" val="2800679343"/>
                  </a:ext>
                </a:extLst>
              </a:tr>
              <a:tr h="0">
                <a:tc>
                  <a:txBody>
                    <a:bodyPr/>
                    <a:lstStyle/>
                    <a:p>
                      <a:r>
                        <a:rPr lang="nb-NO" dirty="0">
                          <a:effectLst/>
                        </a:rPr>
                        <a:t>Registrerte medlemmer</a:t>
                      </a:r>
                      <a:br>
                        <a:rPr lang="nb-NO" dirty="0">
                          <a:effectLst/>
                        </a:rPr>
                      </a:br>
                      <a:r>
                        <a:rPr lang="nb-NO" dirty="0">
                          <a:effectLst/>
                        </a:rPr>
                        <a:t>Data per 22.12.20, 20:53</a:t>
                      </a:r>
                      <a:br>
                        <a:rPr lang="nb-NO" dirty="0">
                          <a:effectLst/>
                        </a:rPr>
                      </a:br>
                      <a:r>
                        <a:rPr lang="nb-NO" dirty="0">
                          <a:effectLst/>
                        </a:rPr>
                        <a:t>Filtrert etter </a:t>
                      </a:r>
                      <a:r>
                        <a:rPr lang="nb-NO" b="1" dirty="0">
                          <a:effectLst/>
                        </a:rPr>
                        <a:t>År</a:t>
                      </a:r>
                      <a:r>
                        <a:rPr lang="nb-NO" dirty="0">
                          <a:effectLst/>
                        </a:rPr>
                        <a:t> (er større enn eller lik 2009 og er mindre enn 2020), </a:t>
                      </a:r>
                      <a:r>
                        <a:rPr lang="nb-NO" b="1" dirty="0">
                          <a:effectLst/>
                        </a:rPr>
                        <a:t>Idrettskrets</a:t>
                      </a:r>
                      <a:r>
                        <a:rPr lang="nb-NO" dirty="0">
                          <a:effectLst/>
                        </a:rPr>
                        <a:t> (er Trøndelag), </a:t>
                      </a:r>
                      <a:r>
                        <a:rPr lang="nb-NO" b="1" dirty="0">
                          <a:effectLst/>
                        </a:rPr>
                        <a:t>Idrettsråd</a:t>
                      </a:r>
                      <a:r>
                        <a:rPr lang="nb-NO" dirty="0">
                          <a:effectLst/>
                        </a:rPr>
                        <a:t> (er Steinkjer idrettsråd)</a:t>
                      </a:r>
                    </a:p>
                  </a:txBody>
                  <a:tcPr anchor="ctr">
                    <a:lnL>
                      <a:noFill/>
                    </a:lnL>
                    <a:lnR>
                      <a:noFill/>
                    </a:lnR>
                    <a:lnT>
                      <a:noFill/>
                    </a:lnT>
                    <a:lnB>
                      <a:noFill/>
                    </a:lnB>
                  </a:tcPr>
                </a:tc>
                <a:extLst>
                  <a:ext uri="{0D108BD9-81ED-4DB2-BD59-A6C34878D82A}">
                    <a16:rowId xmlns:a16="http://schemas.microsoft.com/office/drawing/2014/main" val="5455690"/>
                  </a:ext>
                </a:extLst>
              </a:tr>
            </a:tbl>
          </a:graphicData>
        </a:graphic>
      </p:graphicFrame>
      <p:pic>
        <p:nvPicPr>
          <p:cNvPr id="7" name="Picture 1" descr="Aldersfordeling over tid">
            <a:extLst>
              <a:ext uri="{FF2B5EF4-FFF2-40B4-BE49-F238E27FC236}">
                <a16:creationId xmlns:a16="http://schemas.microsoft.com/office/drawing/2014/main" id="{12CDF6C8-6A2A-4639-8376-FE04D2C460C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40844" y="3513455"/>
            <a:ext cx="9651155" cy="317182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Steinkjer kommune sitt kommunevåpe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8564" y="6071955"/>
            <a:ext cx="3168073" cy="649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06543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e 5" descr="Et bilde som inneholder tekst&#10;&#10;Automatisk generert beskrivelse">
            <a:extLst>
              <a:ext uri="{FF2B5EF4-FFF2-40B4-BE49-F238E27FC236}">
                <a16:creationId xmlns:a16="http://schemas.microsoft.com/office/drawing/2014/main" id="{DDC4A096-89BD-4065-835A-4B5BAAD29A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41640" y="209507"/>
            <a:ext cx="2426671" cy="1446551"/>
          </a:xfrm>
          <a:prstGeom prst="rect">
            <a:avLst/>
          </a:prstGeom>
        </p:spPr>
      </p:pic>
      <p:sp>
        <p:nvSpPr>
          <p:cNvPr id="7" name="TekstSylinder 6">
            <a:extLst>
              <a:ext uri="{FF2B5EF4-FFF2-40B4-BE49-F238E27FC236}">
                <a16:creationId xmlns:a16="http://schemas.microsoft.com/office/drawing/2014/main" id="{0CBD69F0-2380-4CD8-BEC8-1D86360F7EC5}"/>
              </a:ext>
            </a:extLst>
          </p:cNvPr>
          <p:cNvSpPr txBox="1"/>
          <p:nvPr/>
        </p:nvSpPr>
        <p:spPr>
          <a:xfrm>
            <a:off x="3511891" y="627402"/>
            <a:ext cx="3300134" cy="1754326"/>
          </a:xfrm>
          <a:prstGeom prst="rect">
            <a:avLst/>
          </a:prstGeom>
          <a:noFill/>
        </p:spPr>
        <p:txBody>
          <a:bodyPr wrap="none" rtlCol="0">
            <a:spAutoFit/>
          </a:bodyPr>
          <a:lstStyle/>
          <a:p>
            <a:r>
              <a:rPr lang="nb-NO" b="1" u="sng" dirty="0"/>
              <a:t>Topp 5 grener 2019:</a:t>
            </a:r>
          </a:p>
          <a:p>
            <a:pPr marL="342900" indent="-342900">
              <a:buAutoNum type="arabicPeriod"/>
            </a:pPr>
            <a:r>
              <a:rPr lang="nb-NO" dirty="0"/>
              <a:t>Fotball 2673</a:t>
            </a:r>
          </a:p>
          <a:p>
            <a:pPr marL="342900" indent="-342900">
              <a:buAutoNum type="arabicPeriod"/>
            </a:pPr>
            <a:r>
              <a:rPr lang="nb-NO" dirty="0"/>
              <a:t>Langrenn 1657</a:t>
            </a:r>
          </a:p>
          <a:p>
            <a:pPr marL="342900" indent="-342900">
              <a:buAutoNum type="arabicPeriod"/>
            </a:pPr>
            <a:r>
              <a:rPr lang="nb-NO" dirty="0"/>
              <a:t>Håndball 1115</a:t>
            </a:r>
          </a:p>
          <a:p>
            <a:pPr marL="342900" indent="-342900">
              <a:buAutoNum type="arabicPeriod"/>
            </a:pPr>
            <a:r>
              <a:rPr lang="nb-NO" dirty="0"/>
              <a:t>Gang mosjon og turmarsj 971</a:t>
            </a:r>
          </a:p>
          <a:p>
            <a:pPr marL="342900" indent="-342900">
              <a:buAutoNum type="arabicPeriod"/>
            </a:pPr>
            <a:r>
              <a:rPr lang="nb-NO" dirty="0"/>
              <a:t>Friidrett på bane 933</a:t>
            </a:r>
          </a:p>
        </p:txBody>
      </p:sp>
      <p:sp>
        <p:nvSpPr>
          <p:cNvPr id="10" name="TekstSylinder 9">
            <a:extLst>
              <a:ext uri="{FF2B5EF4-FFF2-40B4-BE49-F238E27FC236}">
                <a16:creationId xmlns:a16="http://schemas.microsoft.com/office/drawing/2014/main" id="{B2DF0D0A-B9F3-4C25-949F-3E11B0B1C2FF}"/>
              </a:ext>
            </a:extLst>
          </p:cNvPr>
          <p:cNvSpPr txBox="1"/>
          <p:nvPr/>
        </p:nvSpPr>
        <p:spPr>
          <a:xfrm>
            <a:off x="318123" y="858234"/>
            <a:ext cx="1606850" cy="646331"/>
          </a:xfrm>
          <a:prstGeom prst="rect">
            <a:avLst/>
          </a:prstGeom>
          <a:noFill/>
        </p:spPr>
        <p:txBody>
          <a:bodyPr wrap="none" rtlCol="0">
            <a:spAutoFit/>
          </a:bodyPr>
          <a:lstStyle/>
          <a:p>
            <a:r>
              <a:rPr lang="nb-NO" b="1" dirty="0"/>
              <a:t>Steinkjer 2019</a:t>
            </a:r>
          </a:p>
          <a:p>
            <a:endParaRPr lang="nb-NO" b="1" dirty="0"/>
          </a:p>
        </p:txBody>
      </p:sp>
      <p:pic>
        <p:nvPicPr>
          <p:cNvPr id="8193" name="Picture 1" descr="Medlemskap i grener over tid">
            <a:extLst>
              <a:ext uri="{FF2B5EF4-FFF2-40B4-BE49-F238E27FC236}">
                <a16:creationId xmlns:a16="http://schemas.microsoft.com/office/drawing/2014/main" id="{2460308C-8FD2-4561-9DB1-FE620A332F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797215"/>
            <a:ext cx="12192000" cy="4060785"/>
          </a:xfrm>
          <a:prstGeom prst="rect">
            <a:avLst/>
          </a:prstGeom>
          <a:noFill/>
          <a:extLst>
            <a:ext uri="{909E8E84-426E-40DD-AFC4-6F175D3DCCD1}">
              <a14:hiddenFill xmlns:a14="http://schemas.microsoft.com/office/drawing/2010/main">
                <a:solidFill>
                  <a:srgbClr val="FFFFFF"/>
                </a:solidFill>
              </a14:hiddenFill>
            </a:ext>
          </a:extLst>
        </p:spPr>
      </p:pic>
      <p:sp>
        <p:nvSpPr>
          <p:cNvPr id="8" name="TekstSylinder 7">
            <a:extLst>
              <a:ext uri="{FF2B5EF4-FFF2-40B4-BE49-F238E27FC236}">
                <a16:creationId xmlns:a16="http://schemas.microsoft.com/office/drawing/2014/main" id="{7091A2A6-E1D2-4940-8CC0-0CB8B49DF300}"/>
              </a:ext>
            </a:extLst>
          </p:cNvPr>
          <p:cNvSpPr txBox="1"/>
          <p:nvPr/>
        </p:nvSpPr>
        <p:spPr>
          <a:xfrm>
            <a:off x="6984745" y="732461"/>
            <a:ext cx="1914307" cy="2308324"/>
          </a:xfrm>
          <a:prstGeom prst="rect">
            <a:avLst/>
          </a:prstGeom>
          <a:noFill/>
        </p:spPr>
        <p:txBody>
          <a:bodyPr wrap="none" rtlCol="0">
            <a:spAutoFit/>
          </a:bodyPr>
          <a:lstStyle/>
          <a:p>
            <a:r>
              <a:rPr lang="nb-NO" b="1" u="sng" dirty="0"/>
              <a:t>Topp 6-12:</a:t>
            </a:r>
          </a:p>
          <a:p>
            <a:pPr marL="342900" indent="-342900">
              <a:buFont typeface="+mj-lt"/>
              <a:buAutoNum type="arabicPeriod" startAt="6"/>
            </a:pPr>
            <a:r>
              <a:rPr lang="nb-NO" dirty="0"/>
              <a:t>Volleyball 247</a:t>
            </a:r>
          </a:p>
          <a:p>
            <a:pPr marL="342900" indent="-342900">
              <a:buAutoNum type="arabicPeriod" startAt="6"/>
            </a:pPr>
            <a:r>
              <a:rPr lang="nb-NO" dirty="0"/>
              <a:t>Klatring 241</a:t>
            </a:r>
          </a:p>
          <a:p>
            <a:pPr marL="342900" indent="-342900">
              <a:buAutoNum type="arabicPeriod" startAt="6"/>
            </a:pPr>
            <a:r>
              <a:rPr lang="nb-NO" dirty="0"/>
              <a:t>Golf 173</a:t>
            </a:r>
          </a:p>
          <a:p>
            <a:pPr marL="342900" indent="-342900">
              <a:buAutoNum type="arabicPeriod" startAt="6"/>
            </a:pPr>
            <a:r>
              <a:rPr lang="nb-NO" dirty="0"/>
              <a:t>Skiskyting 141</a:t>
            </a:r>
          </a:p>
          <a:p>
            <a:pPr marL="342900" indent="-342900">
              <a:buAutoNum type="arabicPeriod" startAt="6"/>
            </a:pPr>
            <a:r>
              <a:rPr lang="nb-NO" dirty="0"/>
              <a:t>Landevei 109</a:t>
            </a:r>
          </a:p>
          <a:p>
            <a:pPr marL="342900" indent="-342900">
              <a:buAutoNum type="arabicPeriod" startAt="6"/>
            </a:pPr>
            <a:r>
              <a:rPr lang="nb-NO" dirty="0"/>
              <a:t>Orientering 95</a:t>
            </a:r>
          </a:p>
          <a:p>
            <a:pPr marL="342900" indent="-342900">
              <a:buAutoNum type="arabicPeriod" startAt="6"/>
            </a:pPr>
            <a:r>
              <a:rPr lang="nb-NO" dirty="0"/>
              <a:t>Alpint 84</a:t>
            </a:r>
          </a:p>
        </p:txBody>
      </p:sp>
    </p:spTree>
    <p:extLst>
      <p:ext uri="{BB962C8B-B14F-4D97-AF65-F5344CB8AC3E}">
        <p14:creationId xmlns:p14="http://schemas.microsoft.com/office/powerpoint/2010/main" val="28423261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e 5" descr="Et bilde som inneholder tekst&#10;&#10;Automatisk generert beskrivelse">
            <a:extLst>
              <a:ext uri="{FF2B5EF4-FFF2-40B4-BE49-F238E27FC236}">
                <a16:creationId xmlns:a16="http://schemas.microsoft.com/office/drawing/2014/main" id="{DDC4A096-89BD-4065-835A-4B5BAAD29A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44649" y="109462"/>
            <a:ext cx="1847351" cy="1101216"/>
          </a:xfrm>
          <a:prstGeom prst="rect">
            <a:avLst/>
          </a:prstGeom>
        </p:spPr>
      </p:pic>
      <p:sp>
        <p:nvSpPr>
          <p:cNvPr id="4" name="TekstSylinder 3">
            <a:extLst>
              <a:ext uri="{FF2B5EF4-FFF2-40B4-BE49-F238E27FC236}">
                <a16:creationId xmlns:a16="http://schemas.microsoft.com/office/drawing/2014/main" id="{1A20ACC5-CA0E-4D0A-AA03-BDE891843960}"/>
              </a:ext>
            </a:extLst>
          </p:cNvPr>
          <p:cNvSpPr txBox="1"/>
          <p:nvPr/>
        </p:nvSpPr>
        <p:spPr>
          <a:xfrm>
            <a:off x="97937" y="1071594"/>
            <a:ext cx="2259183" cy="2585323"/>
          </a:xfrm>
          <a:prstGeom prst="rect">
            <a:avLst/>
          </a:prstGeom>
          <a:noFill/>
        </p:spPr>
        <p:txBody>
          <a:bodyPr wrap="square" rtlCol="0">
            <a:spAutoFit/>
          </a:bodyPr>
          <a:lstStyle/>
          <a:p>
            <a:r>
              <a:rPr lang="nb-NO" b="1" dirty="0"/>
              <a:t>Steinkjer IR 2019</a:t>
            </a:r>
            <a:br>
              <a:rPr lang="nb-NO" b="1" dirty="0"/>
            </a:br>
            <a:r>
              <a:rPr lang="nb-NO" b="1" dirty="0"/>
              <a:t>GRENMEDLEMSKAP</a:t>
            </a:r>
          </a:p>
          <a:p>
            <a:r>
              <a:rPr lang="nb-NO" b="1" dirty="0"/>
              <a:t>0-110 år</a:t>
            </a:r>
          </a:p>
          <a:p>
            <a:endParaRPr lang="nb-NO" b="1" dirty="0"/>
          </a:p>
          <a:p>
            <a:r>
              <a:rPr lang="nb-NO" b="1" dirty="0"/>
              <a:t>Hvor mange som er med i flere idretter samtidig, og med aldersfordeling. </a:t>
            </a:r>
          </a:p>
          <a:p>
            <a:r>
              <a:rPr lang="nb-NO" b="1" dirty="0"/>
              <a:t> </a:t>
            </a:r>
          </a:p>
        </p:txBody>
      </p:sp>
      <p:pic>
        <p:nvPicPr>
          <p:cNvPr id="3075" name="Picture 3" descr="Fordeling antall grenmedlemskap">
            <a:extLst>
              <a:ext uri="{FF2B5EF4-FFF2-40B4-BE49-F238E27FC236}">
                <a16:creationId xmlns:a16="http://schemas.microsoft.com/office/drawing/2014/main" id="{7F5E6C33-C0D0-43DA-B5AA-39C3850DC15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938" r="9385"/>
          <a:stretch/>
        </p:blipFill>
        <p:spPr bwMode="auto">
          <a:xfrm>
            <a:off x="2661920" y="660070"/>
            <a:ext cx="4104640" cy="562927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 descr="Antall grenmedlemskap (antall) per person per alderstrinn">
            <a:extLst>
              <a:ext uri="{FF2B5EF4-FFF2-40B4-BE49-F238E27FC236}">
                <a16:creationId xmlns:a16="http://schemas.microsoft.com/office/drawing/2014/main" id="{AD8E6243-2786-41B2-93E5-94B0DF46EB0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28201"/>
          <a:stretch/>
        </p:blipFill>
        <p:spPr bwMode="auto">
          <a:xfrm>
            <a:off x="6292090" y="1280160"/>
            <a:ext cx="5899910" cy="55778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70013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e 5" descr="Et bilde som inneholder tekst&#10;&#10;Automatisk generert beskrivelse">
            <a:extLst>
              <a:ext uri="{FF2B5EF4-FFF2-40B4-BE49-F238E27FC236}">
                <a16:creationId xmlns:a16="http://schemas.microsoft.com/office/drawing/2014/main" id="{DDC4A096-89BD-4065-835A-4B5BAAD29A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41640" y="209507"/>
            <a:ext cx="2426671" cy="1446551"/>
          </a:xfrm>
          <a:prstGeom prst="rect">
            <a:avLst/>
          </a:prstGeom>
        </p:spPr>
      </p:pic>
      <p:sp>
        <p:nvSpPr>
          <p:cNvPr id="4" name="TekstSylinder 3">
            <a:extLst>
              <a:ext uri="{FF2B5EF4-FFF2-40B4-BE49-F238E27FC236}">
                <a16:creationId xmlns:a16="http://schemas.microsoft.com/office/drawing/2014/main" id="{1A20ACC5-CA0E-4D0A-AA03-BDE891843960}"/>
              </a:ext>
            </a:extLst>
          </p:cNvPr>
          <p:cNvSpPr txBox="1"/>
          <p:nvPr/>
        </p:nvSpPr>
        <p:spPr>
          <a:xfrm>
            <a:off x="81281" y="858234"/>
            <a:ext cx="2773680" cy="2585323"/>
          </a:xfrm>
          <a:prstGeom prst="rect">
            <a:avLst/>
          </a:prstGeom>
          <a:noFill/>
        </p:spPr>
        <p:txBody>
          <a:bodyPr wrap="square" rtlCol="0">
            <a:spAutoFit/>
          </a:bodyPr>
          <a:lstStyle/>
          <a:p>
            <a:r>
              <a:rPr lang="nb-NO" b="1" dirty="0"/>
              <a:t>Steinkjer IR 2019</a:t>
            </a:r>
            <a:br>
              <a:rPr lang="nb-NO" b="1" dirty="0"/>
            </a:br>
            <a:r>
              <a:rPr lang="nb-NO" b="1" dirty="0"/>
              <a:t>0-12 år</a:t>
            </a:r>
          </a:p>
          <a:p>
            <a:endParaRPr lang="nb-NO" b="1" dirty="0"/>
          </a:p>
          <a:p>
            <a:r>
              <a:rPr lang="nb-NO" b="1" dirty="0"/>
              <a:t>For de som driver med to idretter er kombinasjonen håndball + fotball er mest populær, etterfulgt av kombinasjon fotball + ski/langrenn. </a:t>
            </a:r>
          </a:p>
        </p:txBody>
      </p:sp>
      <p:pic>
        <p:nvPicPr>
          <p:cNvPr id="4097" name="Picture 1" descr="Aldersfordeling">
            <a:extLst>
              <a:ext uri="{FF2B5EF4-FFF2-40B4-BE49-F238E27FC236}">
                <a16:creationId xmlns:a16="http://schemas.microsoft.com/office/drawing/2014/main" id="{034C9587-AD7E-4AE4-A7AA-36801E69C6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50294" y="3382584"/>
            <a:ext cx="2782642" cy="3475416"/>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Dobbelkombinasjoner">
            <a:extLst>
              <a:ext uri="{FF2B5EF4-FFF2-40B4-BE49-F238E27FC236}">
                <a16:creationId xmlns:a16="http://schemas.microsoft.com/office/drawing/2014/main" id="{5178038E-FEBE-4390-881E-E32740FF112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3254"/>
          <a:stretch/>
        </p:blipFill>
        <p:spPr bwMode="auto">
          <a:xfrm>
            <a:off x="2998179" y="275102"/>
            <a:ext cx="5529044" cy="6448425"/>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Andel av alle medlemmer">
            <a:extLst>
              <a:ext uri="{FF2B5EF4-FFF2-40B4-BE49-F238E27FC236}">
                <a16:creationId xmlns:a16="http://schemas.microsoft.com/office/drawing/2014/main" id="{8603AFC3-9A0B-4ED4-94CA-0445514AAC5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50294" y="1699089"/>
            <a:ext cx="2819400" cy="1800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71542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e 5" descr="Et bilde som inneholder tekst&#10;&#10;Automatisk generert beskrivelse">
            <a:extLst>
              <a:ext uri="{FF2B5EF4-FFF2-40B4-BE49-F238E27FC236}">
                <a16:creationId xmlns:a16="http://schemas.microsoft.com/office/drawing/2014/main" id="{DDC4A096-89BD-4065-835A-4B5BAAD29A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41640" y="209507"/>
            <a:ext cx="2426671" cy="1446551"/>
          </a:xfrm>
          <a:prstGeom prst="rect">
            <a:avLst/>
          </a:prstGeom>
        </p:spPr>
      </p:pic>
      <p:sp>
        <p:nvSpPr>
          <p:cNvPr id="4" name="TekstSylinder 3">
            <a:extLst>
              <a:ext uri="{FF2B5EF4-FFF2-40B4-BE49-F238E27FC236}">
                <a16:creationId xmlns:a16="http://schemas.microsoft.com/office/drawing/2014/main" id="{1A20ACC5-CA0E-4D0A-AA03-BDE891843960}"/>
              </a:ext>
            </a:extLst>
          </p:cNvPr>
          <p:cNvSpPr txBox="1"/>
          <p:nvPr/>
        </p:nvSpPr>
        <p:spPr>
          <a:xfrm>
            <a:off x="1" y="858234"/>
            <a:ext cx="3039176" cy="3139321"/>
          </a:xfrm>
          <a:prstGeom prst="rect">
            <a:avLst/>
          </a:prstGeom>
          <a:noFill/>
        </p:spPr>
        <p:txBody>
          <a:bodyPr wrap="square" rtlCol="0">
            <a:spAutoFit/>
          </a:bodyPr>
          <a:lstStyle/>
          <a:p>
            <a:r>
              <a:rPr lang="nb-NO" b="1" dirty="0"/>
              <a:t>Steinkjer IR 2019</a:t>
            </a:r>
            <a:br>
              <a:rPr lang="nb-NO" b="1" dirty="0"/>
            </a:br>
            <a:r>
              <a:rPr lang="nb-NO" b="1" dirty="0"/>
              <a:t>13-19 år</a:t>
            </a:r>
          </a:p>
          <a:p>
            <a:endParaRPr lang="nb-NO" b="1" dirty="0"/>
          </a:p>
          <a:p>
            <a:endParaRPr lang="nb-NO" b="1" dirty="0"/>
          </a:p>
          <a:p>
            <a:r>
              <a:rPr lang="nb-NO" b="1" dirty="0"/>
              <a:t>For de som driver med to idretter er kombinasjonen håndball + fotball er mest populær, etterfulgt av kombinasjon fotball + ski/langrenn. </a:t>
            </a:r>
          </a:p>
          <a:p>
            <a:endParaRPr lang="nb-NO" b="1" dirty="0"/>
          </a:p>
        </p:txBody>
      </p:sp>
      <p:pic>
        <p:nvPicPr>
          <p:cNvPr id="5121" name="Picture 1" descr="Andel av alle medlemmer">
            <a:extLst>
              <a:ext uri="{FF2B5EF4-FFF2-40B4-BE49-F238E27FC236}">
                <a16:creationId xmlns:a16="http://schemas.microsoft.com/office/drawing/2014/main" id="{98243EBB-918B-4517-9292-C88D916252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38656" y="1879578"/>
            <a:ext cx="2819400" cy="1800225"/>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Aldersfordeling">
            <a:extLst>
              <a:ext uri="{FF2B5EF4-FFF2-40B4-BE49-F238E27FC236}">
                <a16:creationId xmlns:a16="http://schemas.microsoft.com/office/drawing/2014/main" id="{FA253E63-3DCD-431A-8D1C-4D761022C15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38656" y="3245235"/>
            <a:ext cx="2819400" cy="3521325"/>
          </a:xfrm>
          <a:prstGeom prst="rect">
            <a:avLst/>
          </a:prstGeom>
          <a:noFill/>
          <a:extLst>
            <a:ext uri="{909E8E84-426E-40DD-AFC4-6F175D3DCCD1}">
              <a14:hiddenFill xmlns:a14="http://schemas.microsoft.com/office/drawing/2010/main">
                <a:solidFill>
                  <a:srgbClr val="FFFFFF"/>
                </a:solidFill>
              </a14:hiddenFill>
            </a:ext>
          </a:extLst>
        </p:spPr>
      </p:pic>
      <p:pic>
        <p:nvPicPr>
          <p:cNvPr id="5123" name="Picture 3" descr="Dobbelkombinasjoner">
            <a:extLst>
              <a:ext uri="{FF2B5EF4-FFF2-40B4-BE49-F238E27FC236}">
                <a16:creationId xmlns:a16="http://schemas.microsoft.com/office/drawing/2014/main" id="{66426665-06E9-43D9-B3A5-C73C403FB5C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3397"/>
          <a:stretch/>
        </p:blipFill>
        <p:spPr bwMode="auto">
          <a:xfrm>
            <a:off x="3039176" y="318135"/>
            <a:ext cx="5520857" cy="6448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79519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Sylinder 3">
            <a:extLst>
              <a:ext uri="{FF2B5EF4-FFF2-40B4-BE49-F238E27FC236}">
                <a16:creationId xmlns:a16="http://schemas.microsoft.com/office/drawing/2014/main" id="{1A20ACC5-CA0E-4D0A-AA03-BDE891843960}"/>
              </a:ext>
            </a:extLst>
          </p:cNvPr>
          <p:cNvSpPr txBox="1"/>
          <p:nvPr/>
        </p:nvSpPr>
        <p:spPr>
          <a:xfrm>
            <a:off x="602602" y="214597"/>
            <a:ext cx="3542677" cy="369332"/>
          </a:xfrm>
          <a:prstGeom prst="rect">
            <a:avLst/>
          </a:prstGeom>
          <a:noFill/>
        </p:spPr>
        <p:txBody>
          <a:bodyPr wrap="square" rtlCol="0">
            <a:spAutoFit/>
          </a:bodyPr>
          <a:lstStyle/>
          <a:p>
            <a:r>
              <a:rPr lang="nb-NO" b="1" dirty="0"/>
              <a:t>Steinkjer  2019 </a:t>
            </a:r>
            <a:r>
              <a:rPr lang="nb-NO" b="1" dirty="0" err="1"/>
              <a:t>allidrett</a:t>
            </a:r>
            <a:endParaRPr lang="nb-NO" b="1" dirty="0"/>
          </a:p>
        </p:txBody>
      </p:sp>
      <p:pic>
        <p:nvPicPr>
          <p:cNvPr id="3" name="Picture 1" descr="Medlemskap og allidrettutvikling over tid">
            <a:extLst>
              <a:ext uri="{FF2B5EF4-FFF2-40B4-BE49-F238E27FC236}">
                <a16:creationId xmlns:a16="http://schemas.microsoft.com/office/drawing/2014/main" id="{CFC35AE3-E7A2-4EDD-88A1-26D0434A01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71819"/>
            <a:ext cx="12039600" cy="286702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 descr="Aldersfordeling over tid">
            <a:extLst>
              <a:ext uri="{FF2B5EF4-FFF2-40B4-BE49-F238E27FC236}">
                <a16:creationId xmlns:a16="http://schemas.microsoft.com/office/drawing/2014/main" id="{4975B74A-8268-41BF-A5AB-3864410F13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521935"/>
            <a:ext cx="12039600" cy="3171825"/>
          </a:xfrm>
          <a:prstGeom prst="rect">
            <a:avLst/>
          </a:prstGeom>
          <a:noFill/>
          <a:extLst>
            <a:ext uri="{909E8E84-426E-40DD-AFC4-6F175D3DCCD1}">
              <a14:hiddenFill xmlns:a14="http://schemas.microsoft.com/office/drawing/2010/main">
                <a:solidFill>
                  <a:srgbClr val="FFFFFF"/>
                </a:solidFill>
              </a14:hiddenFill>
            </a:ext>
          </a:extLst>
        </p:spPr>
      </p:pic>
      <p:pic>
        <p:nvPicPr>
          <p:cNvPr id="6" name="Bilde 5" descr="Et bilde som inneholder tekst&#10;&#10;Automatisk generert beskrivelse">
            <a:extLst>
              <a:ext uri="{FF2B5EF4-FFF2-40B4-BE49-F238E27FC236}">
                <a16:creationId xmlns:a16="http://schemas.microsoft.com/office/drawing/2014/main" id="{DDC4A096-89BD-4065-835A-4B5BAAD29AB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61600" y="45434"/>
            <a:ext cx="1806711" cy="1076990"/>
          </a:xfrm>
          <a:prstGeom prst="rect">
            <a:avLst/>
          </a:prstGeom>
        </p:spPr>
      </p:pic>
    </p:spTree>
    <p:extLst>
      <p:ext uri="{BB962C8B-B14F-4D97-AF65-F5344CB8AC3E}">
        <p14:creationId xmlns:p14="http://schemas.microsoft.com/office/powerpoint/2010/main" val="29378562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91440" y="711200"/>
            <a:ext cx="3271520" cy="6010275"/>
          </a:xfrm>
        </p:spPr>
        <p:txBody>
          <a:bodyPr>
            <a:normAutofit fontScale="90000"/>
          </a:bodyPr>
          <a:lstStyle/>
          <a:p>
            <a:r>
              <a:rPr lang="nb-NO" b="1" dirty="0"/>
              <a:t>Fysisk aktivitet og sosial klasse </a:t>
            </a:r>
            <a:r>
              <a:rPr lang="nb-NO" sz="2000" b="1" dirty="0"/>
              <a:t>(voksne)</a:t>
            </a:r>
            <a:br>
              <a:rPr lang="nb-NO" b="1" dirty="0"/>
            </a:br>
            <a:r>
              <a:rPr lang="nb-NO" sz="2000" dirty="0"/>
              <a:t>Den aktiviteten som flest i befolkningen driver med er friluftsaktiviteter, hvor det er en jevn fordeling i forhold til sosial klasse. Trenden for alle sosiale lag de siste 20 årene er økt bruk av anleggstyper som er åpne og lett tilgjengelige for individuell bruk. Når man ser på aktivitetsanlegg knyttet til sosial klasse er det tydelig at disse aktiviserer ulikt (Figur). Når det gjelder sosialklasse, fremstår turstier, større utmarksarealer, parker og grøntområder som egalitære arenaer for fysisk aktivitet. </a:t>
            </a:r>
            <a:r>
              <a:rPr lang="nb-NO" sz="2000" dirty="0">
                <a:solidFill>
                  <a:schemeClr val="bg2"/>
                </a:solidFill>
              </a:rPr>
              <a:t>(</a:t>
            </a:r>
            <a:r>
              <a:rPr lang="nb-NO" sz="2000" u="sng" dirty="0">
                <a:solidFill>
                  <a:schemeClr val="bg2"/>
                </a:solidFill>
                <a:hlinkClick r:id="rId2"/>
              </a:rPr>
              <a:t>https://helsedirektoratet.no/publikasjoner/fysisk-aktivitet-omfang-tilrettelegging-og-sosial-ulikhet</a:t>
            </a:r>
            <a:r>
              <a:rPr lang="nb-NO" sz="2000" u="sng" dirty="0">
                <a:solidFill>
                  <a:schemeClr val="bg2"/>
                </a:solidFill>
              </a:rPr>
              <a:t> )</a:t>
            </a:r>
            <a:br>
              <a:rPr lang="nb-NO" sz="2000" dirty="0"/>
            </a:br>
            <a:endParaRPr lang="nb-NO" sz="2000" dirty="0"/>
          </a:p>
        </p:txBody>
      </p:sp>
      <p:sp>
        <p:nvSpPr>
          <p:cNvPr id="4" name="Plassholder for bunntekst 3"/>
          <p:cNvSpPr>
            <a:spLocks noGrp="1"/>
          </p:cNvSpPr>
          <p:nvPr>
            <p:ph type="ftr" sz="quarter" idx="11"/>
          </p:nvPr>
        </p:nvSpPr>
        <p:spPr/>
        <p:txBody>
          <a:bodyPr/>
          <a:lstStyle/>
          <a:p>
            <a:r>
              <a:rPr lang="en-US"/>
              <a:t>
              </a:t>
            </a:r>
            <a:endParaRPr lang="en-US" dirty="0"/>
          </a:p>
        </p:txBody>
      </p:sp>
      <p:pic>
        <p:nvPicPr>
          <p:cNvPr id="5" name="Plassholder for innhold 4"/>
          <p:cNvPicPr>
            <a:picLocks noGrp="1"/>
          </p:cNvPicPr>
          <p:nvPr>
            <p:ph idx="1"/>
          </p:nvPr>
        </p:nvPicPr>
        <p:blipFill rotWithShape="1">
          <a:blip r:embed="rId3"/>
          <a:srcRect l="28976" t="18413" r="34837" b="5875"/>
          <a:stretch/>
        </p:blipFill>
        <p:spPr bwMode="auto">
          <a:xfrm>
            <a:off x="4226560" y="-111760"/>
            <a:ext cx="5943599" cy="696976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568622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lysbildenummer 2">
            <a:extLst>
              <a:ext uri="{FF2B5EF4-FFF2-40B4-BE49-F238E27FC236}">
                <a16:creationId xmlns:a16="http://schemas.microsoft.com/office/drawing/2014/main" id="{38A78FDD-818F-4811-B655-D31B6EFE530B}"/>
              </a:ext>
            </a:extLst>
          </p:cNvPr>
          <p:cNvSpPr>
            <a:spLocks noGrp="1"/>
          </p:cNvSpPr>
          <p:nvPr>
            <p:ph type="sldNum" sz="quarter" idx="12"/>
          </p:nvPr>
        </p:nvSpPr>
        <p:spPr/>
        <p:txBody>
          <a:bodyPr/>
          <a:lstStyle/>
          <a:p>
            <a:fld id="{36457444-737A-4256-A71F-2C8225BFF095}" type="slidenum">
              <a:rPr lang="nb-NO" smtClean="0"/>
              <a:t>26</a:t>
            </a:fld>
            <a:endParaRPr lang="nb-NO" dirty="0"/>
          </a:p>
        </p:txBody>
      </p:sp>
      <p:sp>
        <p:nvSpPr>
          <p:cNvPr id="4" name="Tittel 3">
            <a:extLst>
              <a:ext uri="{FF2B5EF4-FFF2-40B4-BE49-F238E27FC236}">
                <a16:creationId xmlns:a16="http://schemas.microsoft.com/office/drawing/2014/main" id="{23D27C84-00CC-4C93-8F19-4A38E2696F69}"/>
              </a:ext>
            </a:extLst>
          </p:cNvPr>
          <p:cNvSpPr>
            <a:spLocks noGrp="1"/>
          </p:cNvSpPr>
          <p:nvPr>
            <p:ph type="title"/>
          </p:nvPr>
        </p:nvSpPr>
        <p:spPr>
          <a:xfrm>
            <a:off x="252919" y="961168"/>
            <a:ext cx="2947482" cy="820291"/>
          </a:xfrm>
        </p:spPr>
        <p:txBody>
          <a:bodyPr/>
          <a:lstStyle/>
          <a:p>
            <a:r>
              <a:rPr lang="nb-NO" dirty="0"/>
              <a:t>Husk alle tre </a:t>
            </a:r>
            <a:r>
              <a:rPr lang="nb-NO" dirty="0">
                <a:sym typeface="Wingdings" panose="05000000000000000000" pitchFamily="2" charset="2"/>
              </a:rPr>
              <a:t></a:t>
            </a:r>
            <a:endParaRPr lang="nb-NO" dirty="0"/>
          </a:p>
        </p:txBody>
      </p:sp>
      <p:pic>
        <p:nvPicPr>
          <p:cNvPr id="6" name="Bilde 5">
            <a:extLst>
              <a:ext uri="{FF2B5EF4-FFF2-40B4-BE49-F238E27FC236}">
                <a16:creationId xmlns:a16="http://schemas.microsoft.com/office/drawing/2014/main" id="{63D9B828-FCC1-4889-89DD-B90C1A3B4B5A}"/>
              </a:ext>
            </a:extLst>
          </p:cNvPr>
          <p:cNvPicPr>
            <a:picLocks noChangeAspect="1"/>
          </p:cNvPicPr>
          <p:nvPr/>
        </p:nvPicPr>
        <p:blipFill>
          <a:blip r:embed="rId2"/>
          <a:stretch>
            <a:fillRect/>
          </a:stretch>
        </p:blipFill>
        <p:spPr>
          <a:xfrm>
            <a:off x="3800185" y="1965899"/>
            <a:ext cx="3508216" cy="2345436"/>
          </a:xfrm>
          <a:prstGeom prst="rect">
            <a:avLst/>
          </a:prstGeom>
        </p:spPr>
      </p:pic>
      <p:pic>
        <p:nvPicPr>
          <p:cNvPr id="10" name="Bilde 9">
            <a:extLst>
              <a:ext uri="{FF2B5EF4-FFF2-40B4-BE49-F238E27FC236}">
                <a16:creationId xmlns:a16="http://schemas.microsoft.com/office/drawing/2014/main" id="{B5A9425B-C79A-432A-BC73-B71F2D65E6E9}"/>
              </a:ext>
            </a:extLst>
          </p:cNvPr>
          <p:cNvPicPr>
            <a:picLocks noChangeAspect="1"/>
          </p:cNvPicPr>
          <p:nvPr/>
        </p:nvPicPr>
        <p:blipFill>
          <a:blip r:embed="rId3"/>
          <a:stretch>
            <a:fillRect/>
          </a:stretch>
        </p:blipFill>
        <p:spPr>
          <a:xfrm>
            <a:off x="7598229" y="4286484"/>
            <a:ext cx="3635340" cy="258669"/>
          </a:xfrm>
          <a:prstGeom prst="rect">
            <a:avLst/>
          </a:prstGeom>
        </p:spPr>
      </p:pic>
      <p:pic>
        <p:nvPicPr>
          <p:cNvPr id="14" name="Bilde 13" descr="Et bilde som inneholder utendørs, gress, vann, strand&#10;&#10;Automatisk generert beskrivelse">
            <a:extLst>
              <a:ext uri="{FF2B5EF4-FFF2-40B4-BE49-F238E27FC236}">
                <a16:creationId xmlns:a16="http://schemas.microsoft.com/office/drawing/2014/main" id="{F4448CA4-8D23-4ECB-987A-C712BFFA309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2801" y="1944128"/>
            <a:ext cx="3156277" cy="2367207"/>
          </a:xfrm>
          <a:prstGeom prst="rect">
            <a:avLst/>
          </a:prstGeom>
        </p:spPr>
      </p:pic>
      <p:sp>
        <p:nvSpPr>
          <p:cNvPr id="15" name="TekstSylinder 14">
            <a:extLst>
              <a:ext uri="{FF2B5EF4-FFF2-40B4-BE49-F238E27FC236}">
                <a16:creationId xmlns:a16="http://schemas.microsoft.com/office/drawing/2014/main" id="{CC7BF3F4-2DBC-4E43-A829-43A9ABCA83BC}"/>
              </a:ext>
            </a:extLst>
          </p:cNvPr>
          <p:cNvSpPr txBox="1"/>
          <p:nvPr/>
        </p:nvSpPr>
        <p:spPr>
          <a:xfrm>
            <a:off x="393914" y="4636672"/>
            <a:ext cx="3165164" cy="369332"/>
          </a:xfrm>
          <a:prstGeom prst="rect">
            <a:avLst/>
          </a:prstGeom>
          <a:noFill/>
        </p:spPr>
        <p:txBody>
          <a:bodyPr wrap="square" rtlCol="0">
            <a:spAutoFit/>
          </a:bodyPr>
          <a:lstStyle/>
          <a:p>
            <a:r>
              <a:rPr lang="nb-NO" b="1" dirty="0"/>
              <a:t>1) Friluftsliv. </a:t>
            </a:r>
            <a:r>
              <a:rPr lang="nb-NO" b="1" dirty="0" err="1"/>
              <a:t>Hoøya</a:t>
            </a:r>
            <a:endParaRPr lang="nb-NO" b="1" dirty="0"/>
          </a:p>
        </p:txBody>
      </p:sp>
      <p:sp>
        <p:nvSpPr>
          <p:cNvPr id="16" name="TekstSylinder 15">
            <a:extLst>
              <a:ext uri="{FF2B5EF4-FFF2-40B4-BE49-F238E27FC236}">
                <a16:creationId xmlns:a16="http://schemas.microsoft.com/office/drawing/2014/main" id="{BB63C976-5E17-491C-BEAC-3C6E8D5D2EC9}"/>
              </a:ext>
            </a:extLst>
          </p:cNvPr>
          <p:cNvSpPr txBox="1"/>
          <p:nvPr/>
        </p:nvSpPr>
        <p:spPr>
          <a:xfrm>
            <a:off x="3726317" y="4589041"/>
            <a:ext cx="3600562" cy="923330"/>
          </a:xfrm>
          <a:prstGeom prst="rect">
            <a:avLst/>
          </a:prstGeom>
          <a:noFill/>
        </p:spPr>
        <p:txBody>
          <a:bodyPr wrap="square" rtlCol="0">
            <a:spAutoFit/>
          </a:bodyPr>
          <a:lstStyle/>
          <a:p>
            <a:r>
              <a:rPr lang="nb-NO" b="1" dirty="0"/>
              <a:t>2) Nærmiljøanlegg og skolegårder, Steinkjer skole</a:t>
            </a:r>
          </a:p>
        </p:txBody>
      </p:sp>
      <p:pic>
        <p:nvPicPr>
          <p:cNvPr id="18" name="Bilde 17" descr="Et bilde som inneholder bygning, innendørs, person, personer&#10;&#10;Automatisk generert beskrivelse">
            <a:extLst>
              <a:ext uri="{FF2B5EF4-FFF2-40B4-BE49-F238E27FC236}">
                <a16:creationId xmlns:a16="http://schemas.microsoft.com/office/drawing/2014/main" id="{9DCD7D1F-7AC7-4258-811E-B09AB3496ADF}"/>
              </a:ext>
            </a:extLst>
          </p:cNvPr>
          <p:cNvPicPr>
            <a:picLocks noChangeAspect="1"/>
          </p:cNvPicPr>
          <p:nvPr/>
        </p:nvPicPr>
        <p:blipFill rotWithShape="1">
          <a:blip r:embed="rId5">
            <a:extLst>
              <a:ext uri="{28A0092B-C50C-407E-A947-70E740481C1C}">
                <a14:useLocalDpi xmlns:a14="http://schemas.microsoft.com/office/drawing/2010/main" val="0"/>
              </a:ext>
            </a:extLst>
          </a:blip>
          <a:srcRect r="12130"/>
          <a:stretch/>
        </p:blipFill>
        <p:spPr>
          <a:xfrm>
            <a:off x="7674429" y="1955013"/>
            <a:ext cx="3635340" cy="2331471"/>
          </a:xfrm>
          <a:prstGeom prst="rect">
            <a:avLst/>
          </a:prstGeom>
        </p:spPr>
      </p:pic>
      <p:sp>
        <p:nvSpPr>
          <p:cNvPr id="19" name="TekstSylinder 18">
            <a:extLst>
              <a:ext uri="{FF2B5EF4-FFF2-40B4-BE49-F238E27FC236}">
                <a16:creationId xmlns:a16="http://schemas.microsoft.com/office/drawing/2014/main" id="{C1532B56-8F05-4247-AEB8-5766F69055D8}"/>
              </a:ext>
            </a:extLst>
          </p:cNvPr>
          <p:cNvSpPr txBox="1"/>
          <p:nvPr/>
        </p:nvSpPr>
        <p:spPr>
          <a:xfrm>
            <a:off x="7598229" y="4589041"/>
            <a:ext cx="3600562" cy="646331"/>
          </a:xfrm>
          <a:prstGeom prst="rect">
            <a:avLst/>
          </a:prstGeom>
          <a:noFill/>
        </p:spPr>
        <p:txBody>
          <a:bodyPr wrap="square" rtlCol="0">
            <a:spAutoFit/>
          </a:bodyPr>
          <a:lstStyle/>
          <a:p>
            <a:r>
              <a:rPr lang="nb-NO" b="1" dirty="0"/>
              <a:t>3) Idrett. Turnstevne i Steinkjerhallen</a:t>
            </a:r>
          </a:p>
        </p:txBody>
      </p:sp>
      <p:pic>
        <p:nvPicPr>
          <p:cNvPr id="11" name="Picture 2" descr="Steinkjer kommune sitt kommunevåpen"/>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66909" y="6031590"/>
            <a:ext cx="3168073" cy="649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23905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5DA09CB-8815-45F6-B69A-F1042D835B4A}"/>
              </a:ext>
            </a:extLst>
          </p:cNvPr>
          <p:cNvSpPr>
            <a:spLocks noGrp="1"/>
          </p:cNvSpPr>
          <p:nvPr>
            <p:ph type="title"/>
          </p:nvPr>
        </p:nvSpPr>
        <p:spPr>
          <a:xfrm>
            <a:off x="0" y="630929"/>
            <a:ext cx="3757347" cy="1107996"/>
          </a:xfrm>
        </p:spPr>
        <p:txBody>
          <a:bodyPr>
            <a:normAutofit/>
          </a:bodyPr>
          <a:lstStyle/>
          <a:p>
            <a:r>
              <a:rPr lang="nb-NO" sz="2600" dirty="0"/>
              <a:t>Ny målsetting i Trøndelag</a:t>
            </a:r>
          </a:p>
        </p:txBody>
      </p:sp>
      <p:sp>
        <p:nvSpPr>
          <p:cNvPr id="4" name="Plassholder for innhold 3">
            <a:extLst>
              <a:ext uri="{FF2B5EF4-FFF2-40B4-BE49-F238E27FC236}">
                <a16:creationId xmlns:a16="http://schemas.microsoft.com/office/drawing/2014/main" id="{A6C4204A-7E2B-486E-B68D-C04F496285C4}"/>
              </a:ext>
            </a:extLst>
          </p:cNvPr>
          <p:cNvSpPr>
            <a:spLocks noGrp="1"/>
          </p:cNvSpPr>
          <p:nvPr>
            <p:ph idx="13"/>
          </p:nvPr>
        </p:nvSpPr>
        <p:spPr>
          <a:xfrm>
            <a:off x="51726" y="1442720"/>
            <a:ext cx="3474720" cy="4815840"/>
          </a:xfrm>
        </p:spPr>
        <p:txBody>
          <a:bodyPr>
            <a:normAutofit fontScale="85000" lnSpcReduction="10000"/>
          </a:bodyPr>
          <a:lstStyle/>
          <a:p>
            <a:pPr marL="0" indent="0">
              <a:lnSpc>
                <a:spcPct val="120000"/>
              </a:lnSpc>
              <a:buNone/>
            </a:pPr>
            <a:r>
              <a:rPr lang="nb-NO" dirty="0">
                <a:solidFill>
                  <a:schemeClr val="bg1"/>
                </a:solidFill>
              </a:rPr>
              <a:t>A</a:t>
            </a:r>
            <a:r>
              <a:rPr lang="nb-NO" sz="2000" dirty="0">
                <a:solidFill>
                  <a:schemeClr val="bg1"/>
                </a:solidFill>
              </a:rPr>
              <a:t>nlegg til idrett og fysisk aktivitet skal bidra til god helse, sosial utjevning, trygge lokalsamfunn og oppvekstmiljø for flest mulig. </a:t>
            </a:r>
          </a:p>
          <a:p>
            <a:pPr marL="0" indent="0">
              <a:lnSpc>
                <a:spcPct val="120000"/>
              </a:lnSpc>
              <a:spcBef>
                <a:spcPts val="400"/>
              </a:spcBef>
              <a:buNone/>
            </a:pPr>
            <a:r>
              <a:rPr lang="nb-NO" sz="2000" dirty="0">
                <a:solidFill>
                  <a:schemeClr val="bg1"/>
                </a:solidFill>
              </a:rPr>
              <a:t>Nærmiljøet og møteplasser skal være tilrettelagt for opplevelser og aktivitet. </a:t>
            </a:r>
          </a:p>
          <a:p>
            <a:pPr marL="0" indent="0">
              <a:lnSpc>
                <a:spcPct val="120000"/>
              </a:lnSpc>
              <a:buNone/>
            </a:pPr>
            <a:r>
              <a:rPr lang="nb-NO" sz="1100" dirty="0">
                <a:solidFill>
                  <a:schemeClr val="bg1"/>
                </a:solidFill>
              </a:rPr>
              <a:t>        </a:t>
            </a:r>
            <a:r>
              <a:rPr lang="nb-NO" sz="1100" i="1" dirty="0">
                <a:solidFill>
                  <a:schemeClr val="bg1"/>
                </a:solidFill>
              </a:rPr>
              <a:t>(Fra Trøndelagsplanen og Kulturstrategien)</a:t>
            </a:r>
            <a:endParaRPr lang="nb-NO" sz="2000" dirty="0">
              <a:solidFill>
                <a:schemeClr val="bg1"/>
              </a:solidFill>
            </a:endParaRPr>
          </a:p>
          <a:p>
            <a:pPr marL="0" indent="0">
              <a:lnSpc>
                <a:spcPct val="120000"/>
              </a:lnSpc>
              <a:buNone/>
            </a:pPr>
            <a:r>
              <a:rPr lang="nb-NO" sz="2000" dirty="0">
                <a:solidFill>
                  <a:schemeClr val="bg1"/>
                </a:solidFill>
              </a:rPr>
              <a:t>Alle skal ha mulighet til å drive idrett og fysisk aktivitet både i regi av idretten og i egenorganisert aktivitet, til en lavest mulig kostnad. </a:t>
            </a:r>
          </a:p>
          <a:p>
            <a:pPr marL="0" indent="0">
              <a:lnSpc>
                <a:spcPct val="120000"/>
              </a:lnSpc>
              <a:buNone/>
            </a:pPr>
            <a:r>
              <a:rPr lang="nb-NO" sz="2000" dirty="0">
                <a:solidFill>
                  <a:schemeClr val="bg1"/>
                </a:solidFill>
              </a:rPr>
              <a:t>Det legges særlig vekt på å utvikle attraktive tilbud til barn og unge.</a:t>
            </a:r>
          </a:p>
        </p:txBody>
      </p:sp>
      <p:pic>
        <p:nvPicPr>
          <p:cNvPr id="5" name="Bilde 4" descr="Et bilde som inneholder utendørs, snø, fjell, rød&#10;&#10;Automatisk generert beskrivelse">
            <a:extLst>
              <a:ext uri="{FF2B5EF4-FFF2-40B4-BE49-F238E27FC236}">
                <a16:creationId xmlns:a16="http://schemas.microsoft.com/office/drawing/2014/main" id="{B4C3B12E-0F5B-41E5-A2E0-961255D00D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00418" y="-558801"/>
            <a:ext cx="6732407" cy="8415509"/>
          </a:xfrm>
          <a:prstGeom prst="rect">
            <a:avLst/>
          </a:prstGeom>
        </p:spPr>
      </p:pic>
      <p:sp>
        <p:nvSpPr>
          <p:cNvPr id="7" name="Rektangel 6">
            <a:extLst>
              <a:ext uri="{FF2B5EF4-FFF2-40B4-BE49-F238E27FC236}">
                <a16:creationId xmlns:a16="http://schemas.microsoft.com/office/drawing/2014/main" id="{38E39769-9C87-4187-A444-B46661DDD45F}"/>
              </a:ext>
            </a:extLst>
          </p:cNvPr>
          <p:cNvSpPr/>
          <p:nvPr/>
        </p:nvSpPr>
        <p:spPr>
          <a:xfrm>
            <a:off x="4545193" y="6362594"/>
            <a:ext cx="2048766" cy="338554"/>
          </a:xfrm>
          <a:prstGeom prst="rect">
            <a:avLst/>
          </a:prstGeom>
        </p:spPr>
        <p:txBody>
          <a:bodyPr wrap="none">
            <a:spAutoFit/>
          </a:bodyPr>
          <a:lstStyle/>
          <a:p>
            <a:r>
              <a:rPr lang="nb-NO" sz="1600" dirty="0">
                <a:solidFill>
                  <a:srgbClr val="1C1E21"/>
                </a:solidFill>
              </a:rPr>
              <a:t>Foto: Chris </a:t>
            </a:r>
            <a:r>
              <a:rPr lang="nb-NO" sz="1600" dirty="0" err="1">
                <a:solidFill>
                  <a:srgbClr val="1C1E21"/>
                </a:solidFill>
              </a:rPr>
              <a:t>Baldry</a:t>
            </a:r>
            <a:endParaRPr lang="nb-NO" sz="1600" dirty="0"/>
          </a:p>
        </p:txBody>
      </p:sp>
      <p:sp>
        <p:nvSpPr>
          <p:cNvPr id="3" name="Plassholder for lysbildenummer 2">
            <a:extLst>
              <a:ext uri="{FF2B5EF4-FFF2-40B4-BE49-F238E27FC236}">
                <a16:creationId xmlns:a16="http://schemas.microsoft.com/office/drawing/2014/main" id="{5550C209-6488-4844-AF39-2A2851D81BB7}"/>
              </a:ext>
            </a:extLst>
          </p:cNvPr>
          <p:cNvSpPr>
            <a:spLocks noGrp="1"/>
          </p:cNvSpPr>
          <p:nvPr>
            <p:ph type="sldNum" sz="quarter" idx="12"/>
          </p:nvPr>
        </p:nvSpPr>
        <p:spPr/>
        <p:txBody>
          <a:bodyPr/>
          <a:lstStyle/>
          <a:p>
            <a:fld id="{36457444-737A-4256-A71F-2C8225BFF095}" type="slidenum">
              <a:rPr lang="nb-NO" smtClean="0"/>
              <a:t>27</a:t>
            </a:fld>
            <a:endParaRPr lang="nb-NO" dirty="0"/>
          </a:p>
        </p:txBody>
      </p:sp>
      <p:pic>
        <p:nvPicPr>
          <p:cNvPr id="8" name="Picture 2" descr="Steinkjer kommune sitt kommunevåp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66909" y="6031590"/>
            <a:ext cx="3168073" cy="649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27205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5"/>
          <p:cNvSpPr>
            <a:spLocks noGrp="1"/>
          </p:cNvSpPr>
          <p:nvPr>
            <p:ph type="title"/>
          </p:nvPr>
        </p:nvSpPr>
        <p:spPr/>
        <p:txBody>
          <a:bodyPr/>
          <a:lstStyle/>
          <a:p>
            <a:r>
              <a:rPr lang="nb-NO" sz="4400" dirty="0"/>
              <a:t>Statlige føringer        </a:t>
            </a:r>
            <a:r>
              <a:rPr lang="nb-NO" sz="2800" dirty="0"/>
              <a:t>for området idrett, friluftsliv og fysisk aktivitet</a:t>
            </a:r>
          </a:p>
        </p:txBody>
      </p:sp>
      <p:graphicFrame>
        <p:nvGraphicFramePr>
          <p:cNvPr id="8" name="Plassholder for innhold 7"/>
          <p:cNvGraphicFramePr>
            <a:graphicFrameLocks noGrp="1"/>
          </p:cNvGraphicFramePr>
          <p:nvPr>
            <p:ph idx="1"/>
            <p:extLst>
              <p:ext uri="{D42A27DB-BD31-4B8C-83A1-F6EECF244321}">
                <p14:modId xmlns:p14="http://schemas.microsoft.com/office/powerpoint/2010/main" val="3394206607"/>
              </p:ext>
            </p:extLst>
          </p:nvPr>
        </p:nvGraphicFramePr>
        <p:xfrm>
          <a:off x="3768435" y="332511"/>
          <a:ext cx="7749309" cy="6280725"/>
        </p:xfrm>
        <a:graphic>
          <a:graphicData uri="http://schemas.openxmlformats.org/drawingml/2006/table">
            <a:tbl>
              <a:tblPr firstRow="1" firstCol="1" bandRow="1">
                <a:tableStyleId>{3B4B98B0-60AC-42C2-AFA5-B58CD77FA1E5}</a:tableStyleId>
              </a:tblPr>
              <a:tblGrid>
                <a:gridCol w="2187804">
                  <a:extLst>
                    <a:ext uri="{9D8B030D-6E8A-4147-A177-3AD203B41FA5}">
                      <a16:colId xmlns:a16="http://schemas.microsoft.com/office/drawing/2014/main" val="3452753332"/>
                    </a:ext>
                  </a:extLst>
                </a:gridCol>
                <a:gridCol w="5561505">
                  <a:extLst>
                    <a:ext uri="{9D8B030D-6E8A-4147-A177-3AD203B41FA5}">
                      <a16:colId xmlns:a16="http://schemas.microsoft.com/office/drawing/2014/main" val="2844821049"/>
                    </a:ext>
                  </a:extLst>
                </a:gridCol>
              </a:tblGrid>
              <a:tr h="1522600">
                <a:tc>
                  <a:txBody>
                    <a:bodyPr/>
                    <a:lstStyle/>
                    <a:p>
                      <a:pPr>
                        <a:lnSpc>
                          <a:spcPct val="115000"/>
                        </a:lnSpc>
                        <a:spcAft>
                          <a:spcPts val="0"/>
                        </a:spcAft>
                      </a:pPr>
                      <a:r>
                        <a:rPr lang="nb-NO" sz="1300">
                          <a:effectLst/>
                        </a:rPr>
                        <a:t>Handlingsplan for aktive liv 2020-2029 «Sammen om aktive liv»</a:t>
                      </a:r>
                      <a:endParaRPr lang="nb-NO" sz="1300">
                        <a:solidFill>
                          <a:srgbClr val="082A75"/>
                        </a:solidFill>
                        <a:effectLst/>
                        <a:latin typeface="Calibri" panose="020F0502020204030204" pitchFamily="34" charset="0"/>
                        <a:ea typeface="MS Mincho"/>
                        <a:cs typeface="Times New Roman" panose="02020603050405020304" pitchFamily="18" charset="0"/>
                      </a:endParaRPr>
                    </a:p>
                  </a:txBody>
                  <a:tcPr marL="43376" marR="43376" marT="0" marB="0"/>
                </a:tc>
                <a:tc>
                  <a:txBody>
                    <a:bodyPr/>
                    <a:lstStyle/>
                    <a:p>
                      <a:pPr>
                        <a:lnSpc>
                          <a:spcPct val="115000"/>
                        </a:lnSpc>
                        <a:spcAft>
                          <a:spcPts val="0"/>
                        </a:spcAft>
                      </a:pPr>
                      <a:r>
                        <a:rPr lang="nb-NO" sz="1300">
                          <a:effectLst/>
                        </a:rPr>
                        <a:t>Visjon: Bevegelse og fysisk aktivitet er et naturlig valg for alle gjennom livet. Hovedmål 1: Et mer aktivitetsvennlig samfunn dere akke uavhengig av alder, kjønn, funksjonsnivå og sosial bakgrunn gis mulighet til bevegelse og fysisk aktivitet. Hovedmål 2: Andelen i befolkningen som oppfyller helsemessige anbefalinger om fysisk aktivitet er økt med 10 prosentpoeng innen 2025 og 15 prosentpoeng innen 2030.</a:t>
                      </a:r>
                      <a:endParaRPr lang="nb-NO" sz="1300">
                        <a:solidFill>
                          <a:srgbClr val="082A75"/>
                        </a:solidFill>
                        <a:effectLst/>
                        <a:latin typeface="Calibri" panose="020F0502020204030204" pitchFamily="34" charset="0"/>
                        <a:ea typeface="MS Mincho"/>
                        <a:cs typeface="Times New Roman" panose="02020603050405020304" pitchFamily="18" charset="0"/>
                      </a:endParaRPr>
                    </a:p>
                  </a:txBody>
                  <a:tcPr marL="43376" marR="43376" marT="0" marB="0"/>
                </a:tc>
                <a:extLst>
                  <a:ext uri="{0D108BD9-81ED-4DB2-BD59-A6C34878D82A}">
                    <a16:rowId xmlns:a16="http://schemas.microsoft.com/office/drawing/2014/main" val="2428464717"/>
                  </a:ext>
                </a:extLst>
              </a:tr>
              <a:tr h="1522600">
                <a:tc>
                  <a:txBody>
                    <a:bodyPr/>
                    <a:lstStyle/>
                    <a:p>
                      <a:pPr>
                        <a:lnSpc>
                          <a:spcPct val="115000"/>
                        </a:lnSpc>
                        <a:spcAft>
                          <a:spcPts val="0"/>
                        </a:spcAft>
                      </a:pPr>
                      <a:r>
                        <a:rPr lang="nb-NO" sz="1300">
                          <a:effectLst/>
                        </a:rPr>
                        <a:t>Meld. St. 18 (2015–2016) «Friluftsliv – Natur som kilde til helse og livskvalitet» og Handlingsplan for friluftsliv «Natur som kilde til helse og livskvalitet»</a:t>
                      </a:r>
                      <a:endParaRPr lang="nb-NO" sz="1300">
                        <a:solidFill>
                          <a:srgbClr val="082A75"/>
                        </a:solidFill>
                        <a:effectLst/>
                        <a:latin typeface="Calibri" panose="020F0502020204030204" pitchFamily="34" charset="0"/>
                        <a:ea typeface="MS Mincho"/>
                        <a:cs typeface="Times New Roman" panose="02020603050405020304" pitchFamily="18" charset="0"/>
                      </a:endParaRPr>
                    </a:p>
                  </a:txBody>
                  <a:tcPr marL="43376" marR="43376" marT="0" marB="0"/>
                </a:tc>
                <a:tc>
                  <a:txBody>
                    <a:bodyPr/>
                    <a:lstStyle/>
                    <a:p>
                      <a:pPr>
                        <a:lnSpc>
                          <a:spcPct val="115000"/>
                        </a:lnSpc>
                        <a:spcAft>
                          <a:spcPts val="0"/>
                        </a:spcAft>
                      </a:pPr>
                      <a:r>
                        <a:rPr lang="nb-NO" sz="1300">
                          <a:effectLst/>
                        </a:rPr>
                        <a:t>De nasjonale målene for friluftsliv: 1. Friluftslivets posisjon skal ivaretas og videreutvikles gjennom ivaretakelse av allemannsretten, bevaring og tilrettelegging av viktige friluftslivsområder, og stimulering til økt friluftslivsaktivitet for alle. 2. Naturen skal i større grad brukes som læringsarena og aktivitetsområde for barn og unge.</a:t>
                      </a:r>
                    </a:p>
                    <a:p>
                      <a:pPr>
                        <a:lnSpc>
                          <a:spcPct val="115000"/>
                        </a:lnSpc>
                        <a:spcAft>
                          <a:spcPts val="0"/>
                        </a:spcAft>
                      </a:pPr>
                      <a:r>
                        <a:rPr lang="nb-NO" sz="1300">
                          <a:effectLst/>
                        </a:rPr>
                        <a:t> </a:t>
                      </a:r>
                      <a:endParaRPr lang="nb-NO" sz="1300">
                        <a:solidFill>
                          <a:srgbClr val="082A75"/>
                        </a:solidFill>
                        <a:effectLst/>
                        <a:latin typeface="Calibri" panose="020F0502020204030204" pitchFamily="34" charset="0"/>
                        <a:ea typeface="MS Mincho"/>
                        <a:cs typeface="Times New Roman" panose="02020603050405020304" pitchFamily="18" charset="0"/>
                      </a:endParaRPr>
                    </a:p>
                  </a:txBody>
                  <a:tcPr marL="43376" marR="43376" marT="0" marB="0"/>
                </a:tc>
                <a:extLst>
                  <a:ext uri="{0D108BD9-81ED-4DB2-BD59-A6C34878D82A}">
                    <a16:rowId xmlns:a16="http://schemas.microsoft.com/office/drawing/2014/main" val="1683219958"/>
                  </a:ext>
                </a:extLst>
              </a:tr>
              <a:tr h="3235525">
                <a:tc>
                  <a:txBody>
                    <a:bodyPr/>
                    <a:lstStyle/>
                    <a:p>
                      <a:pPr>
                        <a:lnSpc>
                          <a:spcPct val="115000"/>
                        </a:lnSpc>
                        <a:spcAft>
                          <a:spcPts val="0"/>
                        </a:spcAft>
                      </a:pPr>
                      <a:r>
                        <a:rPr lang="nb-NO" sz="1300">
                          <a:effectLst/>
                        </a:rPr>
                        <a:t>Meld. St. 26 (2011-2012) Den norske idrettsmodellen</a:t>
                      </a:r>
                      <a:endParaRPr lang="nb-NO" sz="1300">
                        <a:solidFill>
                          <a:srgbClr val="082A75"/>
                        </a:solidFill>
                        <a:effectLst/>
                        <a:latin typeface="Calibri" panose="020F0502020204030204" pitchFamily="34" charset="0"/>
                        <a:ea typeface="MS Mincho"/>
                        <a:cs typeface="Times New Roman" panose="02020603050405020304" pitchFamily="18" charset="0"/>
                      </a:endParaRPr>
                    </a:p>
                  </a:txBody>
                  <a:tcPr marL="43376" marR="43376" marT="0" marB="0"/>
                </a:tc>
                <a:tc>
                  <a:txBody>
                    <a:bodyPr/>
                    <a:lstStyle/>
                    <a:p>
                      <a:pPr>
                        <a:lnSpc>
                          <a:spcPct val="115000"/>
                        </a:lnSpc>
                        <a:spcAft>
                          <a:spcPts val="0"/>
                        </a:spcAft>
                      </a:pPr>
                      <a:r>
                        <a:rPr lang="nb-NO" sz="1300" dirty="0">
                          <a:effectLst/>
                        </a:rPr>
                        <a:t>Visjon: Idrett og fysisk aktivitet for alle. </a:t>
                      </a:r>
                    </a:p>
                    <a:p>
                      <a:pPr marL="342900" lvl="0" indent="-342900">
                        <a:lnSpc>
                          <a:spcPct val="115000"/>
                        </a:lnSpc>
                        <a:spcAft>
                          <a:spcPts val="0"/>
                        </a:spcAft>
                        <a:buFont typeface="Symbol" panose="05050102010706020507" pitchFamily="18" charset="2"/>
                        <a:buChar char=""/>
                      </a:pPr>
                      <a:r>
                        <a:rPr lang="nb-NO" sz="1300" dirty="0">
                          <a:effectLst/>
                        </a:rPr>
                        <a:t>Mål: 1. Alle som ønsker det skal ha mulighet til å drive idrett og fysisk aktivitet i form av trening og mosjon. </a:t>
                      </a:r>
                    </a:p>
                    <a:p>
                      <a:pPr marL="342900" lvl="0" indent="-342900">
                        <a:lnSpc>
                          <a:spcPct val="115000"/>
                        </a:lnSpc>
                        <a:spcAft>
                          <a:spcPts val="0"/>
                        </a:spcAft>
                        <a:buFont typeface="Symbol" panose="05050102010706020507" pitchFamily="18" charset="2"/>
                        <a:buChar char=""/>
                      </a:pPr>
                      <a:r>
                        <a:rPr lang="nb-NO" sz="1300" dirty="0">
                          <a:effectLst/>
                        </a:rPr>
                        <a:t>Mål 2. Den frivillige, medlemsbaserte idretten skal sikres gode rammevilkår for å gi grunnlag for et omfattende og inkluderende aktivitetstilbud. Det legges særlig vekt på å utvikle attraktive tilbud til barn og ungdom.  </a:t>
                      </a:r>
                    </a:p>
                    <a:p>
                      <a:pPr marL="342900" lvl="0" indent="-342900">
                        <a:lnSpc>
                          <a:spcPct val="115000"/>
                        </a:lnSpc>
                        <a:spcAft>
                          <a:spcPts val="0"/>
                        </a:spcAft>
                        <a:buFont typeface="Symbol" panose="05050102010706020507" pitchFamily="18" charset="2"/>
                        <a:buChar char=""/>
                      </a:pPr>
                      <a:r>
                        <a:rPr lang="nb-NO" sz="1300" dirty="0">
                          <a:effectLst/>
                        </a:rPr>
                        <a:t>Mål 3. Samfunnet skal være godt tilrettelagt for egenorganisert fysisk aktivitet. </a:t>
                      </a:r>
                    </a:p>
                    <a:p>
                      <a:pPr marL="342900" lvl="0" indent="-342900">
                        <a:lnSpc>
                          <a:spcPct val="115000"/>
                        </a:lnSpc>
                        <a:spcAft>
                          <a:spcPts val="0"/>
                        </a:spcAft>
                        <a:buFont typeface="Symbol" panose="05050102010706020507" pitchFamily="18" charset="2"/>
                        <a:buChar char=""/>
                      </a:pPr>
                      <a:r>
                        <a:rPr lang="nb-NO" sz="1300" dirty="0">
                          <a:effectLst/>
                        </a:rPr>
                        <a:t>Mål 4. Toppidretten skal styrkes ut fra dens rolle som identitetsskaper og dens bidrag til en positiv prestasjonskultur i det norske samfunn. Toppidrettsutøvere skal derfor gis treningsmuligheter som bidrar til prestasjoner på internasjonalt toppnivå innenfor etisk forsvarlige rammer. (Meld. St. 26 (2011-2012), s. 13)</a:t>
                      </a:r>
                    </a:p>
                    <a:p>
                      <a:pPr>
                        <a:lnSpc>
                          <a:spcPct val="115000"/>
                        </a:lnSpc>
                        <a:spcAft>
                          <a:spcPts val="0"/>
                        </a:spcAft>
                      </a:pPr>
                      <a:r>
                        <a:rPr lang="nb-NO" sz="1300" dirty="0">
                          <a:effectLst/>
                        </a:rPr>
                        <a:t> </a:t>
                      </a:r>
                      <a:endParaRPr lang="nb-NO" sz="1300" dirty="0">
                        <a:solidFill>
                          <a:srgbClr val="082A75"/>
                        </a:solidFill>
                        <a:effectLst/>
                        <a:latin typeface="Calibri" panose="020F0502020204030204" pitchFamily="34" charset="0"/>
                        <a:ea typeface="MS Mincho"/>
                        <a:cs typeface="Times New Roman" panose="02020603050405020304" pitchFamily="18" charset="0"/>
                      </a:endParaRPr>
                    </a:p>
                  </a:txBody>
                  <a:tcPr marL="43376" marR="43376" marT="0" marB="0"/>
                </a:tc>
                <a:extLst>
                  <a:ext uri="{0D108BD9-81ED-4DB2-BD59-A6C34878D82A}">
                    <a16:rowId xmlns:a16="http://schemas.microsoft.com/office/drawing/2014/main" val="253123747"/>
                  </a:ext>
                </a:extLst>
              </a:tr>
            </a:tbl>
          </a:graphicData>
        </a:graphic>
      </p:graphicFrame>
      <p:sp>
        <p:nvSpPr>
          <p:cNvPr id="3" name="Plassholder for bunntekst 2"/>
          <p:cNvSpPr>
            <a:spLocks noGrp="1"/>
          </p:cNvSpPr>
          <p:nvPr>
            <p:ph type="ftr" sz="quarter" idx="11"/>
          </p:nvPr>
        </p:nvSpPr>
        <p:spPr/>
        <p:txBody>
          <a:bodyPr/>
          <a:lstStyle/>
          <a:p>
            <a:endParaRPr lang="nb-NO" dirty="0"/>
          </a:p>
        </p:txBody>
      </p:sp>
    </p:spTree>
    <p:extLst>
      <p:ext uri="{BB962C8B-B14F-4D97-AF65-F5344CB8AC3E}">
        <p14:creationId xmlns:p14="http://schemas.microsoft.com/office/powerpoint/2010/main" val="32356402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5"/>
          <p:cNvSpPr>
            <a:spLocks noGrp="1"/>
          </p:cNvSpPr>
          <p:nvPr>
            <p:ph type="title"/>
          </p:nvPr>
        </p:nvSpPr>
        <p:spPr/>
        <p:txBody>
          <a:bodyPr>
            <a:normAutofit/>
          </a:bodyPr>
          <a:lstStyle/>
          <a:p>
            <a:r>
              <a:rPr lang="nb-NO" sz="6600" dirty="0"/>
              <a:t>Kilder</a:t>
            </a:r>
          </a:p>
        </p:txBody>
      </p:sp>
      <p:sp>
        <p:nvSpPr>
          <p:cNvPr id="7" name="Plassholder for innhold 6"/>
          <p:cNvSpPr>
            <a:spLocks noGrp="1"/>
          </p:cNvSpPr>
          <p:nvPr>
            <p:ph idx="1"/>
          </p:nvPr>
        </p:nvSpPr>
        <p:spPr>
          <a:xfrm>
            <a:off x="3727028" y="864108"/>
            <a:ext cx="7936652" cy="5120640"/>
          </a:xfrm>
        </p:spPr>
        <p:txBody>
          <a:bodyPr>
            <a:normAutofit fontScale="92500" lnSpcReduction="10000"/>
          </a:bodyPr>
          <a:lstStyle/>
          <a:p>
            <a:r>
              <a:rPr lang="nb-NO" dirty="0">
                <a:solidFill>
                  <a:schemeClr val="tx1"/>
                </a:solidFill>
                <a:hlinkClick r:id="rId2"/>
              </a:rPr>
              <a:t>www.anleggsregisteret.no</a:t>
            </a:r>
            <a:endParaRPr lang="nb-NO" dirty="0">
              <a:solidFill>
                <a:schemeClr val="tx1"/>
              </a:solidFill>
            </a:endParaRPr>
          </a:p>
          <a:p>
            <a:pPr eaLnBrk="0" fontAlgn="base" hangingPunct="0">
              <a:lnSpc>
                <a:spcPct val="100000"/>
              </a:lnSpc>
              <a:spcBef>
                <a:spcPct val="0"/>
              </a:spcBef>
              <a:spcAft>
                <a:spcPct val="0"/>
              </a:spcAft>
              <a:buClrTx/>
            </a:pPr>
            <a:r>
              <a:rPr lang="nb-NO" altLang="nb-NO" dirty="0">
                <a:solidFill>
                  <a:schemeClr val="tx1"/>
                </a:solidFill>
                <a:latin typeface="Calibri" panose="020F0502020204030204" pitchFamily="34" charset="0"/>
                <a:ea typeface="MS Mincho" charset="-128"/>
                <a:cs typeface="Times New Roman" panose="02020603050405020304" pitchFamily="18" charset="0"/>
              </a:rPr>
              <a:t>Breivik, G., &amp; Rafoss, K. (2017). </a:t>
            </a:r>
            <a:r>
              <a:rPr lang="nb-NO" altLang="nb-NO" i="1" dirty="0">
                <a:solidFill>
                  <a:schemeClr val="tx1"/>
                </a:solidFill>
                <a:latin typeface="Calibri" panose="020F0502020204030204" pitchFamily="34" charset="0"/>
                <a:ea typeface="MS Mincho" charset="-128"/>
                <a:cs typeface="Times New Roman" panose="02020603050405020304" pitchFamily="18" charset="0"/>
              </a:rPr>
              <a:t>Fysisk aktivitet; omfang, tilrettelegging og sosial ulikhet.</a:t>
            </a:r>
            <a:r>
              <a:rPr lang="nb-NO" altLang="nb-NO" dirty="0">
                <a:solidFill>
                  <a:schemeClr val="tx1"/>
                </a:solidFill>
                <a:latin typeface="Calibri" panose="020F0502020204030204" pitchFamily="34" charset="0"/>
                <a:ea typeface="MS Mincho" charset="-128"/>
                <a:cs typeface="Times New Roman" panose="02020603050405020304" pitchFamily="18" charset="0"/>
              </a:rPr>
              <a:t> Oslo og Alta: Norges </a:t>
            </a:r>
            <a:r>
              <a:rPr lang="nb-NO" altLang="nb-NO" dirty="0" err="1">
                <a:solidFill>
                  <a:schemeClr val="tx1"/>
                </a:solidFill>
                <a:latin typeface="Calibri" panose="020F0502020204030204" pitchFamily="34" charset="0"/>
                <a:ea typeface="MS Mincho" charset="-128"/>
                <a:cs typeface="Times New Roman" panose="02020603050405020304" pitchFamily="18" charset="0"/>
              </a:rPr>
              <a:t>idretthøgskole</a:t>
            </a:r>
            <a:r>
              <a:rPr lang="nb-NO" altLang="nb-NO" dirty="0">
                <a:solidFill>
                  <a:schemeClr val="tx1"/>
                </a:solidFill>
                <a:latin typeface="Calibri" panose="020F0502020204030204" pitchFamily="34" charset="0"/>
                <a:ea typeface="MS Mincho" charset="-128"/>
                <a:cs typeface="Times New Roman" panose="02020603050405020304" pitchFamily="18" charset="0"/>
              </a:rPr>
              <a:t>, Universitetet i Tromsø og Helsedirektoratet. (</a:t>
            </a:r>
            <a:r>
              <a:rPr lang="nb-NO" sz="1050" u="sng" dirty="0">
                <a:solidFill>
                  <a:schemeClr val="tx1"/>
                </a:solidFill>
                <a:hlinkClick r:id="rId3"/>
              </a:rPr>
              <a:t>https://helsedirektoratet.no/publikasjoner/fysisk-aktivitet-omfang-tilrettelegging-og-sosial-ulikhet</a:t>
            </a:r>
            <a:r>
              <a:rPr lang="nb-NO" sz="1050" u="sng" dirty="0">
                <a:solidFill>
                  <a:schemeClr val="tx1"/>
                </a:solidFill>
              </a:rPr>
              <a:t>)</a:t>
            </a:r>
            <a:endParaRPr lang="nb-NO" altLang="nb-NO" sz="1050" dirty="0">
              <a:solidFill>
                <a:schemeClr val="tx1"/>
              </a:solidFill>
            </a:endParaRPr>
          </a:p>
          <a:p>
            <a:pPr eaLnBrk="0" fontAlgn="base" hangingPunct="0">
              <a:lnSpc>
                <a:spcPct val="100000"/>
              </a:lnSpc>
              <a:spcBef>
                <a:spcPct val="0"/>
              </a:spcBef>
              <a:spcAft>
                <a:spcPct val="0"/>
              </a:spcAft>
              <a:buClrTx/>
            </a:pPr>
            <a:r>
              <a:rPr lang="nb-NO" altLang="nb-NO" dirty="0" err="1">
                <a:solidFill>
                  <a:schemeClr val="tx1"/>
                </a:solidFill>
                <a:latin typeface="Calibri" panose="020F0502020204030204" pitchFamily="34" charset="0"/>
                <a:ea typeface="MS Mincho" charset="-128"/>
                <a:cs typeface="Times New Roman" panose="02020603050405020304" pitchFamily="18" charset="0"/>
              </a:rPr>
              <a:t>Rangul</a:t>
            </a:r>
            <a:r>
              <a:rPr lang="nb-NO" altLang="nb-NO" dirty="0">
                <a:solidFill>
                  <a:schemeClr val="tx1"/>
                </a:solidFill>
                <a:latin typeface="Calibri" panose="020F0502020204030204" pitchFamily="34" charset="0"/>
                <a:ea typeface="MS Mincho" charset="-128"/>
                <a:cs typeface="Times New Roman" panose="02020603050405020304" pitchFamily="18" charset="0"/>
              </a:rPr>
              <a:t>, V., &amp; Kvaløy, K. (2020). </a:t>
            </a:r>
            <a:r>
              <a:rPr lang="nb-NO" altLang="nb-NO" i="1" dirty="0">
                <a:solidFill>
                  <a:schemeClr val="tx1"/>
                </a:solidFill>
                <a:latin typeface="Calibri" panose="020F0502020204030204" pitchFamily="34" charset="0"/>
                <a:ea typeface="MS Mincho" charset="-128"/>
                <a:cs typeface="Times New Roman" panose="02020603050405020304" pitchFamily="18" charset="0"/>
              </a:rPr>
              <a:t>Fritidsaktiviteter og kontakt med venner blant ungdommer i Nord-Trøndelag 2017-19. Helsestatistikk-rapport nummer 2 fra Ung-HUNT4.</a:t>
            </a:r>
            <a:r>
              <a:rPr lang="nb-NO" altLang="nb-NO" dirty="0">
                <a:solidFill>
                  <a:schemeClr val="tx1"/>
                </a:solidFill>
                <a:latin typeface="Calibri" panose="020F0502020204030204" pitchFamily="34" charset="0"/>
                <a:ea typeface="MS Mincho" charset="-128"/>
                <a:cs typeface="Times New Roman" panose="02020603050405020304" pitchFamily="18" charset="0"/>
              </a:rPr>
              <a:t> Levanger: HUNT forskningssenter.</a:t>
            </a:r>
            <a:endParaRPr lang="nb-NO" altLang="nb-NO" sz="1050" dirty="0">
              <a:solidFill>
                <a:schemeClr val="tx1"/>
              </a:solidFill>
            </a:endParaRPr>
          </a:p>
          <a:p>
            <a:pPr eaLnBrk="0" fontAlgn="base" hangingPunct="0">
              <a:lnSpc>
                <a:spcPct val="100000"/>
              </a:lnSpc>
              <a:spcBef>
                <a:spcPct val="0"/>
              </a:spcBef>
              <a:spcAft>
                <a:spcPct val="0"/>
              </a:spcAft>
              <a:buClrTx/>
            </a:pPr>
            <a:r>
              <a:rPr lang="nb-NO" altLang="nb-NO" dirty="0">
                <a:solidFill>
                  <a:schemeClr val="tx1"/>
                </a:solidFill>
                <a:latin typeface="Calibri" panose="020F0502020204030204" pitchFamily="34" charset="0"/>
                <a:ea typeface="MS Mincho" charset="-128"/>
                <a:cs typeface="Times New Roman" panose="02020603050405020304" pitchFamily="18" charset="0"/>
              </a:rPr>
              <a:t>Ungdatasenteret &amp; </a:t>
            </a:r>
            <a:r>
              <a:rPr lang="nb-NO" altLang="nb-NO" dirty="0" err="1">
                <a:solidFill>
                  <a:schemeClr val="tx1"/>
                </a:solidFill>
                <a:latin typeface="Calibri" panose="020F0502020204030204" pitchFamily="34" charset="0"/>
                <a:ea typeface="MS Mincho" charset="-128"/>
                <a:cs typeface="Times New Roman" panose="02020603050405020304" pitchFamily="18" charset="0"/>
              </a:rPr>
              <a:t>Korus</a:t>
            </a:r>
            <a:r>
              <a:rPr lang="nb-NO" altLang="nb-NO" dirty="0">
                <a:solidFill>
                  <a:schemeClr val="tx1"/>
                </a:solidFill>
                <a:latin typeface="Calibri" panose="020F0502020204030204" pitchFamily="34" charset="0"/>
                <a:ea typeface="MS Mincho" charset="-128"/>
                <a:cs typeface="Times New Roman" panose="02020603050405020304" pitchFamily="18" charset="0"/>
              </a:rPr>
              <a:t>-Midt. (2017). </a:t>
            </a:r>
            <a:r>
              <a:rPr lang="nb-NO" altLang="nb-NO" i="1" dirty="0" err="1">
                <a:solidFill>
                  <a:schemeClr val="tx1"/>
                </a:solidFill>
                <a:latin typeface="Calibri" panose="020F0502020204030204" pitchFamily="34" charset="0"/>
                <a:ea typeface="MS Mincho" charset="-128"/>
                <a:cs typeface="Times New Roman" panose="02020603050405020304" pitchFamily="18" charset="0"/>
              </a:rPr>
              <a:t>Ungdomskoleelever</a:t>
            </a:r>
            <a:r>
              <a:rPr lang="nb-NO" altLang="nb-NO" i="1" dirty="0">
                <a:solidFill>
                  <a:schemeClr val="tx1"/>
                </a:solidFill>
                <a:latin typeface="Calibri" panose="020F0502020204030204" pitchFamily="34" charset="0"/>
                <a:ea typeface="MS Mincho" charset="-128"/>
                <a:cs typeface="Times New Roman" panose="02020603050405020304" pitchFamily="18" charset="0"/>
              </a:rPr>
              <a:t> i Steinkjer kommune. Hva driver ungdommene med? Hvordan har de det?</a:t>
            </a:r>
            <a:r>
              <a:rPr lang="nb-NO" altLang="nb-NO" dirty="0">
                <a:solidFill>
                  <a:schemeClr val="tx1"/>
                </a:solidFill>
                <a:latin typeface="Calibri" panose="020F0502020204030204" pitchFamily="34" charset="0"/>
                <a:ea typeface="MS Mincho" charset="-128"/>
                <a:cs typeface="Times New Roman" panose="02020603050405020304" pitchFamily="18" charset="0"/>
              </a:rPr>
              <a:t> Oslo/Trondheim: Ungdatasenteret &amp; </a:t>
            </a:r>
            <a:r>
              <a:rPr lang="nb-NO" altLang="nb-NO" dirty="0" err="1">
                <a:solidFill>
                  <a:schemeClr val="tx1"/>
                </a:solidFill>
                <a:latin typeface="Calibri" panose="020F0502020204030204" pitchFamily="34" charset="0"/>
                <a:ea typeface="MS Mincho" charset="-128"/>
                <a:cs typeface="Times New Roman" panose="02020603050405020304" pitchFamily="18" charset="0"/>
              </a:rPr>
              <a:t>KoRus</a:t>
            </a:r>
            <a:r>
              <a:rPr lang="nb-NO" altLang="nb-NO" dirty="0">
                <a:solidFill>
                  <a:schemeClr val="tx1"/>
                </a:solidFill>
                <a:latin typeface="Calibri" panose="020F0502020204030204" pitchFamily="34" charset="0"/>
                <a:ea typeface="MS Mincho" charset="-128"/>
                <a:cs typeface="Times New Roman" panose="02020603050405020304" pitchFamily="18" charset="0"/>
              </a:rPr>
              <a:t>-Midt.</a:t>
            </a:r>
            <a:endParaRPr lang="nb-NO" altLang="nb-NO" sz="1050" dirty="0">
              <a:solidFill>
                <a:schemeClr val="tx1"/>
              </a:solidFill>
            </a:endParaRPr>
          </a:p>
          <a:p>
            <a:pPr eaLnBrk="0" fontAlgn="base" hangingPunct="0">
              <a:lnSpc>
                <a:spcPct val="100000"/>
              </a:lnSpc>
              <a:spcBef>
                <a:spcPct val="0"/>
              </a:spcBef>
              <a:spcAft>
                <a:spcPct val="0"/>
              </a:spcAft>
              <a:buClrTx/>
            </a:pPr>
            <a:r>
              <a:rPr lang="nb-NO" altLang="nb-NO" dirty="0">
                <a:solidFill>
                  <a:schemeClr val="tx1"/>
                </a:solidFill>
                <a:latin typeface="Calibri" panose="020F0502020204030204" pitchFamily="34" charset="0"/>
                <a:ea typeface="MS Mincho" charset="-128"/>
                <a:cs typeface="Times New Roman" panose="02020603050405020304" pitchFamily="18" charset="0"/>
              </a:rPr>
              <a:t>Ungdatasenteret &amp; </a:t>
            </a:r>
            <a:r>
              <a:rPr lang="nb-NO" altLang="nb-NO" dirty="0" err="1">
                <a:solidFill>
                  <a:schemeClr val="tx1"/>
                </a:solidFill>
                <a:latin typeface="Calibri" panose="020F0502020204030204" pitchFamily="34" charset="0"/>
                <a:ea typeface="MS Mincho" charset="-128"/>
                <a:cs typeface="Times New Roman" panose="02020603050405020304" pitchFamily="18" charset="0"/>
              </a:rPr>
              <a:t>KoRus</a:t>
            </a:r>
            <a:r>
              <a:rPr lang="nb-NO" altLang="nb-NO" dirty="0">
                <a:solidFill>
                  <a:schemeClr val="tx1"/>
                </a:solidFill>
                <a:latin typeface="Calibri" panose="020F0502020204030204" pitchFamily="34" charset="0"/>
                <a:ea typeface="MS Mincho" charset="-128"/>
                <a:cs typeface="Times New Roman" panose="02020603050405020304" pitchFamily="18" charset="0"/>
              </a:rPr>
              <a:t>-Midt. (2017). </a:t>
            </a:r>
            <a:r>
              <a:rPr lang="nb-NO" altLang="nb-NO" i="1" dirty="0">
                <a:solidFill>
                  <a:schemeClr val="tx1"/>
                </a:solidFill>
                <a:latin typeface="Calibri" panose="020F0502020204030204" pitchFamily="34" charset="0"/>
                <a:ea typeface="MS Mincho" charset="-128"/>
                <a:cs typeface="Times New Roman" panose="02020603050405020304" pitchFamily="18" charset="0"/>
              </a:rPr>
              <a:t>Ungdomsskoleelever i Verran kommune. Hva driver ungdommene med? Hvordan har de det?</a:t>
            </a:r>
            <a:r>
              <a:rPr lang="nb-NO" altLang="nb-NO" dirty="0">
                <a:solidFill>
                  <a:schemeClr val="tx1"/>
                </a:solidFill>
                <a:latin typeface="Calibri" panose="020F0502020204030204" pitchFamily="34" charset="0"/>
                <a:ea typeface="MS Mincho" charset="-128"/>
                <a:cs typeface="Times New Roman" panose="02020603050405020304" pitchFamily="18" charset="0"/>
              </a:rPr>
              <a:t> Oslo og Trondheim: Ungdatasenteret &amp; </a:t>
            </a:r>
            <a:r>
              <a:rPr lang="nb-NO" altLang="nb-NO" dirty="0" err="1">
                <a:solidFill>
                  <a:schemeClr val="tx1"/>
                </a:solidFill>
                <a:latin typeface="Calibri" panose="020F0502020204030204" pitchFamily="34" charset="0"/>
                <a:ea typeface="MS Mincho" charset="-128"/>
                <a:cs typeface="Times New Roman" panose="02020603050405020304" pitchFamily="18" charset="0"/>
              </a:rPr>
              <a:t>KoRus</a:t>
            </a:r>
            <a:r>
              <a:rPr lang="nb-NO" altLang="nb-NO" dirty="0">
                <a:solidFill>
                  <a:schemeClr val="tx1"/>
                </a:solidFill>
                <a:latin typeface="Calibri" panose="020F0502020204030204" pitchFamily="34" charset="0"/>
                <a:ea typeface="MS Mincho" charset="-128"/>
                <a:cs typeface="Times New Roman" panose="02020603050405020304" pitchFamily="18" charset="0"/>
              </a:rPr>
              <a:t>-Midt.</a:t>
            </a:r>
            <a:endParaRPr lang="nb-NO" altLang="nb-NO" sz="1050" dirty="0">
              <a:solidFill>
                <a:schemeClr val="tx1"/>
              </a:solidFill>
            </a:endParaRPr>
          </a:p>
          <a:p>
            <a:pPr eaLnBrk="0" fontAlgn="base" hangingPunct="0">
              <a:lnSpc>
                <a:spcPct val="100000"/>
              </a:lnSpc>
              <a:spcBef>
                <a:spcPct val="0"/>
              </a:spcBef>
              <a:spcAft>
                <a:spcPct val="0"/>
              </a:spcAft>
              <a:buClrTx/>
            </a:pPr>
            <a:r>
              <a:rPr lang="nb-NO" altLang="nb-NO" dirty="0">
                <a:solidFill>
                  <a:schemeClr val="tx1"/>
                </a:solidFill>
                <a:latin typeface="Calibri" panose="020F0502020204030204" pitchFamily="34" charset="0"/>
                <a:ea typeface="MS Mincho" charset="-128"/>
                <a:cs typeface="Times New Roman" panose="02020603050405020304" pitchFamily="18" charset="0"/>
              </a:rPr>
              <a:t>Ungdatasenteret og </a:t>
            </a:r>
            <a:r>
              <a:rPr lang="nb-NO" altLang="nb-NO" dirty="0" err="1">
                <a:solidFill>
                  <a:schemeClr val="tx1"/>
                </a:solidFill>
                <a:latin typeface="Calibri" panose="020F0502020204030204" pitchFamily="34" charset="0"/>
                <a:ea typeface="MS Mincho" charset="-128"/>
                <a:cs typeface="Times New Roman" panose="02020603050405020304" pitchFamily="18" charset="0"/>
              </a:rPr>
              <a:t>KoRus</a:t>
            </a:r>
            <a:r>
              <a:rPr lang="nb-NO" altLang="nb-NO" dirty="0">
                <a:solidFill>
                  <a:schemeClr val="tx1"/>
                </a:solidFill>
                <a:latin typeface="Calibri" panose="020F0502020204030204" pitchFamily="34" charset="0"/>
                <a:ea typeface="MS Mincho" charset="-128"/>
                <a:cs typeface="Times New Roman" panose="02020603050405020304" pitchFamily="18" charset="0"/>
              </a:rPr>
              <a:t>-Midt. (2018). </a:t>
            </a:r>
            <a:r>
              <a:rPr lang="nb-NO" altLang="nb-NO" i="1" dirty="0" err="1">
                <a:solidFill>
                  <a:schemeClr val="tx1"/>
                </a:solidFill>
                <a:latin typeface="Calibri" panose="020F0502020204030204" pitchFamily="34" charset="0"/>
                <a:ea typeface="MS Mincho" charset="-128"/>
                <a:cs typeface="Times New Roman" panose="02020603050405020304" pitchFamily="18" charset="0"/>
              </a:rPr>
              <a:t>Ungdata</a:t>
            </a:r>
            <a:r>
              <a:rPr lang="nb-NO" altLang="nb-NO" i="1" dirty="0">
                <a:solidFill>
                  <a:schemeClr val="tx1"/>
                </a:solidFill>
                <a:latin typeface="Calibri" panose="020F0502020204030204" pitchFamily="34" charset="0"/>
                <a:ea typeface="MS Mincho" charset="-128"/>
                <a:cs typeface="Times New Roman" panose="02020603050405020304" pitchFamily="18" charset="0"/>
              </a:rPr>
              <a:t> junior. Steinkjer og Verran kommune.</a:t>
            </a:r>
            <a:r>
              <a:rPr lang="nb-NO" altLang="nb-NO" dirty="0">
                <a:solidFill>
                  <a:schemeClr val="tx1"/>
                </a:solidFill>
                <a:latin typeface="Calibri" panose="020F0502020204030204" pitchFamily="34" charset="0"/>
                <a:ea typeface="MS Mincho" charset="-128"/>
                <a:cs typeface="Times New Roman" panose="02020603050405020304" pitchFamily="18" charset="0"/>
              </a:rPr>
              <a:t> Oslo og Trondheim: Ungdatasenteret og </a:t>
            </a:r>
            <a:r>
              <a:rPr lang="nb-NO" altLang="nb-NO" dirty="0" err="1">
                <a:solidFill>
                  <a:schemeClr val="tx1"/>
                </a:solidFill>
                <a:latin typeface="Calibri" panose="020F0502020204030204" pitchFamily="34" charset="0"/>
                <a:ea typeface="MS Mincho" charset="-128"/>
                <a:cs typeface="Times New Roman" panose="02020603050405020304" pitchFamily="18" charset="0"/>
              </a:rPr>
              <a:t>KoRus</a:t>
            </a:r>
            <a:r>
              <a:rPr lang="nb-NO" altLang="nb-NO" dirty="0">
                <a:solidFill>
                  <a:schemeClr val="tx1"/>
                </a:solidFill>
                <a:latin typeface="Calibri" panose="020F0502020204030204" pitchFamily="34" charset="0"/>
                <a:ea typeface="MS Mincho" charset="-128"/>
                <a:cs typeface="Times New Roman" panose="02020603050405020304" pitchFamily="18" charset="0"/>
              </a:rPr>
              <a:t>-Midt.</a:t>
            </a:r>
          </a:p>
          <a:p>
            <a:pPr eaLnBrk="0" fontAlgn="base" hangingPunct="0">
              <a:lnSpc>
                <a:spcPct val="100000"/>
              </a:lnSpc>
              <a:spcBef>
                <a:spcPct val="0"/>
              </a:spcBef>
              <a:spcAft>
                <a:spcPct val="0"/>
              </a:spcAft>
              <a:buClrTx/>
            </a:pPr>
            <a:r>
              <a:rPr lang="nb-NO" dirty="0">
                <a:solidFill>
                  <a:schemeClr val="tx1"/>
                </a:solidFill>
              </a:rPr>
              <a:t>Ungdatasenteret &amp; </a:t>
            </a:r>
            <a:r>
              <a:rPr lang="nb-NO" dirty="0" err="1">
                <a:solidFill>
                  <a:schemeClr val="tx1"/>
                </a:solidFill>
              </a:rPr>
              <a:t>KoRus</a:t>
            </a:r>
            <a:r>
              <a:rPr lang="nb-NO" dirty="0">
                <a:solidFill>
                  <a:schemeClr val="tx1"/>
                </a:solidFill>
              </a:rPr>
              <a:t>-Midt. (2020). </a:t>
            </a:r>
            <a:r>
              <a:rPr lang="nb-NO" i="1" dirty="0" err="1">
                <a:solidFill>
                  <a:schemeClr val="tx1"/>
                </a:solidFill>
              </a:rPr>
              <a:t>Ungdata</a:t>
            </a:r>
            <a:r>
              <a:rPr lang="nb-NO" i="1" dirty="0">
                <a:solidFill>
                  <a:schemeClr val="tx1"/>
                </a:solidFill>
              </a:rPr>
              <a:t> Steinkjer kommune. </a:t>
            </a:r>
            <a:r>
              <a:rPr lang="nb-NO" i="1" dirty="0" err="1">
                <a:solidFill>
                  <a:schemeClr val="tx1"/>
                </a:solidFill>
              </a:rPr>
              <a:t>resulatter</a:t>
            </a:r>
            <a:r>
              <a:rPr lang="nb-NO" i="1" dirty="0">
                <a:solidFill>
                  <a:schemeClr val="tx1"/>
                </a:solidFill>
              </a:rPr>
              <a:t> fra ungdataundersøkelsen i Steinkjer kommune 2020. Videregående.</a:t>
            </a:r>
            <a:r>
              <a:rPr lang="nb-NO" dirty="0">
                <a:solidFill>
                  <a:schemeClr val="tx1"/>
                </a:solidFill>
              </a:rPr>
              <a:t> Oslo &amp; Trondheim: Ungdatasenteret &amp; </a:t>
            </a:r>
            <a:r>
              <a:rPr lang="nb-NO" dirty="0" err="1">
                <a:solidFill>
                  <a:schemeClr val="tx1"/>
                </a:solidFill>
              </a:rPr>
              <a:t>KoRus</a:t>
            </a:r>
            <a:r>
              <a:rPr lang="nb-NO" dirty="0">
                <a:solidFill>
                  <a:schemeClr val="tx1"/>
                </a:solidFill>
              </a:rPr>
              <a:t>-Midt.</a:t>
            </a:r>
            <a:endParaRPr lang="nb-NO" altLang="nb-NO" dirty="0">
              <a:solidFill>
                <a:schemeClr val="tx1"/>
              </a:solidFill>
              <a:latin typeface="Calibri" panose="020F0502020204030204" pitchFamily="34" charset="0"/>
              <a:ea typeface="MS Mincho" charset="-128"/>
              <a:cs typeface="Times New Roman" panose="02020603050405020304" pitchFamily="18" charset="0"/>
            </a:endParaRPr>
          </a:p>
          <a:p>
            <a:pPr eaLnBrk="0" fontAlgn="base" hangingPunct="0">
              <a:lnSpc>
                <a:spcPct val="100000"/>
              </a:lnSpc>
              <a:spcBef>
                <a:spcPct val="0"/>
              </a:spcBef>
              <a:spcAft>
                <a:spcPct val="0"/>
              </a:spcAft>
              <a:buClrTx/>
            </a:pPr>
            <a:r>
              <a:rPr lang="nb-NO" dirty="0">
                <a:solidFill>
                  <a:schemeClr val="tx1"/>
                </a:solidFill>
              </a:rPr>
              <a:t>Tall fra Norges idrettsforbund</a:t>
            </a:r>
          </a:p>
          <a:p>
            <a:endParaRPr lang="nb-NO" dirty="0"/>
          </a:p>
        </p:txBody>
      </p:sp>
      <p:pic>
        <p:nvPicPr>
          <p:cNvPr id="8" name="Picture 2" descr="Steinkjer kommune sitt kommunevåpe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66909" y="6031590"/>
            <a:ext cx="3168073" cy="649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6807413"/>
      </p:ext>
    </p:extLst>
  </p:cSld>
  <p:clrMapOvr>
    <a:masterClrMapping/>
  </p:clrMapOvr>
</p:sld>
</file>

<file path=ppt/theme/theme1.xml><?xml version="1.0" encoding="utf-8"?>
<a:theme xmlns:a="http://schemas.openxmlformats.org/drawingml/2006/main" name="Ramme">
  <a:themeElements>
    <a:clrScheme name="Ram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Ram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Ram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E3F5FE1FECC55F41860AB68CD1C3ACC6" ma:contentTypeVersion="5" ma:contentTypeDescription="Opprett et nytt dokument." ma:contentTypeScope="" ma:versionID="e28538e0d6302a28f521f5fe06253135">
  <xsd:schema xmlns:xsd="http://www.w3.org/2001/XMLSchema" xmlns:xs="http://www.w3.org/2001/XMLSchema" xmlns:p="http://schemas.microsoft.com/office/2006/metadata/properties" xmlns:ns3="90aa7e8e-4c03-4969-9189-3606fe8822e4" xmlns:ns4="cf85e67d-b7aa-47b1-82dd-9ec6d984accc" targetNamespace="http://schemas.microsoft.com/office/2006/metadata/properties" ma:root="true" ma:fieldsID="d33fd031051c832c8effe8d5803b20fb" ns3:_="" ns4:_="">
    <xsd:import namespace="90aa7e8e-4c03-4969-9189-3606fe8822e4"/>
    <xsd:import namespace="cf85e67d-b7aa-47b1-82dd-9ec6d984accc"/>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0aa7e8e-4c03-4969-9189-3606fe8822e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f85e67d-b7aa-47b1-82dd-9ec6d984accc" elementFormDefault="qualified">
    <xsd:import namespace="http://schemas.microsoft.com/office/2006/documentManagement/types"/>
    <xsd:import namespace="http://schemas.microsoft.com/office/infopath/2007/PartnerControls"/>
    <xsd:element name="SharedWithUsers" ma:index="10"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lingsdetaljer" ma:internalName="SharedWithDetails" ma:readOnly="true">
      <xsd:simpleType>
        <xsd:restriction base="dms:Note">
          <xsd:maxLength value="255"/>
        </xsd:restriction>
      </xsd:simpleType>
    </xsd:element>
    <xsd:element name="SharingHintHash" ma:index="12" nillable="true" ma:displayName="Hash for deling av tips"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6A665A2-58D2-4091-AC12-CFFA08FCE98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0aa7e8e-4c03-4969-9189-3606fe8822e4"/>
    <ds:schemaRef ds:uri="cf85e67d-b7aa-47b1-82dd-9ec6d984ac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3737E26-63DA-471A-98F9-D535FAF6BFAF}">
  <ds:schemaRefs>
    <ds:schemaRef ds:uri="http://schemas.microsoft.com/sharepoint/v3/contenttype/forms"/>
  </ds:schemaRefs>
</ds:datastoreItem>
</file>

<file path=customXml/itemProps3.xml><?xml version="1.0" encoding="utf-8"?>
<ds:datastoreItem xmlns:ds="http://schemas.openxmlformats.org/officeDocument/2006/customXml" ds:itemID="{B6EB922B-B61A-4247-AE43-F9C59F1D3846}">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TM03457475[[fn=Ramme]]</Template>
  <TotalTime>24616</TotalTime>
  <Words>1842</Words>
  <Application>Microsoft Office PowerPoint</Application>
  <PresentationFormat>Widescreen</PresentationFormat>
  <Paragraphs>137</Paragraphs>
  <Slides>29</Slides>
  <Notes>1</Notes>
  <HiddenSlides>0</HiddenSlides>
  <MMClips>0</MMClips>
  <ScaleCrop>false</ScaleCrop>
  <HeadingPairs>
    <vt:vector size="6" baseType="variant">
      <vt:variant>
        <vt:lpstr>Brukte skrifter</vt:lpstr>
      </vt:variant>
      <vt:variant>
        <vt:i4>5</vt:i4>
      </vt:variant>
      <vt:variant>
        <vt:lpstr>Tema</vt:lpstr>
      </vt:variant>
      <vt:variant>
        <vt:i4>1</vt:i4>
      </vt:variant>
      <vt:variant>
        <vt:lpstr>Lysbildetitler</vt:lpstr>
      </vt:variant>
      <vt:variant>
        <vt:i4>29</vt:i4>
      </vt:variant>
    </vt:vector>
  </HeadingPairs>
  <TitlesOfParts>
    <vt:vector size="35" baseType="lpstr">
      <vt:lpstr>Arial</vt:lpstr>
      <vt:lpstr>Calibri</vt:lpstr>
      <vt:lpstr>Corbel</vt:lpstr>
      <vt:lpstr>Symbol</vt:lpstr>
      <vt:lpstr>Wingdings 2</vt:lpstr>
      <vt:lpstr>Ramme</vt:lpstr>
      <vt:lpstr>Plan for idrett, friluftsliv og fysisk aktivitet</vt:lpstr>
      <vt:lpstr>Muligheter og utfordringer i Steinkjer</vt:lpstr>
      <vt:lpstr>Barn i fattige familier Andel barn og unge som vokser opp under lavinntekt er økende, og må sees i sammenheng med andel sysselsatte, enslige forsørgere og andel mottakere av uføreytelser.  Steinkjer ligger høyere enn i landet for øvrig. </vt:lpstr>
      <vt:lpstr> Uføreytelser Øverste graf: Andelen mottakere av stønad til livsopphold. Dette omfatter mottakere av uføretrygd, arbeidsavklaringspenger, arbeidsledighetstrygd, overgangsstønad for enslige forsørgere og tiltaksmottakere (individstønad). Steinkjer ligger høyere enn landet for øvrig.   Nederste graf: Utgiftene til sosialsektoren øker. </vt:lpstr>
      <vt:lpstr>Folkehelseprofil Se mer på file:///C:/Users/stistr1/Downloads/Folkehelseprofil-2020-nb-5006-Steinkjer.pdf </vt:lpstr>
      <vt:lpstr>Anleggsdekning Steinkjer har ganske god anleggsdekning sammenliknet med kommuner på lignende størrelser, og har høsten 2020 oppdatert www.anleggsregisteres.no. I anleggsregistret kan man se hvor mange, og hvilke typer anlegg som er i kommunen. Det er i desember 2020 registrert 291 ordinære anlegg og 119 nærmiljøanlegg i Steinkjer kommune. Det er ikke registrert i hvilke forfatning disse er i, og det vil være viktig å få innspill på i planarbeidet.  </vt:lpstr>
      <vt:lpstr>Fotballanlegg i Steinkjer  Antall fotballanlegg: 37 stk  Det inkluderer fotballbane gress, grus, kunstgress, treningsfelt og fotballhall.  www.anleggsregisteret.no </vt:lpstr>
      <vt:lpstr>Friidretts-anlegg  Antall friidrettsanlegg: 8 stk  Det inkluderer friidrettsstadion grus, -kunstgress og friidrettshall  www.anleggsregisteret.no</vt:lpstr>
      <vt:lpstr>Friluftsanlegg  Antall  friluftslivsanlegg: 45 stk   Dette er kun anlegg som har mottatt spillemidler, så anlegg bygd uten dette er ikke registrert her.  www.anleggsregisteret.no</vt:lpstr>
      <vt:lpstr>Store flerbrukshaller  (3-flaters)  -Dekningskart-        </vt:lpstr>
      <vt:lpstr>Ungdom og fysisk aktivitet Fysisk aktivitet omhandler all fysisk aktivitet til en person, mens trening omhandler organisert eller ikke-organisert trening som nødvendigvis ikke sier noe om den totale fysiske aktiviteten til en person. Gutter rapporterer litt mer fysisk aktivitet enn jentene i UngHUNT 4, og ser man på region i nordre Trøndelag ligger Steinkjer midt på treet.  </vt:lpstr>
      <vt:lpstr>Ungdom og organisert trening Nesten halvparten av ungdommen rapporterer at de sjelden eller aldri driver organisert trening, samtidig som 17 % av guttene og 15 % av jentene driver trening fire ganger i uka eller oftere gjennom idrettslag eller forening. </vt:lpstr>
      <vt:lpstr>Ungdom og ikke-organisert trening Bortimot halvparten driver med dette 1-3 ganger i uka.  I tillegg rapporteres det typisk egentrening; det vil si aktivitet som drives alene og ofte på eget initiativ. Over 60% av ungdommene rapporterer slik type trening, én gang i uka eller oftere. Blant jenter rapporterer 53% at de driver egentrening 1-3 ganger i uka, mens blant guttene er det 48 %.</vt:lpstr>
      <vt:lpstr>Ungdom (u.skole) og organiserte aktiviteter De aller fleste har gjennom oppveksten deltatt i organiserte fritidsaktiviteter. Kilde: Ungdata, 2017, ungdomsskole, Steinkjer</vt:lpstr>
      <vt:lpstr>Ungdom (u.skole) og organiserte aktiviteter De aller fleste har gjennom oppveksten deltatt i organiserte fritidsaktiviteter. Kilde: Ungdata, 2017, ungdomsskole, Verran </vt:lpstr>
      <vt:lpstr>Ungdom og trening Dagens ungdom er opptatt av trening, og det er like mange som trener i dag som på begynnelsen av 1990-tallet. Men det er også mange som har mye stillesittende tid og skjermaktiviteter. I løpet av ungdomstiden er det mange som slutter i idrettslagene og begynner å trene på treningssenter eller på egen hånd.  Kilde: Ungdata, 2017, ungdomsskole, Steinkjer</vt:lpstr>
      <vt:lpstr>Ungdom og trening Kilde: Ungdata, 2017, ungdomsskole, Verran</vt:lpstr>
      <vt:lpstr>Ungdom (vgs.) og type trening Kilde: Ungdata, 2020, videregående skole, Steinkjer </vt:lpstr>
      <vt:lpstr>PowerPoint-presentasjon</vt:lpstr>
      <vt:lpstr>PowerPoint-presentasjon</vt:lpstr>
      <vt:lpstr>PowerPoint-presentasjon</vt:lpstr>
      <vt:lpstr>PowerPoint-presentasjon</vt:lpstr>
      <vt:lpstr>PowerPoint-presentasjon</vt:lpstr>
      <vt:lpstr>PowerPoint-presentasjon</vt:lpstr>
      <vt:lpstr>Fysisk aktivitet og sosial klasse (voksne) Den aktiviteten som flest i befolkningen driver med er friluftsaktiviteter, hvor det er en jevn fordeling i forhold til sosial klasse. Trenden for alle sosiale lag de siste 20 årene er økt bruk av anleggstyper som er åpne og lett tilgjengelige for individuell bruk. Når man ser på aktivitetsanlegg knyttet til sosial klasse er det tydelig at disse aktiviserer ulikt (Figur). Når det gjelder sosialklasse, fremstår turstier, større utmarksarealer, parker og grøntområder som egalitære arenaer for fysisk aktivitet. (https://helsedirektoratet.no/publikasjoner/fysisk-aktivitet-omfang-tilrettelegging-og-sosial-ulikhet ) </vt:lpstr>
      <vt:lpstr>Husk alle tre </vt:lpstr>
      <vt:lpstr>Ny målsetting i Trøndelag</vt:lpstr>
      <vt:lpstr>Statlige føringer        for området idrett, friluftsliv og fysisk aktivitet</vt:lpstr>
      <vt:lpstr>Kilder</vt:lpstr>
    </vt:vector>
  </TitlesOfParts>
  <Company>Inn-Trøndelag IKT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 for idrett, friluftsliv og fysisk aktivitet</dc:title>
  <dc:creator>Stine Strand</dc:creator>
  <cp:lastModifiedBy>Marit Moe</cp:lastModifiedBy>
  <cp:revision>32</cp:revision>
  <dcterms:created xsi:type="dcterms:W3CDTF">2020-12-22T10:01:59Z</dcterms:created>
  <dcterms:modified xsi:type="dcterms:W3CDTF">2021-01-10T17:25:05Z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0x010100E3F5FE1FECC55F41860AB68CD1C3ACC6</vt:lpwstr>
  </property>
</Properties>
</file>