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notesMasterIdLst>
    <p:notesMasterId r:id="rId10"/>
  </p:notesMasterIdLst>
  <p:sldIdLst>
    <p:sldId id="256" r:id="rId2"/>
    <p:sldId id="262" r:id="rId3"/>
    <p:sldId id="263" r:id="rId4"/>
    <p:sldId id="257" r:id="rId5"/>
    <p:sldId id="258" r:id="rId6"/>
    <p:sldId id="260" r:id="rId7"/>
    <p:sldId id="259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9" autoAdjust="0"/>
    <p:restoredTop sz="80391" autoAdjust="0"/>
  </p:normalViewPr>
  <p:slideViewPr>
    <p:cSldViewPr snapToGrid="0">
      <p:cViewPr varScale="1">
        <p:scale>
          <a:sx n="106" d="100"/>
          <a:sy n="106" d="100"/>
        </p:scale>
        <p:origin x="6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FAAC1-081B-4EAF-9FB2-D39E316E3D5A}" type="datetimeFigureOut">
              <a:rPr lang="nb-NO" smtClean="0"/>
              <a:t>13.05.2020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751A4-F5E8-493D-85C0-393421C551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6399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Bærekraftig utvikling og folkehelse. </a:t>
            </a:r>
          </a:p>
          <a:p>
            <a:r>
              <a:rPr lang="nb-NO" dirty="0" smtClean="0"/>
              <a:t>Bærekraftig utvikling er et overordnet mål for samfunnsutviklingen i Norge og globalt. En befolkning med god helse og livskvalitet, og en rettferdig fordeling av dette, er en viktig forutsetning – sosial bærekraft og folkehelse. </a:t>
            </a:r>
          </a:p>
          <a:p>
            <a:r>
              <a:rPr lang="nb-NO" dirty="0" smtClean="0"/>
              <a:t>Stort sett alle målene har relevans for folkehelsepolitikken.</a:t>
            </a:r>
          </a:p>
          <a:p>
            <a:r>
              <a:rPr lang="nb-NO" dirty="0" smtClean="0"/>
              <a:t>Å satse på helsefremming og forebygging for å sikre en frisk befolkning som bidrar til høy sysselsettingsgrad er avgjørende for å opprettholde en bærekraftig velferdsstat.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751A4-F5E8-493D-85C0-393421C551E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2642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Grønne (5</a:t>
            </a:r>
            <a:r>
              <a:rPr lang="nb-NO" baseline="0" dirty="0" smtClean="0"/>
              <a:t> -&gt; 7)</a:t>
            </a:r>
            <a:endParaRPr lang="nb-NO" dirty="0" smtClean="0"/>
          </a:p>
          <a:p>
            <a:r>
              <a:rPr lang="nb-NO" dirty="0" smtClean="0"/>
              <a:t>Forbedringer: Røyking kvinner (nr. 25)</a:t>
            </a:r>
          </a:p>
          <a:p>
            <a:r>
              <a:rPr lang="nb-NO" dirty="0" smtClean="0"/>
              <a:t>Nye indikatorer: Luftkvalitet (nr.15), vold (nr.17)</a:t>
            </a:r>
          </a:p>
          <a:p>
            <a:r>
              <a:rPr lang="nb-NO" dirty="0" smtClean="0"/>
              <a:t>Fjernet/blitt dårligere: Lite fysisk aktivitet (nr. 23/24)</a:t>
            </a:r>
          </a:p>
          <a:p>
            <a:endParaRPr lang="nb-NO" dirty="0" smtClean="0"/>
          </a:p>
          <a:p>
            <a:r>
              <a:rPr lang="nb-NO" dirty="0" smtClean="0"/>
              <a:t>Røde (9 - &gt;12)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Forverringer: VGS eller høyere utdanning</a:t>
            </a:r>
            <a:r>
              <a:rPr lang="nb-NO" baseline="0" dirty="0" smtClean="0"/>
              <a:t> 30-39 år (nr.4), forventet levealder kvinner (nr. 27)</a:t>
            </a:r>
            <a:endParaRPr lang="nb-NO" dirty="0" smtClean="0"/>
          </a:p>
          <a:p>
            <a:r>
              <a:rPr lang="nb-NO" dirty="0" smtClean="0"/>
              <a:t>Nye indikatorer: Kollektivtilbud (nr.20), valgdeltagelse(nr.23) og vaksinasjonsdekning meslinger 9 år (nr. 34)</a:t>
            </a:r>
          </a:p>
          <a:p>
            <a:r>
              <a:rPr lang="nb-NO" baseline="0" dirty="0" smtClean="0"/>
              <a:t>Fjernet røde: Mobbing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751A4-F5E8-493D-85C0-393421C551E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292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751A4-F5E8-493D-85C0-393421C551E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9090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34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87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544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475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42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1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728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37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99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43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503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#_Toc34046347"/><Relationship Id="rId13" Type="http://schemas.openxmlformats.org/officeDocument/2006/relationships/hyperlink" Target="#_Toc34046352"/><Relationship Id="rId18" Type="http://schemas.openxmlformats.org/officeDocument/2006/relationships/hyperlink" Target="#_Toc34046357"/><Relationship Id="rId3" Type="http://schemas.openxmlformats.org/officeDocument/2006/relationships/hyperlink" Target="#_Toc34046342"/><Relationship Id="rId7" Type="http://schemas.openxmlformats.org/officeDocument/2006/relationships/hyperlink" Target="#_Toc34046346"/><Relationship Id="rId12" Type="http://schemas.openxmlformats.org/officeDocument/2006/relationships/hyperlink" Target="#_Toc34046351"/><Relationship Id="rId17" Type="http://schemas.openxmlformats.org/officeDocument/2006/relationships/hyperlink" Target="#_Toc34046356"/><Relationship Id="rId2" Type="http://schemas.openxmlformats.org/officeDocument/2006/relationships/hyperlink" Target="#_Toc34046341"/><Relationship Id="rId16" Type="http://schemas.openxmlformats.org/officeDocument/2006/relationships/hyperlink" Target="#_Toc34046355"/><Relationship Id="rId1" Type="http://schemas.openxmlformats.org/officeDocument/2006/relationships/slideLayout" Target="../slideLayouts/slideLayout2.xml"/><Relationship Id="rId6" Type="http://schemas.openxmlformats.org/officeDocument/2006/relationships/hyperlink" Target="#_Toc34046345"/><Relationship Id="rId11" Type="http://schemas.openxmlformats.org/officeDocument/2006/relationships/hyperlink" Target="#_Toc34046350"/><Relationship Id="rId5" Type="http://schemas.openxmlformats.org/officeDocument/2006/relationships/hyperlink" Target="#_Toc34046344"/><Relationship Id="rId15" Type="http://schemas.openxmlformats.org/officeDocument/2006/relationships/hyperlink" Target="#_Toc34046354"/><Relationship Id="rId10" Type="http://schemas.openxmlformats.org/officeDocument/2006/relationships/hyperlink" Target="#_Toc34046349"/><Relationship Id="rId4" Type="http://schemas.openxmlformats.org/officeDocument/2006/relationships/hyperlink" Target="#_Toc34046343"/><Relationship Id="rId9" Type="http://schemas.openxmlformats.org/officeDocument/2006/relationships/hyperlink" Target="#_Toc34046348"/><Relationship Id="rId14" Type="http://schemas.openxmlformats.org/officeDocument/2006/relationships/hyperlink" Target="#_Toc34046353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Handlingsplan for folkehelse 2020-2024	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AutoShape 2" descr="Bilderesultater for bærekraftsmålene folkehel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461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80" name="Picture 8" descr="Bilderesultater for bærekraftsmålene folkehel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299" y="0"/>
            <a:ext cx="9554572" cy="692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48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Folkehelsemeldingen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T</a:t>
            </a:r>
            <a:r>
              <a:rPr lang="nb-NO" sz="2400" dirty="0" smtClean="0"/>
              <a:t>idlig </a:t>
            </a:r>
            <a:r>
              <a:rPr lang="nb-NO" sz="2400" dirty="0"/>
              <a:t>innsats for barn og unge</a:t>
            </a:r>
            <a:r>
              <a:rPr lang="nb-NO" sz="2400" dirty="0" smtClean="0"/>
              <a:t>,</a:t>
            </a:r>
          </a:p>
          <a:p>
            <a:r>
              <a:rPr lang="nb-NO" sz="2400" dirty="0"/>
              <a:t>F</a:t>
            </a:r>
            <a:r>
              <a:rPr lang="nb-NO" sz="2400" dirty="0" smtClean="0"/>
              <a:t>orebygging </a:t>
            </a:r>
            <a:r>
              <a:rPr lang="nb-NO" sz="2400" dirty="0"/>
              <a:t>av ensomhet </a:t>
            </a:r>
          </a:p>
          <a:p>
            <a:r>
              <a:rPr lang="nb-NO" sz="2400" dirty="0" smtClean="0"/>
              <a:t>Mindre </a:t>
            </a:r>
            <a:r>
              <a:rPr lang="nb-NO" sz="2400" dirty="0"/>
              <a:t>ulikhet i helse.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/>
          <a:srcRect l="33992" t="10671" r="35427" b="12223"/>
          <a:stretch/>
        </p:blipFill>
        <p:spPr>
          <a:xfrm>
            <a:off x="7357730" y="361507"/>
            <a:ext cx="4273263" cy="606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52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utfordringsbildet?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Frafall fra arbeidslivet, og økt andel unge </a:t>
            </a:r>
            <a:r>
              <a:rPr lang="nb-NO" dirty="0" smtClean="0"/>
              <a:t>uføre, barn av enslige forsørgere.</a:t>
            </a:r>
          </a:p>
          <a:p>
            <a:pPr lvl="0"/>
            <a:r>
              <a:rPr lang="nb-NO" dirty="0" smtClean="0"/>
              <a:t>Utdanningsnivå </a:t>
            </a:r>
          </a:p>
          <a:p>
            <a:pPr lvl="0"/>
            <a:r>
              <a:rPr lang="nb-NO" dirty="0" smtClean="0"/>
              <a:t>Økt andel barn som lever i fattigdom</a:t>
            </a:r>
          </a:p>
          <a:p>
            <a:pPr lvl="0"/>
            <a:r>
              <a:rPr lang="nb-NO" dirty="0" smtClean="0"/>
              <a:t>Frafall </a:t>
            </a:r>
            <a:r>
              <a:rPr lang="nb-NO" dirty="0"/>
              <a:t>i </a:t>
            </a:r>
            <a:r>
              <a:rPr lang="nb-NO" dirty="0" err="1"/>
              <a:t>vgs</a:t>
            </a:r>
            <a:r>
              <a:rPr lang="nb-NO" dirty="0"/>
              <a:t> – vi er middels – bør bli bedre</a:t>
            </a:r>
          </a:p>
          <a:p>
            <a:pPr lvl="0"/>
            <a:r>
              <a:rPr lang="nb-NO" dirty="0" smtClean="0"/>
              <a:t>Angst </a:t>
            </a:r>
            <a:r>
              <a:rPr lang="nb-NO" dirty="0"/>
              <a:t>og depresjon blant unge. </a:t>
            </a:r>
          </a:p>
          <a:p>
            <a:pPr lvl="0"/>
            <a:r>
              <a:rPr lang="nb-NO" smtClean="0"/>
              <a:t>Overvekt, muskel </a:t>
            </a:r>
            <a:r>
              <a:rPr lang="nb-NO" dirty="0"/>
              <a:t>og skjelett-lidelser </a:t>
            </a:r>
          </a:p>
          <a:p>
            <a:r>
              <a:rPr lang="nb-NO" dirty="0" err="1"/>
              <a:t>Utenforskap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310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2116" t="7467" r="62683" b="172"/>
          <a:stretch/>
        </p:blipFill>
        <p:spPr>
          <a:xfrm>
            <a:off x="-259714" y="251010"/>
            <a:ext cx="5529962" cy="6333461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4"/>
          <a:srcRect l="12179" t="6971" r="63178" b="3314"/>
          <a:stretch/>
        </p:blipFill>
        <p:spPr>
          <a:xfrm>
            <a:off x="6844950" y="130290"/>
            <a:ext cx="5430110" cy="6177734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5"/>
          <a:srcRect l="26176" t="32538" r="64559" b="10196"/>
          <a:stretch/>
        </p:blipFill>
        <p:spPr>
          <a:xfrm>
            <a:off x="5001716" y="1679944"/>
            <a:ext cx="2317426" cy="447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9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Forbedringer og forverringer i folkehelsebarometer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nb-NO" dirty="0"/>
              <a:t>Grønne </a:t>
            </a:r>
            <a:r>
              <a:rPr lang="nb-NO" dirty="0" smtClean="0"/>
              <a:t>(6 </a:t>
            </a:r>
            <a:r>
              <a:rPr lang="nb-NO" dirty="0"/>
              <a:t>-&gt; </a:t>
            </a:r>
            <a:r>
              <a:rPr lang="nb-NO" dirty="0" smtClean="0"/>
              <a:t>8)</a:t>
            </a:r>
            <a:endParaRPr lang="nb-NO" dirty="0"/>
          </a:p>
          <a:p>
            <a:r>
              <a:rPr lang="nb-NO" dirty="0"/>
              <a:t>Forbedringer: Røyking kvinner (nr. 25)</a:t>
            </a:r>
          </a:p>
          <a:p>
            <a:r>
              <a:rPr lang="nb-NO" dirty="0"/>
              <a:t>Nye indikatorer: Luftkvalitet (nr.15), vold (nr.17)</a:t>
            </a:r>
          </a:p>
          <a:p>
            <a:r>
              <a:rPr lang="nb-NO" dirty="0"/>
              <a:t>Fjernet/blitt dårligere: Lite fysisk aktivitet (nr. 23/24)</a:t>
            </a:r>
          </a:p>
          <a:p>
            <a:endParaRPr lang="nb-NO" dirty="0"/>
          </a:p>
          <a:p>
            <a:pPr marL="45720" indent="0">
              <a:buNone/>
            </a:pPr>
            <a:r>
              <a:rPr lang="nb-NO" dirty="0"/>
              <a:t>Røde (9 - &gt;12)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nb-NO" dirty="0"/>
              <a:t>Forverringer: VGS eller høyere utdanning 30-39 år (nr.4), forventet levealder kvinner (nr. 27)</a:t>
            </a:r>
          </a:p>
          <a:p>
            <a:r>
              <a:rPr lang="nb-NO" dirty="0"/>
              <a:t>Nye indikatorer: Kollektivtilbud (nr.20), valgdeltagelse(nr.23) og vaksinasjonsdekning meslinger 9 år (nr. 34)</a:t>
            </a:r>
          </a:p>
          <a:p>
            <a:r>
              <a:rPr lang="nb-NO" dirty="0"/>
              <a:t>Fjernet røde: </a:t>
            </a:r>
            <a:r>
              <a:rPr lang="nb-NO" dirty="0" smtClean="0"/>
              <a:t>Mobbing, muskel og skjelett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51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4615" y="227635"/>
            <a:ext cx="9875520" cy="1356360"/>
          </a:xfrm>
        </p:spPr>
        <p:txBody>
          <a:bodyPr/>
          <a:lstStyle/>
          <a:p>
            <a:r>
              <a:rPr lang="nb-NO" dirty="0" smtClean="0"/>
              <a:t>Struktur</a:t>
            </a:r>
            <a:endParaRPr lang="nb-NO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315201" y="1968295"/>
            <a:ext cx="4953964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19100" algn="l"/>
                <a:tab pos="88868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19100" algn="l"/>
                <a:tab pos="88868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19100" algn="l"/>
                <a:tab pos="88868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19100" algn="l"/>
                <a:tab pos="88868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19100" algn="l"/>
                <a:tab pos="88868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19100" algn="l"/>
                <a:tab pos="88868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19100" algn="l"/>
                <a:tab pos="88868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19100" algn="l"/>
                <a:tab pos="88868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19100" algn="l"/>
                <a:tab pos="88868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1.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	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Overordnede tiltak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(12)</a:t>
            </a:r>
            <a:endParaRPr kumimoji="0" lang="nb-NO" altLang="nb-NO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2.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	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Tiltak rundt befolkningssammensetningen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(3)</a:t>
            </a:r>
            <a:endParaRPr kumimoji="0" lang="nb-NO" altLang="nb-NO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3.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	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Tiltak rundt oppvekst- og levekårsforhold</a:t>
            </a:r>
            <a:r>
              <a:rPr lang="nb-NO" altLang="nb-NO" sz="1400" b="1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1400" b="1" u="sng" dirty="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(7)</a:t>
            </a:r>
            <a:endParaRPr kumimoji="0" lang="nb-NO" altLang="nb-NO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4.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	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Tiltak rundt fysisk, biologisk, kjemisk og sosialt miljø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(13)</a:t>
            </a:r>
            <a:endParaRPr kumimoji="0" lang="nb-NO" altLang="nb-NO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5.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	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Tiltak rundt skader og ulykker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(6)</a:t>
            </a:r>
            <a:endParaRPr kumimoji="0" lang="nb-NO" altLang="nb-NO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6.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	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Tiltak rundt helserelatert adferd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(7)</a:t>
            </a:r>
            <a:endParaRPr kumimoji="0" lang="nb-NO" altLang="nb-NO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a)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	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Fysisk aktivitet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(15)</a:t>
            </a:r>
            <a:endParaRPr kumimoji="0" lang="nb-NO" altLang="nb-NO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b)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	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Ernæring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(6)</a:t>
            </a:r>
            <a:endParaRPr kumimoji="0" lang="nb-NO" altLang="nb-NO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c)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	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Tobakk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(3)</a:t>
            </a:r>
            <a:endParaRPr kumimoji="0" lang="nb-NO" altLang="nb-NO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d)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	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Rus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(7)</a:t>
            </a:r>
            <a:endParaRPr kumimoji="0" lang="nb-NO" altLang="nb-NO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7.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	</a:t>
            </a:r>
            <a:r>
              <a:rPr kumimoji="0" lang="nb-NO" altLang="nb-NO" sz="1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Tiltak rundt helsetilstand</a:t>
            </a:r>
            <a:endParaRPr kumimoji="0" lang="nb-NO" altLang="nb-NO" sz="1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a)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	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Psykiske lidelser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(9)</a:t>
            </a:r>
            <a:endParaRPr kumimoji="0" lang="nb-NO" altLang="nb-NO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b)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	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Hjerte-kar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(1)</a:t>
            </a:r>
            <a:endParaRPr kumimoji="0" lang="nb-NO" altLang="nb-NO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c)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	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Type 2 diabetes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(2)</a:t>
            </a:r>
            <a:endParaRPr kumimoji="0" lang="nb-NO" altLang="nb-NO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d)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	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Kreft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(2)</a:t>
            </a:r>
            <a:endParaRPr kumimoji="0" lang="nb-NO" altLang="nb-NO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e)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	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Kroniske smerter/belastningssykdom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(1)</a:t>
            </a:r>
            <a:endParaRPr kumimoji="0" lang="nb-NO" altLang="nb-NO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9100" algn="l"/>
                <a:tab pos="8886825" algn="r"/>
              </a:tabLst>
            </a:pP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f)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	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Overvekt</a:t>
            </a:r>
            <a:r>
              <a:rPr kumimoji="0" lang="nb-NO" altLang="nb-NO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(2)</a:t>
            </a:r>
            <a:endParaRPr kumimoji="0" lang="nb-NO" altLang="nb-NO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426335" y="1157661"/>
            <a:ext cx="6819418" cy="5569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nb-NO" sz="1400" b="1" dirty="0">
                <a:solidFill>
                  <a:srgbClr val="243F6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Befolkningssammensetning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4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Befolkningssammensetningen brukes i folkehelsearbeidet til å tolke de øvrige opplysningene.</a:t>
            </a:r>
            <a:endParaRPr lang="nb-NO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nb-NO" sz="1400" b="1" dirty="0">
                <a:solidFill>
                  <a:srgbClr val="243F6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Oppvekst og levekårsforhold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4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Oppvekst- og levekårsforhold sier noe om samspillet mellom individuelle faktorer og ressurser.</a:t>
            </a:r>
            <a:endParaRPr lang="nb-NO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nb-NO" sz="1400" b="1" dirty="0">
                <a:solidFill>
                  <a:srgbClr val="243F6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Fysiske, biologiske, kjemiske og sosiale miljø - Miljørettet helsevern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4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Folkehelselovens kapittel 3 omhandler miljørettet helsevern, som vil si det fysiske, biologiske, kjemiske og sosiale miljø. </a:t>
            </a:r>
            <a:endParaRPr lang="nb-NO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nb-NO" sz="1400" b="1" dirty="0">
                <a:solidFill>
                  <a:srgbClr val="243F6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Skader og ulykker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Ulykker</a:t>
            </a:r>
            <a:r>
              <a:rPr lang="nb-NO" sz="14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som fører til personskader er en stor utfordring for folkehelsen. Personskader som følge av ulykker er nesten i samme størrelsesorden som kreft, målt i tapte leveår.</a:t>
            </a:r>
            <a:endParaRPr lang="nb-NO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nb-NO" sz="1400" b="1" dirty="0">
                <a:solidFill>
                  <a:srgbClr val="243F6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Helserelatert adferd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4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Helserelatert adferd har innvirkning på helseutfallet, og de viktigste områdene er fysisk aktivitet/inaktivitet, ernæring, tobakk og rus.</a:t>
            </a:r>
            <a:endParaRPr lang="nb-NO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nb-NO" sz="1400" b="1" dirty="0">
                <a:solidFill>
                  <a:srgbClr val="243F6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Helsetilstand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Forekomsten av sykdom som kan forebygges er viktig for å beskrive helsetilstanden. De viktigste sykdommene er her psykiske lidelser, hjerte-kar sykdom, type 2 diabetes, kreft, kronisk smerte/belastningssykdom og overvekt. </a:t>
            </a:r>
            <a:endParaRPr lang="nb-NO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4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70390" y="609600"/>
            <a:ext cx="11076972" cy="1356360"/>
          </a:xfrm>
        </p:spPr>
        <p:txBody>
          <a:bodyPr/>
          <a:lstStyle/>
          <a:p>
            <a:r>
              <a:rPr lang="nb-NO" dirty="0" smtClean="0"/>
              <a:t>Fokus 2020-2024? Hvilke tiltak trenger vi?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nb-NO" sz="2400" b="1" dirty="0"/>
              <a:t>Overordnede tiltak</a:t>
            </a:r>
            <a:endParaRPr lang="nb-NO" sz="2400" dirty="0"/>
          </a:p>
          <a:p>
            <a:pPr lvl="0"/>
            <a:r>
              <a:rPr lang="nb-NO" sz="2400" b="1" dirty="0"/>
              <a:t>Befolkningssammensetning</a:t>
            </a:r>
            <a:endParaRPr lang="nb-NO" sz="2400" dirty="0"/>
          </a:p>
          <a:p>
            <a:pPr lvl="0"/>
            <a:r>
              <a:rPr lang="nb-NO" sz="2400" b="1" dirty="0"/>
              <a:t>Oppvekst og levekårsforhold</a:t>
            </a:r>
            <a:endParaRPr lang="nb-NO" sz="2400" dirty="0"/>
          </a:p>
          <a:p>
            <a:pPr lvl="2"/>
            <a:r>
              <a:rPr lang="nb-NO" dirty="0"/>
              <a:t>Frafall fra arbeidslivet, og økt andel unge uføre, barn av enslige forsørgere.</a:t>
            </a:r>
          </a:p>
          <a:p>
            <a:pPr lvl="2"/>
            <a:r>
              <a:rPr lang="nb-NO" dirty="0"/>
              <a:t>Utdanningsnivå </a:t>
            </a:r>
          </a:p>
          <a:p>
            <a:pPr lvl="2"/>
            <a:r>
              <a:rPr lang="nb-NO" dirty="0"/>
              <a:t>Økt andel barn som lever i fattigdom</a:t>
            </a:r>
          </a:p>
          <a:p>
            <a:pPr lvl="2"/>
            <a:r>
              <a:rPr lang="nb-NO" dirty="0"/>
              <a:t>Frafall i </a:t>
            </a:r>
            <a:r>
              <a:rPr lang="nb-NO" dirty="0" err="1"/>
              <a:t>vgs</a:t>
            </a:r>
            <a:r>
              <a:rPr lang="nb-NO" dirty="0"/>
              <a:t> – vi er middels – bør bli bedre</a:t>
            </a:r>
          </a:p>
          <a:p>
            <a:pPr lvl="0"/>
            <a:r>
              <a:rPr lang="nb-NO" sz="2400" b="1" dirty="0"/>
              <a:t>Skader og ulykker</a:t>
            </a:r>
            <a:endParaRPr lang="nb-NO" sz="2400" dirty="0"/>
          </a:p>
          <a:p>
            <a:pPr lvl="0"/>
            <a:r>
              <a:rPr lang="nb-NO" sz="2400" b="1" dirty="0"/>
              <a:t>Fysiske, biologiske, kjemiske og sosiale miljø - Miljørettet </a:t>
            </a:r>
            <a:r>
              <a:rPr lang="nb-NO" sz="2400" b="1" dirty="0" smtClean="0"/>
              <a:t>helsevern</a:t>
            </a:r>
          </a:p>
          <a:p>
            <a:pPr lvl="2"/>
            <a:r>
              <a:rPr lang="nb-NO" sz="2000" b="1" dirty="0" err="1" smtClean="0"/>
              <a:t>Utenforskap</a:t>
            </a:r>
            <a:endParaRPr lang="nb-NO" sz="2000" b="1" dirty="0" smtClean="0"/>
          </a:p>
          <a:p>
            <a:pPr lvl="2"/>
            <a:r>
              <a:rPr lang="nb-NO" sz="2000" b="1" dirty="0" smtClean="0"/>
              <a:t>Fysisk miljø i forhold til fysisk aktivitet og sosiale møteplasser -&gt; </a:t>
            </a:r>
            <a:r>
              <a:rPr lang="nb-NO" sz="2000" dirty="0"/>
              <a:t>Muskel og skjelett-lidelser </a:t>
            </a:r>
            <a:r>
              <a:rPr lang="nb-NO" sz="2000" dirty="0" smtClean="0"/>
              <a:t>, Overvekt</a:t>
            </a:r>
            <a:endParaRPr lang="nb-NO" sz="2000" dirty="0"/>
          </a:p>
          <a:p>
            <a:pPr lvl="0"/>
            <a:r>
              <a:rPr lang="nb-NO" sz="2400" b="1" dirty="0"/>
              <a:t>Helserelatert </a:t>
            </a:r>
            <a:r>
              <a:rPr lang="nb-NO" sz="2400" b="1" dirty="0" smtClean="0"/>
              <a:t>adferd</a:t>
            </a:r>
            <a:endParaRPr lang="nb-NO" sz="2000" dirty="0"/>
          </a:p>
          <a:p>
            <a:pPr lvl="0"/>
            <a:r>
              <a:rPr lang="nb-NO" sz="2400" b="1" dirty="0"/>
              <a:t>Helsetilstand</a:t>
            </a:r>
            <a:endParaRPr lang="nb-NO" sz="2400" dirty="0"/>
          </a:p>
          <a:p>
            <a:pPr lvl="2"/>
            <a:r>
              <a:rPr lang="nb-NO" dirty="0"/>
              <a:t>Angst og depresjon blant unge</a:t>
            </a:r>
          </a:p>
          <a:p>
            <a:pPr lvl="2"/>
            <a:r>
              <a:rPr lang="nb-NO" dirty="0"/>
              <a:t>Overvekt</a:t>
            </a:r>
          </a:p>
          <a:p>
            <a:pPr lvl="2"/>
            <a:r>
              <a:rPr lang="nb-NO" dirty="0"/>
              <a:t>Muskel og skjelett-lidelser </a:t>
            </a:r>
          </a:p>
          <a:p>
            <a:pPr marL="45720" indent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9645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3066</TotalTime>
  <Words>577</Words>
  <Application>Microsoft Office PowerPoint</Application>
  <PresentationFormat>Widescreen</PresentationFormat>
  <Paragraphs>86</Paragraphs>
  <Slides>8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</vt:lpstr>
      <vt:lpstr>Corbel</vt:lpstr>
      <vt:lpstr>Times New Roman</vt:lpstr>
      <vt:lpstr>Basis</vt:lpstr>
      <vt:lpstr>Handlingsplan for folkehelse 2020-2024 </vt:lpstr>
      <vt:lpstr>PowerPoint-presentasjon</vt:lpstr>
      <vt:lpstr>Folkehelsemeldingen</vt:lpstr>
      <vt:lpstr>Hva er utfordringsbildet? </vt:lpstr>
      <vt:lpstr>PowerPoint-presentasjon</vt:lpstr>
      <vt:lpstr>Forbedringer og forverringer i folkehelsebarometer</vt:lpstr>
      <vt:lpstr>Struktur</vt:lpstr>
      <vt:lpstr>Fokus 2020-2024? Hvilke tiltak trenger vi?</vt:lpstr>
    </vt:vector>
  </TitlesOfParts>
  <Company>Inn-Trøndelag IKT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Handlingsplan for folkehelse 2020-2024</dc:title>
  <dc:creator>Stine Strand</dc:creator>
  <cp:lastModifiedBy>Administrator</cp:lastModifiedBy>
  <cp:revision>23</cp:revision>
  <dcterms:created xsi:type="dcterms:W3CDTF">2020-03-04T09:38:32Z</dcterms:created>
  <dcterms:modified xsi:type="dcterms:W3CDTF">2020-05-13T07:03:06Z</dcterms:modified>
</cp:coreProperties>
</file>