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24B9CAB2-884B-46C6-AD41-F45AB94CE995}"/>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C36F017A-EFF7-4D82-B888-F10E6EF9B2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201C0712-93EE-4396-812B-36558D095C58}"/>
              </a:ext>
            </a:extLst>
          </p:cNvPr>
          <p:cNvSpPr>
            <a:spLocks noGrp="1"/>
          </p:cNvSpPr>
          <p:nvPr>
            <p:ph type="dt" sz="half" idx="10"/>
          </p:nvPr>
        </p:nvSpPr>
        <p:spPr/>
        <p:txBody>
          <a:bodyPr/>
          <a:lstStyle/>
          <a:p>
            <a:fld id="{E2F62515-9872-44EF-9344-77BBD092E057}" type="datetimeFigureOut">
              <a:rPr lang="nb-NO" smtClean="0"/>
              <a:t>20.05.2019</a:t>
            </a:fld>
            <a:endParaRPr lang="nb-NO"/>
          </a:p>
        </p:txBody>
      </p:sp>
      <p:sp>
        <p:nvSpPr>
          <p:cNvPr id="5" name="Plassholder for bunntekst 4">
            <a:extLst>
              <a:ext uri="{FF2B5EF4-FFF2-40B4-BE49-F238E27FC236}">
                <a16:creationId xmlns:a16="http://schemas.microsoft.com/office/drawing/2014/main" id="{FE1DCC61-32B8-4962-BCC6-9DF0E55D1F6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BFF19A2D-1F34-44E4-81DC-02A81E1063B6}"/>
              </a:ext>
            </a:extLst>
          </p:cNvPr>
          <p:cNvSpPr>
            <a:spLocks noGrp="1"/>
          </p:cNvSpPr>
          <p:nvPr>
            <p:ph type="sldNum" sz="quarter" idx="12"/>
          </p:nvPr>
        </p:nvSpPr>
        <p:spPr/>
        <p:txBody>
          <a:bodyPr/>
          <a:lstStyle/>
          <a:p>
            <a:fld id="{3614F553-57CB-4A40-B1CD-C77F4A5CC7B9}" type="slidenum">
              <a:rPr lang="nb-NO" smtClean="0"/>
              <a:t>‹#›</a:t>
            </a:fld>
            <a:endParaRPr lang="nb-NO"/>
          </a:p>
        </p:txBody>
      </p:sp>
    </p:spTree>
    <p:extLst>
      <p:ext uri="{BB962C8B-B14F-4D97-AF65-F5344CB8AC3E}">
        <p14:creationId xmlns:p14="http://schemas.microsoft.com/office/powerpoint/2010/main" val="38919195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FF99E30-8DA6-44A2-A0B7-F7C1A0E49E56}"/>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EED7C4D0-5378-4170-B428-4D215926F96B}"/>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286A74E1-F010-4301-A55D-B4D2F3956DC2}"/>
              </a:ext>
            </a:extLst>
          </p:cNvPr>
          <p:cNvSpPr>
            <a:spLocks noGrp="1"/>
          </p:cNvSpPr>
          <p:nvPr>
            <p:ph type="dt" sz="half" idx="10"/>
          </p:nvPr>
        </p:nvSpPr>
        <p:spPr/>
        <p:txBody>
          <a:bodyPr/>
          <a:lstStyle/>
          <a:p>
            <a:fld id="{E2F62515-9872-44EF-9344-77BBD092E057}" type="datetimeFigureOut">
              <a:rPr lang="nb-NO" smtClean="0"/>
              <a:t>20.05.2019</a:t>
            </a:fld>
            <a:endParaRPr lang="nb-NO"/>
          </a:p>
        </p:txBody>
      </p:sp>
      <p:sp>
        <p:nvSpPr>
          <p:cNvPr id="5" name="Plassholder for bunntekst 4">
            <a:extLst>
              <a:ext uri="{FF2B5EF4-FFF2-40B4-BE49-F238E27FC236}">
                <a16:creationId xmlns:a16="http://schemas.microsoft.com/office/drawing/2014/main" id="{546FBE5D-16CE-437B-A513-089175F3FB27}"/>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AB88B243-5DB6-4BDC-A38A-50C75E7A2782}"/>
              </a:ext>
            </a:extLst>
          </p:cNvPr>
          <p:cNvSpPr>
            <a:spLocks noGrp="1"/>
          </p:cNvSpPr>
          <p:nvPr>
            <p:ph type="sldNum" sz="quarter" idx="12"/>
          </p:nvPr>
        </p:nvSpPr>
        <p:spPr/>
        <p:txBody>
          <a:bodyPr/>
          <a:lstStyle/>
          <a:p>
            <a:fld id="{3614F553-57CB-4A40-B1CD-C77F4A5CC7B9}" type="slidenum">
              <a:rPr lang="nb-NO" smtClean="0"/>
              <a:t>‹#›</a:t>
            </a:fld>
            <a:endParaRPr lang="nb-NO"/>
          </a:p>
        </p:txBody>
      </p:sp>
    </p:spTree>
    <p:extLst>
      <p:ext uri="{BB962C8B-B14F-4D97-AF65-F5344CB8AC3E}">
        <p14:creationId xmlns:p14="http://schemas.microsoft.com/office/powerpoint/2010/main" val="2170943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EE72C254-68CC-4338-A6BE-59A342288F1C}"/>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2C68F023-CB52-4833-840B-5AB75AB2CA59}"/>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014A6F7D-1966-4993-B3F0-776F32A22205}"/>
              </a:ext>
            </a:extLst>
          </p:cNvPr>
          <p:cNvSpPr>
            <a:spLocks noGrp="1"/>
          </p:cNvSpPr>
          <p:nvPr>
            <p:ph type="dt" sz="half" idx="10"/>
          </p:nvPr>
        </p:nvSpPr>
        <p:spPr/>
        <p:txBody>
          <a:bodyPr/>
          <a:lstStyle/>
          <a:p>
            <a:fld id="{E2F62515-9872-44EF-9344-77BBD092E057}" type="datetimeFigureOut">
              <a:rPr lang="nb-NO" smtClean="0"/>
              <a:t>20.05.2019</a:t>
            </a:fld>
            <a:endParaRPr lang="nb-NO"/>
          </a:p>
        </p:txBody>
      </p:sp>
      <p:sp>
        <p:nvSpPr>
          <p:cNvPr id="5" name="Plassholder for bunntekst 4">
            <a:extLst>
              <a:ext uri="{FF2B5EF4-FFF2-40B4-BE49-F238E27FC236}">
                <a16:creationId xmlns:a16="http://schemas.microsoft.com/office/drawing/2014/main" id="{0BDF9B7A-076C-4B24-A1E9-7BC95CFC5226}"/>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6AA661DA-D41F-4E40-A518-93380974DC2A}"/>
              </a:ext>
            </a:extLst>
          </p:cNvPr>
          <p:cNvSpPr>
            <a:spLocks noGrp="1"/>
          </p:cNvSpPr>
          <p:nvPr>
            <p:ph type="sldNum" sz="quarter" idx="12"/>
          </p:nvPr>
        </p:nvSpPr>
        <p:spPr/>
        <p:txBody>
          <a:bodyPr/>
          <a:lstStyle/>
          <a:p>
            <a:fld id="{3614F553-57CB-4A40-B1CD-C77F4A5CC7B9}" type="slidenum">
              <a:rPr lang="nb-NO" smtClean="0"/>
              <a:t>‹#›</a:t>
            </a:fld>
            <a:endParaRPr lang="nb-NO"/>
          </a:p>
        </p:txBody>
      </p:sp>
    </p:spTree>
    <p:extLst>
      <p:ext uri="{BB962C8B-B14F-4D97-AF65-F5344CB8AC3E}">
        <p14:creationId xmlns:p14="http://schemas.microsoft.com/office/powerpoint/2010/main" val="3804351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29867CD3-16E7-4010-BFA1-565DA21A5FB4}"/>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1165E843-833E-4599-811B-4547D2E7539C}"/>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486C1083-32BE-42A8-B5DF-CD029CFFA19A}"/>
              </a:ext>
            </a:extLst>
          </p:cNvPr>
          <p:cNvSpPr>
            <a:spLocks noGrp="1"/>
          </p:cNvSpPr>
          <p:nvPr>
            <p:ph type="dt" sz="half" idx="10"/>
          </p:nvPr>
        </p:nvSpPr>
        <p:spPr/>
        <p:txBody>
          <a:bodyPr/>
          <a:lstStyle/>
          <a:p>
            <a:fld id="{E2F62515-9872-44EF-9344-77BBD092E057}" type="datetimeFigureOut">
              <a:rPr lang="nb-NO" smtClean="0"/>
              <a:t>20.05.2019</a:t>
            </a:fld>
            <a:endParaRPr lang="nb-NO"/>
          </a:p>
        </p:txBody>
      </p:sp>
      <p:sp>
        <p:nvSpPr>
          <p:cNvPr id="5" name="Plassholder for bunntekst 4">
            <a:extLst>
              <a:ext uri="{FF2B5EF4-FFF2-40B4-BE49-F238E27FC236}">
                <a16:creationId xmlns:a16="http://schemas.microsoft.com/office/drawing/2014/main" id="{3DEE7968-3B57-4F9B-BC4C-A38B6FC9552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0DB36E99-72AE-4759-97CB-91DA385799C1}"/>
              </a:ext>
            </a:extLst>
          </p:cNvPr>
          <p:cNvSpPr>
            <a:spLocks noGrp="1"/>
          </p:cNvSpPr>
          <p:nvPr>
            <p:ph type="sldNum" sz="quarter" idx="12"/>
          </p:nvPr>
        </p:nvSpPr>
        <p:spPr/>
        <p:txBody>
          <a:bodyPr/>
          <a:lstStyle/>
          <a:p>
            <a:fld id="{3614F553-57CB-4A40-B1CD-C77F4A5CC7B9}" type="slidenum">
              <a:rPr lang="nb-NO" smtClean="0"/>
              <a:t>‹#›</a:t>
            </a:fld>
            <a:endParaRPr lang="nb-NO"/>
          </a:p>
        </p:txBody>
      </p:sp>
    </p:spTree>
    <p:extLst>
      <p:ext uri="{BB962C8B-B14F-4D97-AF65-F5344CB8AC3E}">
        <p14:creationId xmlns:p14="http://schemas.microsoft.com/office/powerpoint/2010/main" val="2120646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A1F76D8-5E13-44CA-809F-4F446022C906}"/>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7D17AE25-F5AD-4477-B826-5495DDAB07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E8A19AD6-0BBC-4596-9BB1-AD4D3854E25C}"/>
              </a:ext>
            </a:extLst>
          </p:cNvPr>
          <p:cNvSpPr>
            <a:spLocks noGrp="1"/>
          </p:cNvSpPr>
          <p:nvPr>
            <p:ph type="dt" sz="half" idx="10"/>
          </p:nvPr>
        </p:nvSpPr>
        <p:spPr/>
        <p:txBody>
          <a:bodyPr/>
          <a:lstStyle/>
          <a:p>
            <a:fld id="{E2F62515-9872-44EF-9344-77BBD092E057}" type="datetimeFigureOut">
              <a:rPr lang="nb-NO" smtClean="0"/>
              <a:t>20.05.2019</a:t>
            </a:fld>
            <a:endParaRPr lang="nb-NO"/>
          </a:p>
        </p:txBody>
      </p:sp>
      <p:sp>
        <p:nvSpPr>
          <p:cNvPr id="5" name="Plassholder for bunntekst 4">
            <a:extLst>
              <a:ext uri="{FF2B5EF4-FFF2-40B4-BE49-F238E27FC236}">
                <a16:creationId xmlns:a16="http://schemas.microsoft.com/office/drawing/2014/main" id="{5C3C05E0-F3DB-4171-844D-334F2E80D1A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2077E7C4-6DEA-4C3B-8FD2-96E57FC28533}"/>
              </a:ext>
            </a:extLst>
          </p:cNvPr>
          <p:cNvSpPr>
            <a:spLocks noGrp="1"/>
          </p:cNvSpPr>
          <p:nvPr>
            <p:ph type="sldNum" sz="quarter" idx="12"/>
          </p:nvPr>
        </p:nvSpPr>
        <p:spPr/>
        <p:txBody>
          <a:bodyPr/>
          <a:lstStyle/>
          <a:p>
            <a:fld id="{3614F553-57CB-4A40-B1CD-C77F4A5CC7B9}" type="slidenum">
              <a:rPr lang="nb-NO" smtClean="0"/>
              <a:t>‹#›</a:t>
            </a:fld>
            <a:endParaRPr lang="nb-NO"/>
          </a:p>
        </p:txBody>
      </p:sp>
    </p:spTree>
    <p:extLst>
      <p:ext uri="{BB962C8B-B14F-4D97-AF65-F5344CB8AC3E}">
        <p14:creationId xmlns:p14="http://schemas.microsoft.com/office/powerpoint/2010/main" val="7062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C4475A9-BAEA-4EFF-8407-761E564124D1}"/>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85DC3D8B-8E62-4507-B02E-24657032042A}"/>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FD67FD30-A4D2-42F1-B181-92759F3DEAC9}"/>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F5F560C4-07B3-4DC2-80DB-70571D3F5064}"/>
              </a:ext>
            </a:extLst>
          </p:cNvPr>
          <p:cNvSpPr>
            <a:spLocks noGrp="1"/>
          </p:cNvSpPr>
          <p:nvPr>
            <p:ph type="dt" sz="half" idx="10"/>
          </p:nvPr>
        </p:nvSpPr>
        <p:spPr/>
        <p:txBody>
          <a:bodyPr/>
          <a:lstStyle/>
          <a:p>
            <a:fld id="{E2F62515-9872-44EF-9344-77BBD092E057}" type="datetimeFigureOut">
              <a:rPr lang="nb-NO" smtClean="0"/>
              <a:t>20.05.2019</a:t>
            </a:fld>
            <a:endParaRPr lang="nb-NO"/>
          </a:p>
        </p:txBody>
      </p:sp>
      <p:sp>
        <p:nvSpPr>
          <p:cNvPr id="6" name="Plassholder for bunntekst 5">
            <a:extLst>
              <a:ext uri="{FF2B5EF4-FFF2-40B4-BE49-F238E27FC236}">
                <a16:creationId xmlns:a16="http://schemas.microsoft.com/office/drawing/2014/main" id="{8F6CBAF8-A569-43FD-BFAA-3544D014C912}"/>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B3124C34-3B80-4BED-99CB-00A7778E5A81}"/>
              </a:ext>
            </a:extLst>
          </p:cNvPr>
          <p:cNvSpPr>
            <a:spLocks noGrp="1"/>
          </p:cNvSpPr>
          <p:nvPr>
            <p:ph type="sldNum" sz="quarter" idx="12"/>
          </p:nvPr>
        </p:nvSpPr>
        <p:spPr/>
        <p:txBody>
          <a:bodyPr/>
          <a:lstStyle/>
          <a:p>
            <a:fld id="{3614F553-57CB-4A40-B1CD-C77F4A5CC7B9}" type="slidenum">
              <a:rPr lang="nb-NO" smtClean="0"/>
              <a:t>‹#›</a:t>
            </a:fld>
            <a:endParaRPr lang="nb-NO"/>
          </a:p>
        </p:txBody>
      </p:sp>
    </p:spTree>
    <p:extLst>
      <p:ext uri="{BB962C8B-B14F-4D97-AF65-F5344CB8AC3E}">
        <p14:creationId xmlns:p14="http://schemas.microsoft.com/office/powerpoint/2010/main" val="2507605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42C9FA1-1DE7-43B2-A5BD-82E1F52FB8AC}"/>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6C705CE8-307E-479E-B0D5-4F306F2182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308D9172-B270-4999-A90E-2C1BCFD4BC19}"/>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B371058B-4E4F-495A-8D33-A2A91E6ECA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16A8ADBB-2D62-41F9-97BC-B839A3EE2D1F}"/>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7BD68A5B-CB92-4523-AE95-29BA66ABCFF8}"/>
              </a:ext>
            </a:extLst>
          </p:cNvPr>
          <p:cNvSpPr>
            <a:spLocks noGrp="1"/>
          </p:cNvSpPr>
          <p:nvPr>
            <p:ph type="dt" sz="half" idx="10"/>
          </p:nvPr>
        </p:nvSpPr>
        <p:spPr/>
        <p:txBody>
          <a:bodyPr/>
          <a:lstStyle/>
          <a:p>
            <a:fld id="{E2F62515-9872-44EF-9344-77BBD092E057}" type="datetimeFigureOut">
              <a:rPr lang="nb-NO" smtClean="0"/>
              <a:t>20.05.2019</a:t>
            </a:fld>
            <a:endParaRPr lang="nb-NO"/>
          </a:p>
        </p:txBody>
      </p:sp>
      <p:sp>
        <p:nvSpPr>
          <p:cNvPr id="8" name="Plassholder for bunntekst 7">
            <a:extLst>
              <a:ext uri="{FF2B5EF4-FFF2-40B4-BE49-F238E27FC236}">
                <a16:creationId xmlns:a16="http://schemas.microsoft.com/office/drawing/2014/main" id="{E90C78BF-D057-497F-8A0E-C84ECFC129DF}"/>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AA88979A-A036-41CD-A10C-858142195774}"/>
              </a:ext>
            </a:extLst>
          </p:cNvPr>
          <p:cNvSpPr>
            <a:spLocks noGrp="1"/>
          </p:cNvSpPr>
          <p:nvPr>
            <p:ph type="sldNum" sz="quarter" idx="12"/>
          </p:nvPr>
        </p:nvSpPr>
        <p:spPr/>
        <p:txBody>
          <a:bodyPr/>
          <a:lstStyle/>
          <a:p>
            <a:fld id="{3614F553-57CB-4A40-B1CD-C77F4A5CC7B9}" type="slidenum">
              <a:rPr lang="nb-NO" smtClean="0"/>
              <a:t>‹#›</a:t>
            </a:fld>
            <a:endParaRPr lang="nb-NO"/>
          </a:p>
        </p:txBody>
      </p:sp>
    </p:spTree>
    <p:extLst>
      <p:ext uri="{BB962C8B-B14F-4D97-AF65-F5344CB8AC3E}">
        <p14:creationId xmlns:p14="http://schemas.microsoft.com/office/powerpoint/2010/main" val="3283611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73733E4-BBC5-41BD-B055-8B4EF15CC7A4}"/>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0BEB04FD-2228-4226-AC47-F8C250A54C20}"/>
              </a:ext>
            </a:extLst>
          </p:cNvPr>
          <p:cNvSpPr>
            <a:spLocks noGrp="1"/>
          </p:cNvSpPr>
          <p:nvPr>
            <p:ph type="dt" sz="half" idx="10"/>
          </p:nvPr>
        </p:nvSpPr>
        <p:spPr/>
        <p:txBody>
          <a:bodyPr/>
          <a:lstStyle/>
          <a:p>
            <a:fld id="{E2F62515-9872-44EF-9344-77BBD092E057}" type="datetimeFigureOut">
              <a:rPr lang="nb-NO" smtClean="0"/>
              <a:t>20.05.2019</a:t>
            </a:fld>
            <a:endParaRPr lang="nb-NO"/>
          </a:p>
        </p:txBody>
      </p:sp>
      <p:sp>
        <p:nvSpPr>
          <p:cNvPr id="4" name="Plassholder for bunntekst 3">
            <a:extLst>
              <a:ext uri="{FF2B5EF4-FFF2-40B4-BE49-F238E27FC236}">
                <a16:creationId xmlns:a16="http://schemas.microsoft.com/office/drawing/2014/main" id="{4313B36D-3E79-4F0A-B3EB-68406E89BBED}"/>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43C56B87-BAB7-45C8-B0F2-533E2EC59FFF}"/>
              </a:ext>
            </a:extLst>
          </p:cNvPr>
          <p:cNvSpPr>
            <a:spLocks noGrp="1"/>
          </p:cNvSpPr>
          <p:nvPr>
            <p:ph type="sldNum" sz="quarter" idx="12"/>
          </p:nvPr>
        </p:nvSpPr>
        <p:spPr/>
        <p:txBody>
          <a:bodyPr/>
          <a:lstStyle/>
          <a:p>
            <a:fld id="{3614F553-57CB-4A40-B1CD-C77F4A5CC7B9}" type="slidenum">
              <a:rPr lang="nb-NO" smtClean="0"/>
              <a:t>‹#›</a:t>
            </a:fld>
            <a:endParaRPr lang="nb-NO"/>
          </a:p>
        </p:txBody>
      </p:sp>
    </p:spTree>
    <p:extLst>
      <p:ext uri="{BB962C8B-B14F-4D97-AF65-F5344CB8AC3E}">
        <p14:creationId xmlns:p14="http://schemas.microsoft.com/office/powerpoint/2010/main" val="2667444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FABC6839-6917-488D-A4F6-3AF9488DF7E4}"/>
              </a:ext>
            </a:extLst>
          </p:cNvPr>
          <p:cNvSpPr>
            <a:spLocks noGrp="1"/>
          </p:cNvSpPr>
          <p:nvPr>
            <p:ph type="dt" sz="half" idx="10"/>
          </p:nvPr>
        </p:nvSpPr>
        <p:spPr/>
        <p:txBody>
          <a:bodyPr/>
          <a:lstStyle/>
          <a:p>
            <a:fld id="{E2F62515-9872-44EF-9344-77BBD092E057}" type="datetimeFigureOut">
              <a:rPr lang="nb-NO" smtClean="0"/>
              <a:t>20.05.2019</a:t>
            </a:fld>
            <a:endParaRPr lang="nb-NO"/>
          </a:p>
        </p:txBody>
      </p:sp>
      <p:sp>
        <p:nvSpPr>
          <p:cNvPr id="3" name="Plassholder for bunntekst 2">
            <a:extLst>
              <a:ext uri="{FF2B5EF4-FFF2-40B4-BE49-F238E27FC236}">
                <a16:creationId xmlns:a16="http://schemas.microsoft.com/office/drawing/2014/main" id="{8A3428DD-E3E2-4690-8BF6-A5C894F818EC}"/>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BDC421C8-4072-4356-9715-24ED7E664EB8}"/>
              </a:ext>
            </a:extLst>
          </p:cNvPr>
          <p:cNvSpPr>
            <a:spLocks noGrp="1"/>
          </p:cNvSpPr>
          <p:nvPr>
            <p:ph type="sldNum" sz="quarter" idx="12"/>
          </p:nvPr>
        </p:nvSpPr>
        <p:spPr/>
        <p:txBody>
          <a:bodyPr/>
          <a:lstStyle/>
          <a:p>
            <a:fld id="{3614F553-57CB-4A40-B1CD-C77F4A5CC7B9}" type="slidenum">
              <a:rPr lang="nb-NO" smtClean="0"/>
              <a:t>‹#›</a:t>
            </a:fld>
            <a:endParaRPr lang="nb-NO"/>
          </a:p>
        </p:txBody>
      </p:sp>
    </p:spTree>
    <p:extLst>
      <p:ext uri="{BB962C8B-B14F-4D97-AF65-F5344CB8AC3E}">
        <p14:creationId xmlns:p14="http://schemas.microsoft.com/office/powerpoint/2010/main" val="1717341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B7C842D-1D04-4548-B45B-77B36EC7CE29}"/>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5FAAF59F-C3C9-4EEF-BF4F-267FC273D3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FD1A8189-EE3B-45C0-861A-17ACA7F62C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C147EC55-EEC7-409A-89C2-4C913058EB3D}"/>
              </a:ext>
            </a:extLst>
          </p:cNvPr>
          <p:cNvSpPr>
            <a:spLocks noGrp="1"/>
          </p:cNvSpPr>
          <p:nvPr>
            <p:ph type="dt" sz="half" idx="10"/>
          </p:nvPr>
        </p:nvSpPr>
        <p:spPr/>
        <p:txBody>
          <a:bodyPr/>
          <a:lstStyle/>
          <a:p>
            <a:fld id="{E2F62515-9872-44EF-9344-77BBD092E057}" type="datetimeFigureOut">
              <a:rPr lang="nb-NO" smtClean="0"/>
              <a:t>20.05.2019</a:t>
            </a:fld>
            <a:endParaRPr lang="nb-NO"/>
          </a:p>
        </p:txBody>
      </p:sp>
      <p:sp>
        <p:nvSpPr>
          <p:cNvPr id="6" name="Plassholder for bunntekst 5">
            <a:extLst>
              <a:ext uri="{FF2B5EF4-FFF2-40B4-BE49-F238E27FC236}">
                <a16:creationId xmlns:a16="http://schemas.microsoft.com/office/drawing/2014/main" id="{27718C3D-D229-4005-97C7-3315BD9B5FDD}"/>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FFBB6D3C-A471-42A8-9D40-8754E57831B2}"/>
              </a:ext>
            </a:extLst>
          </p:cNvPr>
          <p:cNvSpPr>
            <a:spLocks noGrp="1"/>
          </p:cNvSpPr>
          <p:nvPr>
            <p:ph type="sldNum" sz="quarter" idx="12"/>
          </p:nvPr>
        </p:nvSpPr>
        <p:spPr/>
        <p:txBody>
          <a:bodyPr/>
          <a:lstStyle/>
          <a:p>
            <a:fld id="{3614F553-57CB-4A40-B1CD-C77F4A5CC7B9}" type="slidenum">
              <a:rPr lang="nb-NO" smtClean="0"/>
              <a:t>‹#›</a:t>
            </a:fld>
            <a:endParaRPr lang="nb-NO"/>
          </a:p>
        </p:txBody>
      </p:sp>
    </p:spTree>
    <p:extLst>
      <p:ext uri="{BB962C8B-B14F-4D97-AF65-F5344CB8AC3E}">
        <p14:creationId xmlns:p14="http://schemas.microsoft.com/office/powerpoint/2010/main" val="4174078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33C7C76-C97D-47A0-ABE7-3D66B99C3617}"/>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7A927B9D-7082-4A4A-B145-2D2D4E8DB8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65016DE7-03EC-4932-9D18-EEF68D820C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44E6A609-F43A-4E29-AB7B-4102F27300FF}"/>
              </a:ext>
            </a:extLst>
          </p:cNvPr>
          <p:cNvSpPr>
            <a:spLocks noGrp="1"/>
          </p:cNvSpPr>
          <p:nvPr>
            <p:ph type="dt" sz="half" idx="10"/>
          </p:nvPr>
        </p:nvSpPr>
        <p:spPr/>
        <p:txBody>
          <a:bodyPr/>
          <a:lstStyle/>
          <a:p>
            <a:fld id="{E2F62515-9872-44EF-9344-77BBD092E057}" type="datetimeFigureOut">
              <a:rPr lang="nb-NO" smtClean="0"/>
              <a:t>20.05.2019</a:t>
            </a:fld>
            <a:endParaRPr lang="nb-NO"/>
          </a:p>
        </p:txBody>
      </p:sp>
      <p:sp>
        <p:nvSpPr>
          <p:cNvPr id="6" name="Plassholder for bunntekst 5">
            <a:extLst>
              <a:ext uri="{FF2B5EF4-FFF2-40B4-BE49-F238E27FC236}">
                <a16:creationId xmlns:a16="http://schemas.microsoft.com/office/drawing/2014/main" id="{DCB65804-7997-426B-AD4F-77027924FB55}"/>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3479C79F-9366-4E48-8CF1-C25CB6EF5B22}"/>
              </a:ext>
            </a:extLst>
          </p:cNvPr>
          <p:cNvSpPr>
            <a:spLocks noGrp="1"/>
          </p:cNvSpPr>
          <p:nvPr>
            <p:ph type="sldNum" sz="quarter" idx="12"/>
          </p:nvPr>
        </p:nvSpPr>
        <p:spPr/>
        <p:txBody>
          <a:bodyPr/>
          <a:lstStyle/>
          <a:p>
            <a:fld id="{3614F553-57CB-4A40-B1CD-C77F4A5CC7B9}" type="slidenum">
              <a:rPr lang="nb-NO" smtClean="0"/>
              <a:t>‹#›</a:t>
            </a:fld>
            <a:endParaRPr lang="nb-NO"/>
          </a:p>
        </p:txBody>
      </p:sp>
    </p:spTree>
    <p:extLst>
      <p:ext uri="{BB962C8B-B14F-4D97-AF65-F5344CB8AC3E}">
        <p14:creationId xmlns:p14="http://schemas.microsoft.com/office/powerpoint/2010/main" val="525825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54A3C269-6034-45BA-B26D-DC56B9DF67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31FEB3E9-F770-4580-84EF-6AFCBFA8BE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485794A1-45BB-427C-A542-5A62CAA140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F62515-9872-44EF-9344-77BBD092E057}" type="datetimeFigureOut">
              <a:rPr lang="nb-NO" smtClean="0"/>
              <a:t>20.05.2019</a:t>
            </a:fld>
            <a:endParaRPr lang="nb-NO"/>
          </a:p>
        </p:txBody>
      </p:sp>
      <p:sp>
        <p:nvSpPr>
          <p:cNvPr id="5" name="Plassholder for bunntekst 4">
            <a:extLst>
              <a:ext uri="{FF2B5EF4-FFF2-40B4-BE49-F238E27FC236}">
                <a16:creationId xmlns:a16="http://schemas.microsoft.com/office/drawing/2014/main" id="{E5D360F4-5D8C-457A-8B38-5B8CDE54A9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Plassholder for lysbildenummer 5">
            <a:extLst>
              <a:ext uri="{FF2B5EF4-FFF2-40B4-BE49-F238E27FC236}">
                <a16:creationId xmlns:a16="http://schemas.microsoft.com/office/drawing/2014/main" id="{70E2B9DC-4B21-4D1E-8CFD-5470478C17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14F553-57CB-4A40-B1CD-C77F4A5CC7B9}" type="slidenum">
              <a:rPr lang="nb-NO" smtClean="0"/>
              <a:t>‹#›</a:t>
            </a:fld>
            <a:endParaRPr lang="nb-NO"/>
          </a:p>
        </p:txBody>
      </p:sp>
    </p:spTree>
    <p:extLst>
      <p:ext uri="{BB962C8B-B14F-4D97-AF65-F5344CB8AC3E}">
        <p14:creationId xmlns:p14="http://schemas.microsoft.com/office/powerpoint/2010/main" val="35792254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35555856-9970-4BC3-9AA9-6A917F53AF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9972" y="0"/>
            <a:ext cx="6421721"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7F487851-BFAF-46D8-A1ED-50CAD6E46F5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tel 1">
            <a:extLst>
              <a:ext uri="{FF2B5EF4-FFF2-40B4-BE49-F238E27FC236}">
                <a16:creationId xmlns:a16="http://schemas.microsoft.com/office/drawing/2014/main" id="{712E30DE-EF2A-43C7-9650-0E3F647D171B}"/>
              </a:ext>
            </a:extLst>
          </p:cNvPr>
          <p:cNvSpPr>
            <a:spLocks noGrp="1"/>
          </p:cNvSpPr>
          <p:nvPr>
            <p:ph type="ctrTitle"/>
          </p:nvPr>
        </p:nvSpPr>
        <p:spPr>
          <a:xfrm>
            <a:off x="804484" y="1476376"/>
            <a:ext cx="4805996" cy="4088572"/>
          </a:xfrm>
        </p:spPr>
        <p:txBody>
          <a:bodyPr vert="horz" lIns="91440" tIns="45720" rIns="91440" bIns="45720" rtlCol="0" anchor="t">
            <a:normAutofit/>
          </a:bodyPr>
          <a:lstStyle/>
          <a:p>
            <a:pPr algn="l"/>
            <a:br>
              <a:rPr lang="en-US" sz="1400" kern="1200" dirty="0">
                <a:solidFill>
                  <a:srgbClr val="000000"/>
                </a:solidFill>
                <a:latin typeface="+mj-lt"/>
                <a:ea typeface="+mj-ea"/>
                <a:cs typeface="+mj-cs"/>
              </a:rPr>
            </a:br>
            <a:br>
              <a:rPr lang="en-US" sz="1400" kern="1200" dirty="0">
                <a:solidFill>
                  <a:srgbClr val="000000"/>
                </a:solidFill>
                <a:latin typeface="+mj-lt"/>
                <a:ea typeface="+mj-ea"/>
                <a:cs typeface="+mj-cs"/>
              </a:rPr>
            </a:br>
            <a:r>
              <a:rPr lang="en-US" sz="4800" b="1" kern="1200" dirty="0" err="1">
                <a:latin typeface="+mj-lt"/>
                <a:ea typeface="+mj-ea"/>
                <a:cs typeface="+mj-cs"/>
              </a:rPr>
              <a:t>Årsmøte</a:t>
            </a:r>
            <a:r>
              <a:rPr lang="en-US" sz="4800" b="1" kern="1200" dirty="0">
                <a:latin typeface="+mj-lt"/>
                <a:ea typeface="+mj-ea"/>
                <a:cs typeface="+mj-cs"/>
              </a:rPr>
              <a:t> </a:t>
            </a:r>
            <a:r>
              <a:rPr lang="en-US" sz="4800" b="1" kern="1200" dirty="0" err="1">
                <a:latin typeface="+mj-lt"/>
                <a:ea typeface="+mj-ea"/>
                <a:cs typeface="+mj-cs"/>
              </a:rPr>
              <a:t>i</a:t>
            </a:r>
            <a:r>
              <a:rPr lang="en-US" sz="4800" b="1" kern="1200" dirty="0">
                <a:latin typeface="+mj-lt"/>
                <a:ea typeface="+mj-ea"/>
                <a:cs typeface="+mj-cs"/>
              </a:rPr>
              <a:t> </a:t>
            </a:r>
            <a:r>
              <a:rPr lang="en-US" sz="4800" b="1" kern="1200" dirty="0" err="1">
                <a:latin typeface="+mj-lt"/>
                <a:ea typeface="+mj-ea"/>
                <a:cs typeface="+mj-cs"/>
              </a:rPr>
              <a:t>Leksvik</a:t>
            </a:r>
            <a:r>
              <a:rPr lang="en-US" sz="4800" b="1" kern="1200" dirty="0">
                <a:latin typeface="+mj-lt"/>
                <a:ea typeface="+mj-ea"/>
                <a:cs typeface="+mj-cs"/>
              </a:rPr>
              <a:t> IL </a:t>
            </a:r>
            <a:r>
              <a:rPr lang="en-US" sz="4800" b="1" kern="1200" dirty="0" err="1">
                <a:latin typeface="+mj-lt"/>
                <a:ea typeface="+mj-ea"/>
                <a:cs typeface="+mj-cs"/>
              </a:rPr>
              <a:t>Håndball</a:t>
            </a:r>
            <a:br>
              <a:rPr lang="en-US" sz="4800" b="1" kern="1200" dirty="0">
                <a:latin typeface="+mj-lt"/>
                <a:ea typeface="+mj-ea"/>
                <a:cs typeface="+mj-cs"/>
              </a:rPr>
            </a:br>
            <a:r>
              <a:rPr lang="en-US" sz="4800" b="1" kern="1200" dirty="0">
                <a:latin typeface="+mj-lt"/>
                <a:ea typeface="+mj-ea"/>
                <a:cs typeface="+mj-cs"/>
              </a:rPr>
              <a:t>3. </a:t>
            </a:r>
            <a:r>
              <a:rPr lang="en-US" sz="4800" b="1" kern="1200" dirty="0" err="1">
                <a:latin typeface="+mj-lt"/>
                <a:ea typeface="+mj-ea"/>
                <a:cs typeface="+mj-cs"/>
              </a:rPr>
              <a:t>mai</a:t>
            </a:r>
            <a:r>
              <a:rPr lang="en-US" sz="4800" b="1" kern="1200" dirty="0">
                <a:latin typeface="+mj-lt"/>
                <a:ea typeface="+mj-ea"/>
                <a:cs typeface="+mj-cs"/>
              </a:rPr>
              <a:t> 2019</a:t>
            </a:r>
            <a:br>
              <a:rPr lang="en-US" sz="1400" b="1" kern="1200" dirty="0">
                <a:solidFill>
                  <a:srgbClr val="000000"/>
                </a:solidFill>
                <a:latin typeface="+mj-lt"/>
                <a:ea typeface="+mj-ea"/>
                <a:cs typeface="+mj-cs"/>
              </a:rPr>
            </a:br>
            <a:endParaRPr lang="en-US" sz="1400" b="1" kern="1200" dirty="0">
              <a:solidFill>
                <a:srgbClr val="000000"/>
              </a:solidFill>
              <a:latin typeface="+mj-lt"/>
              <a:ea typeface="+mj-ea"/>
              <a:cs typeface="+mj-cs"/>
            </a:endParaRPr>
          </a:p>
        </p:txBody>
      </p:sp>
      <p:sp>
        <p:nvSpPr>
          <p:cNvPr id="3" name="Undertittel 2">
            <a:extLst>
              <a:ext uri="{FF2B5EF4-FFF2-40B4-BE49-F238E27FC236}">
                <a16:creationId xmlns:a16="http://schemas.microsoft.com/office/drawing/2014/main" id="{077EC509-1E52-493D-BA03-562CFC962589}"/>
              </a:ext>
            </a:extLst>
          </p:cNvPr>
          <p:cNvSpPr>
            <a:spLocks noGrp="1"/>
          </p:cNvSpPr>
          <p:nvPr>
            <p:ph type="subTitle" idx="1"/>
          </p:nvPr>
        </p:nvSpPr>
        <p:spPr>
          <a:xfrm>
            <a:off x="804788" y="3428999"/>
            <a:ext cx="4805691" cy="838831"/>
          </a:xfrm>
        </p:spPr>
        <p:txBody>
          <a:bodyPr vert="horz" lIns="91440" tIns="45720" rIns="91440" bIns="45720" rtlCol="0" anchor="b">
            <a:normAutofit/>
          </a:bodyPr>
          <a:lstStyle/>
          <a:p>
            <a:pPr indent="-228600" algn="l">
              <a:buFont typeface="Arial" panose="020B0604020202020204" pitchFamily="34" charset="0"/>
              <a:buChar char="•"/>
            </a:pPr>
            <a:endParaRPr lang="en-US" sz="1800">
              <a:solidFill>
                <a:srgbClr val="000000"/>
              </a:solidFill>
            </a:endParaRPr>
          </a:p>
          <a:p>
            <a:pPr indent="-228600" algn="l">
              <a:buFont typeface="Arial" panose="020B0604020202020204" pitchFamily="34" charset="0"/>
              <a:buChar char="•"/>
            </a:pPr>
            <a:endParaRPr lang="en-US" sz="1800">
              <a:solidFill>
                <a:srgbClr val="000000"/>
              </a:solidFill>
            </a:endParaRPr>
          </a:p>
          <a:p>
            <a:pPr indent="-228600" algn="l">
              <a:buFont typeface="Arial" panose="020B0604020202020204" pitchFamily="34" charset="0"/>
              <a:buChar char="•"/>
            </a:pPr>
            <a:endParaRPr lang="en-US" sz="1800">
              <a:solidFill>
                <a:srgbClr val="000000"/>
              </a:solidFill>
            </a:endParaRPr>
          </a:p>
          <a:p>
            <a:pPr indent="-228600" algn="l">
              <a:buFont typeface="Arial" panose="020B0604020202020204" pitchFamily="34" charset="0"/>
              <a:buChar char="•"/>
            </a:pPr>
            <a:endParaRPr lang="en-US" sz="1800">
              <a:solidFill>
                <a:srgbClr val="000000"/>
              </a:solidFill>
            </a:endParaRPr>
          </a:p>
        </p:txBody>
      </p:sp>
      <p:sp>
        <p:nvSpPr>
          <p:cNvPr id="25" name="Freeform 50">
            <a:extLst>
              <a:ext uri="{FF2B5EF4-FFF2-40B4-BE49-F238E27FC236}">
                <a16:creationId xmlns:a16="http://schemas.microsoft.com/office/drawing/2014/main" id="{13722DD7-BA73-4776-93A3-94491FEF72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7121" y="581159"/>
            <a:ext cx="5464879" cy="6276841"/>
          </a:xfrm>
          <a:custGeom>
            <a:avLst/>
            <a:gdLst>
              <a:gd name="connsiteX0" fmla="*/ 3299930 w 5464879"/>
              <a:gd name="connsiteY0" fmla="*/ 0 h 6276841"/>
              <a:gd name="connsiteX1" fmla="*/ 5398992 w 5464879"/>
              <a:gd name="connsiteY1" fmla="*/ 753544 h 6276841"/>
              <a:gd name="connsiteX2" fmla="*/ 5464879 w 5464879"/>
              <a:gd name="connsiteY2" fmla="*/ 813426 h 6276841"/>
              <a:gd name="connsiteX3" fmla="*/ 5464879 w 5464879"/>
              <a:gd name="connsiteY3" fmla="*/ 5786434 h 6276841"/>
              <a:gd name="connsiteX4" fmla="*/ 5398992 w 5464879"/>
              <a:gd name="connsiteY4" fmla="*/ 5846317 h 6276841"/>
              <a:gd name="connsiteX5" fmla="*/ 4872873 w 5464879"/>
              <a:gd name="connsiteY5" fmla="*/ 6201577 h 6276841"/>
              <a:gd name="connsiteX6" fmla="*/ 4716632 w 5464879"/>
              <a:gd name="connsiteY6" fmla="*/ 6276841 h 6276841"/>
              <a:gd name="connsiteX7" fmla="*/ 1883227 w 5464879"/>
              <a:gd name="connsiteY7" fmla="*/ 6276841 h 6276841"/>
              <a:gd name="connsiteX8" fmla="*/ 1726987 w 5464879"/>
              <a:gd name="connsiteY8" fmla="*/ 6201577 h 6276841"/>
              <a:gd name="connsiteX9" fmla="*/ 0 w 5464879"/>
              <a:gd name="connsiteY9" fmla="*/ 3299930 h 6276841"/>
              <a:gd name="connsiteX10" fmla="*/ 3299930 w 5464879"/>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64879" h="6276841">
                <a:moveTo>
                  <a:pt x="3299930" y="0"/>
                </a:moveTo>
                <a:cubicBezTo>
                  <a:pt x="4097274" y="0"/>
                  <a:pt x="4828569" y="282789"/>
                  <a:pt x="5398992" y="753544"/>
                </a:cubicBezTo>
                <a:lnTo>
                  <a:pt x="5464879" y="813426"/>
                </a:lnTo>
                <a:lnTo>
                  <a:pt x="5464879" y="5786434"/>
                </a:lnTo>
                <a:lnTo>
                  <a:pt x="5398992" y="5846317"/>
                </a:lnTo>
                <a:cubicBezTo>
                  <a:pt x="5236014" y="5980818"/>
                  <a:pt x="5059904" y="6099975"/>
                  <a:pt x="4872873" y="6201577"/>
                </a:cubicBezTo>
                <a:lnTo>
                  <a:pt x="4716632" y="6276841"/>
                </a:lnTo>
                <a:lnTo>
                  <a:pt x="1883227" y="6276841"/>
                </a:lnTo>
                <a:lnTo>
                  <a:pt x="1726987" y="6201577"/>
                </a:lnTo>
                <a:cubicBezTo>
                  <a:pt x="698316" y="5642769"/>
                  <a:pt x="0" y="4552900"/>
                  <a:pt x="0" y="3299930"/>
                </a:cubicBezTo>
                <a:cubicBezTo>
                  <a:pt x="0" y="1477429"/>
                  <a:pt x="1477429" y="0"/>
                  <a:pt x="3299930"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Bilde 3" descr="Et bilde som inneholder utklipp&#10;&#10;Automatisk generert beskrivelse">
            <a:extLst>
              <a:ext uri="{FF2B5EF4-FFF2-40B4-BE49-F238E27FC236}">
                <a16:creationId xmlns:a16="http://schemas.microsoft.com/office/drawing/2014/main" id="{67460E59-F5F8-4838-95A6-948AD7DFB01C}"/>
              </a:ext>
            </a:extLst>
          </p:cNvPr>
          <p:cNvPicPr>
            <a:picLocks noChangeAspect="1"/>
          </p:cNvPicPr>
          <p:nvPr/>
        </p:nvPicPr>
        <p:blipFill>
          <a:blip r:embed="rId3"/>
          <a:stretch>
            <a:fillRect/>
          </a:stretch>
        </p:blipFill>
        <p:spPr>
          <a:xfrm>
            <a:off x="7709770" y="2600310"/>
            <a:ext cx="4141760" cy="2571779"/>
          </a:xfrm>
          <a:prstGeom prst="rect">
            <a:avLst/>
          </a:prstGeom>
        </p:spPr>
      </p:pic>
    </p:spTree>
    <p:extLst>
      <p:ext uri="{BB962C8B-B14F-4D97-AF65-F5344CB8AC3E}">
        <p14:creationId xmlns:p14="http://schemas.microsoft.com/office/powerpoint/2010/main" val="8182811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726FB682-741C-4D67-9161-77841586C69B}"/>
              </a:ext>
            </a:extLst>
          </p:cNvPr>
          <p:cNvSpPr/>
          <p:nvPr/>
        </p:nvSpPr>
        <p:spPr>
          <a:xfrm>
            <a:off x="1314450" y="2233349"/>
            <a:ext cx="10039350" cy="3033203"/>
          </a:xfrm>
          <a:prstGeom prst="rect">
            <a:avLst/>
          </a:prstGeom>
        </p:spPr>
        <p:txBody>
          <a:bodyPr wrap="square">
            <a:spAutoFit/>
          </a:bodyPr>
          <a:lstStyle/>
          <a:p>
            <a:pPr algn="ctr">
              <a:lnSpc>
                <a:spcPct val="150000"/>
              </a:lnSpc>
              <a:spcAft>
                <a:spcPts val="1000"/>
              </a:spcAft>
            </a:pPr>
            <a:r>
              <a:rPr lang="nb-NO" sz="2400"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Kampaktivitet: </a:t>
            </a:r>
            <a:endParaRPr lang="nb-NO" sz="2400" dirty="0">
              <a:solidFill>
                <a:schemeClr val="accent1">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100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Vi har denne sesongen hatt 22 kampdager i Leksvikhallen. I år som i fjor har hallen vært under ombygging. Det har var en del utfordringer i starten av sesongen med renhold </a:t>
            </a:r>
            <a:r>
              <a:rPr lang="nb-NO" sz="20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osv</a:t>
            </a: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av spilleflaten </a:t>
            </a:r>
            <a:r>
              <a:rPr lang="nb-NO" sz="20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pga</a:t>
            </a: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byggingen, men dette ble bedre utover sesongen. Det var også en del utfordringer med kiosksalg da vi måtte ha kiosken i et lite rom under trappen i gangen og at strømmen gikk veldig ofte. Men alt i alt gikk også dette bra.</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9504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ABD2A005-F7D8-4143-8126-635A51572578}"/>
              </a:ext>
            </a:extLst>
          </p:cNvPr>
          <p:cNvSpPr/>
          <p:nvPr/>
        </p:nvSpPr>
        <p:spPr>
          <a:xfrm>
            <a:off x="1771650" y="1912867"/>
            <a:ext cx="9486900" cy="2350965"/>
          </a:xfrm>
          <a:prstGeom prst="rect">
            <a:avLst/>
          </a:prstGeom>
        </p:spPr>
        <p:txBody>
          <a:bodyPr wrap="square">
            <a:spAutoFit/>
          </a:bodyPr>
          <a:lstStyle/>
          <a:p>
            <a:pPr>
              <a:lnSpc>
                <a:spcPct val="150000"/>
              </a:lnSpc>
              <a:spcAft>
                <a:spcPts val="100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Nils Håkon </a:t>
            </a:r>
            <a:r>
              <a:rPr lang="nb-NO" sz="20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Lerstadgrind</a:t>
            </a: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veiledet sekretariatet og mannskap der på en utmerket måte. Han har også fått hjelp av Terje Aunan. Det brukes Liveoppdatering på alle kamper nå og avdelingen har fått seg en egen bruker til dette. Vi får også i år som i fjor, mange positive tilbakemeldinger på hvordan lagene presenteres før kamp og speakervirksomheten underveis. </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8825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6F02A04-8F2E-424B-9C03-046A6C74F498}"/>
              </a:ext>
            </a:extLst>
          </p:cNvPr>
          <p:cNvSpPr/>
          <p:nvPr/>
        </p:nvSpPr>
        <p:spPr>
          <a:xfrm>
            <a:off x="1447800" y="2022685"/>
            <a:ext cx="10191750" cy="2812629"/>
          </a:xfrm>
          <a:prstGeom prst="rect">
            <a:avLst/>
          </a:prstGeom>
        </p:spPr>
        <p:txBody>
          <a:bodyPr wrap="square">
            <a:spAutoFit/>
          </a:bodyPr>
          <a:lstStyle/>
          <a:p>
            <a:pPr>
              <a:lnSpc>
                <a:spcPct val="150000"/>
              </a:lnSpc>
              <a:spcAft>
                <a:spcPts val="100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Arrangementskomiteen har hatt endel utfordringer med rutiner og mannskap i komiteen. Der er det Silje Kamilla Jensen som har hatt hoved ansvaret. Før jul fikk hun hjelp fra Camilla Rosvold og etter jul var det Leder som bisto for å få oppgaver i havn. I forbindelse av lagring av mat så har avdelingen hatt en brakke utom hallen til lagringsplass. Arrangementskomiteen har også hatt ansvaret for tennbrikett salg og innkjøp av varer til loddsalg på Prix.</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8937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46DEF654-B629-4BD4-818B-27E65B1FD174}"/>
              </a:ext>
            </a:extLst>
          </p:cNvPr>
          <p:cNvSpPr/>
          <p:nvPr/>
        </p:nvSpPr>
        <p:spPr>
          <a:xfrm>
            <a:off x="1485900" y="1787996"/>
            <a:ext cx="9220200" cy="2109873"/>
          </a:xfrm>
          <a:prstGeom prst="rect">
            <a:avLst/>
          </a:prstGeom>
        </p:spPr>
        <p:txBody>
          <a:bodyPr wrap="square">
            <a:spAutoFit/>
          </a:bodyPr>
          <a:lstStyle/>
          <a:p>
            <a:pPr algn="ctr">
              <a:lnSpc>
                <a:spcPct val="150000"/>
              </a:lnSpc>
              <a:spcAft>
                <a:spcPts val="1000"/>
              </a:spcAft>
            </a:pPr>
            <a:r>
              <a:rPr lang="nb-NO" sz="2400" dirty="0" err="1">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Leksvikmartnan</a:t>
            </a:r>
            <a:r>
              <a:rPr lang="nb-NO" sz="2400"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 </a:t>
            </a:r>
            <a:endParaRPr lang="nb-NO" sz="2400" dirty="0">
              <a:solidFill>
                <a:schemeClr val="accent1">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100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Håndballavdelingen bidro i juni 2018 med nattevakter på </a:t>
            </a:r>
            <a:r>
              <a:rPr lang="nb-NO" sz="20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martnasområdet</a:t>
            </a: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renhold og salgstelt. Leder hadde vakt i hovedavdelingens info telt både lørdag og søndag. Dette fungerte veldig godt i år. </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4699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939D58EA-1538-45D5-8109-0EB988D0FDA3}"/>
              </a:ext>
            </a:extLst>
          </p:cNvPr>
          <p:cNvSpPr/>
          <p:nvPr/>
        </p:nvSpPr>
        <p:spPr>
          <a:xfrm>
            <a:off x="3048000" y="2781964"/>
            <a:ext cx="6096000" cy="1427635"/>
          </a:xfrm>
          <a:prstGeom prst="rect">
            <a:avLst/>
          </a:prstGeom>
        </p:spPr>
        <p:txBody>
          <a:bodyPr>
            <a:spAutoFit/>
          </a:bodyPr>
          <a:lstStyle/>
          <a:p>
            <a:pPr>
              <a:lnSpc>
                <a:spcPct val="150000"/>
              </a:lnSpc>
              <a:spcAft>
                <a:spcPts val="100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Det ble heller ikke arrangert noe </a:t>
            </a:r>
            <a:r>
              <a:rPr lang="nb-NO" sz="20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Kickoff</a:t>
            </a: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i år da det ble for vanskelig å finne dato der mange nok lag hadde anledning til å møte. </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7931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268F0280-9ECE-4265-BBB9-8BA4E3155C15}"/>
              </a:ext>
            </a:extLst>
          </p:cNvPr>
          <p:cNvSpPr/>
          <p:nvPr/>
        </p:nvSpPr>
        <p:spPr>
          <a:xfrm>
            <a:off x="1203960" y="1790394"/>
            <a:ext cx="9784080" cy="1981633"/>
          </a:xfrm>
          <a:prstGeom prst="rect">
            <a:avLst/>
          </a:prstGeom>
        </p:spPr>
        <p:txBody>
          <a:bodyPr wrap="square">
            <a:spAutoFit/>
          </a:bodyPr>
          <a:lstStyle/>
          <a:p>
            <a:pPr algn="ctr">
              <a:lnSpc>
                <a:spcPct val="150000"/>
              </a:lnSpc>
              <a:spcBef>
                <a:spcPts val="1000"/>
              </a:spcBef>
              <a:spcAft>
                <a:spcPts val="0"/>
              </a:spcAft>
            </a:pPr>
            <a:r>
              <a:rPr lang="nb-NO" sz="2400" b="1"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Sekretariat</a:t>
            </a:r>
            <a:endParaRPr lang="nb-NO" sz="2400" b="1" dirty="0">
              <a:solidFill>
                <a:schemeClr val="accent1">
                  <a:lumMod val="75000"/>
                </a:schemeClr>
              </a:solidFill>
              <a:effectLst/>
              <a:latin typeface="Cambria" panose="02040503050406030204" pitchFamily="18" charset="0"/>
              <a:ea typeface="Times New Roman" panose="02020603050405020304" pitchFamily="18" charset="0"/>
              <a:cs typeface="Times New Roman" panose="02020603050405020304" pitchFamily="18" charset="0"/>
            </a:endParaRPr>
          </a:p>
          <a:p>
            <a:pPr>
              <a:lnSpc>
                <a:spcPct val="150000"/>
              </a:lnSpc>
              <a:spcAft>
                <a:spcPts val="1000"/>
              </a:spcAft>
            </a:pPr>
            <a:r>
              <a:rPr lang="nb-NO" sz="2000" dirty="0">
                <a:latin typeface="Arial" panose="020B0604020202020204" pitchFamily="34" charset="0"/>
                <a:ea typeface="Times New Roman" panose="02020603050405020304" pitchFamily="18" charset="0"/>
                <a:cs typeface="Times New Roman" panose="02020603050405020304" pitchFamily="18" charset="0"/>
              </a:rPr>
              <a:t>Nils Håkon </a:t>
            </a:r>
            <a:r>
              <a:rPr lang="nb-NO" sz="2000" dirty="0" err="1">
                <a:latin typeface="Arial" panose="020B0604020202020204" pitchFamily="34" charset="0"/>
                <a:ea typeface="Times New Roman" panose="02020603050405020304" pitchFamily="18" charset="0"/>
                <a:cs typeface="Times New Roman" panose="02020603050405020304" pitchFamily="18" charset="0"/>
              </a:rPr>
              <a:t>Lerstadgrind</a:t>
            </a:r>
            <a:r>
              <a:rPr lang="nb-NO" sz="2000" dirty="0">
                <a:latin typeface="Arial" panose="020B0604020202020204" pitchFamily="34" charset="0"/>
                <a:ea typeface="Times New Roman" panose="02020603050405020304" pitchFamily="18" charset="0"/>
                <a:cs typeface="Times New Roman" panose="02020603050405020304" pitchFamily="18" charset="0"/>
              </a:rPr>
              <a:t>, Terje Aunan, Ståle Rian, Aud Dagmar </a:t>
            </a:r>
            <a:r>
              <a:rPr lang="nb-NO" sz="2000" dirty="0" err="1">
                <a:latin typeface="Arial" panose="020B0604020202020204" pitchFamily="34" charset="0"/>
                <a:ea typeface="Times New Roman" panose="02020603050405020304" pitchFamily="18" charset="0"/>
                <a:cs typeface="Times New Roman" panose="02020603050405020304" pitchFamily="18" charset="0"/>
              </a:rPr>
              <a:t>Ramdal</a:t>
            </a:r>
            <a:r>
              <a:rPr lang="nb-NO" sz="2000" dirty="0">
                <a:latin typeface="Arial" panose="020B0604020202020204" pitchFamily="34" charset="0"/>
                <a:ea typeface="Times New Roman" panose="02020603050405020304" pitchFamily="18" charset="0"/>
                <a:cs typeface="Times New Roman" panose="02020603050405020304" pitchFamily="18" charset="0"/>
              </a:rPr>
              <a:t>, Kjell Åsmund Rosvold, Steffen Aune, Eirik Hovstein, Nina </a:t>
            </a:r>
            <a:r>
              <a:rPr lang="nb-NO" sz="2000" dirty="0" err="1">
                <a:latin typeface="Arial" panose="020B0604020202020204" pitchFamily="34" charset="0"/>
                <a:ea typeface="Times New Roman" panose="02020603050405020304" pitchFamily="18" charset="0"/>
                <a:cs typeface="Times New Roman" panose="02020603050405020304" pitchFamily="18" charset="0"/>
              </a:rPr>
              <a:t>Ramdal</a:t>
            </a:r>
            <a:r>
              <a:rPr lang="nb-NO" sz="2000" dirty="0">
                <a:latin typeface="Arial" panose="020B0604020202020204" pitchFamily="34" charset="0"/>
                <a:ea typeface="Times New Roman" panose="02020603050405020304" pitchFamily="18" charset="0"/>
                <a:cs typeface="Times New Roman" panose="02020603050405020304" pitchFamily="18" charset="0"/>
              </a:rPr>
              <a:t> </a:t>
            </a:r>
            <a:r>
              <a:rPr lang="nb-NO" sz="2000" dirty="0" err="1">
                <a:latin typeface="Arial" panose="020B0604020202020204" pitchFamily="34" charset="0"/>
                <a:ea typeface="Times New Roman" panose="02020603050405020304" pitchFamily="18" charset="0"/>
                <a:cs typeface="Times New Roman" panose="02020603050405020304" pitchFamily="18" charset="0"/>
              </a:rPr>
              <a:t>Farbu</a:t>
            </a:r>
            <a:r>
              <a:rPr lang="nb-NO" sz="2000" dirty="0">
                <a:latin typeface="Arial" panose="020B0604020202020204" pitchFamily="34" charset="0"/>
                <a:ea typeface="Times New Roman" panose="02020603050405020304" pitchFamily="18" charset="0"/>
                <a:cs typeface="Times New Roman" panose="02020603050405020304" pitchFamily="18" charset="0"/>
              </a:rPr>
              <a:t>, Stig Øverland, Åsmund Lerstad, Cecilie </a:t>
            </a:r>
            <a:r>
              <a:rPr lang="nb-NO" sz="2000" dirty="0" err="1">
                <a:latin typeface="Arial" panose="020B0604020202020204" pitchFamily="34" charset="0"/>
                <a:ea typeface="Times New Roman" panose="02020603050405020304" pitchFamily="18" charset="0"/>
                <a:cs typeface="Times New Roman" panose="02020603050405020304" pitchFamily="18" charset="0"/>
              </a:rPr>
              <a:t>Balvold</a:t>
            </a:r>
            <a:r>
              <a:rPr lang="nb-NO" sz="2000" dirty="0">
                <a:latin typeface="Arial" panose="020B0604020202020204" pitchFamily="34" charset="0"/>
                <a:ea typeface="Times New Roman" panose="02020603050405020304" pitchFamily="18" charset="0"/>
                <a:cs typeface="Times New Roman" panose="02020603050405020304" pitchFamily="18" charset="0"/>
              </a:rPr>
              <a:t> og Trond Espen Aas</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60865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EDAA87AC-C5F3-4B0F-AC73-F0C07E678F43}"/>
              </a:ext>
            </a:extLst>
          </p:cNvPr>
          <p:cNvSpPr/>
          <p:nvPr/>
        </p:nvSpPr>
        <p:spPr>
          <a:xfrm>
            <a:off x="1188720" y="1405998"/>
            <a:ext cx="10277856" cy="3828292"/>
          </a:xfrm>
          <a:prstGeom prst="rect">
            <a:avLst/>
          </a:prstGeom>
        </p:spPr>
        <p:txBody>
          <a:bodyPr wrap="square">
            <a:spAutoFit/>
          </a:bodyPr>
          <a:lstStyle/>
          <a:p>
            <a:pPr algn="ctr">
              <a:lnSpc>
                <a:spcPct val="150000"/>
              </a:lnSpc>
              <a:spcBef>
                <a:spcPts val="1000"/>
              </a:spcBef>
              <a:spcAft>
                <a:spcPts val="0"/>
              </a:spcAft>
            </a:pPr>
            <a:r>
              <a:rPr lang="nb-NO" sz="2400" b="1"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Økonomi/Økonominemd:</a:t>
            </a:r>
            <a:endParaRPr lang="nb-NO" sz="2400" b="1" dirty="0">
              <a:solidFill>
                <a:schemeClr val="accent1">
                  <a:lumMod val="75000"/>
                </a:schemeClr>
              </a:solidFill>
              <a:effectLst/>
              <a:latin typeface="Cambria" panose="02040503050406030204" pitchFamily="18" charset="0"/>
              <a:ea typeface="Times New Roman" panose="02020603050405020304" pitchFamily="18" charset="0"/>
              <a:cs typeface="Times New Roman" panose="02020603050405020304" pitchFamily="18" charset="0"/>
            </a:endParaRPr>
          </a:p>
          <a:p>
            <a:pPr>
              <a:lnSpc>
                <a:spcPct val="150000"/>
              </a:lnSpc>
              <a:spcAft>
                <a:spcPts val="1000"/>
              </a:spcAft>
            </a:pPr>
            <a:r>
              <a:rPr lang="nb-NO" sz="2000" dirty="0">
                <a:latin typeface="Arial" panose="020B0604020202020204" pitchFamily="34" charset="0"/>
                <a:ea typeface="Times New Roman" panose="02020603050405020304" pitchFamily="18" charset="0"/>
                <a:cs typeface="Times New Roman" panose="02020603050405020304" pitchFamily="18" charset="0"/>
              </a:rPr>
              <a:t>Morten Stefan Berg har denne sesongen arbeidet tett sammen med kasserer for å skape bedre økonomiske vilkår for avdelingen. Han har fått på plass endel sponsoravtaler som gjelder for 2 år av gangen og organisert mye av hallreklame. Her har vi fortsatt mye å gå på da vi har mye reklameplass ledig fortsatt. Alle lag har hatt hver sin helg med loddsalg på Coop, foruten herrelaget som skal ha til høsten 2019 </a:t>
            </a:r>
            <a:r>
              <a:rPr lang="nb-NO" sz="2000" dirty="0" err="1">
                <a:latin typeface="Arial" panose="020B0604020202020204" pitchFamily="34" charset="0"/>
                <a:ea typeface="Times New Roman" panose="02020603050405020304" pitchFamily="18" charset="0"/>
                <a:cs typeface="Times New Roman" panose="02020603050405020304" pitchFamily="18" charset="0"/>
              </a:rPr>
              <a:t>pga</a:t>
            </a:r>
            <a:r>
              <a:rPr lang="nb-NO" sz="2000" dirty="0">
                <a:latin typeface="Arial" panose="020B0604020202020204" pitchFamily="34" charset="0"/>
                <a:ea typeface="Times New Roman" panose="02020603050405020304" pitchFamily="18" charset="0"/>
                <a:cs typeface="Times New Roman" panose="02020603050405020304" pitchFamily="18" charset="0"/>
              </a:rPr>
              <a:t> mangel på ledige helger på Prix. Det ble også før jul 2018 gjennomført en dugnad med salg av tennbriketter som ga gode inntekter til avdelingen.</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24981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5C4C62B-BF7A-4EE3-BC0D-A581AC2E3F92}"/>
              </a:ext>
            </a:extLst>
          </p:cNvPr>
          <p:cNvSpPr/>
          <p:nvPr/>
        </p:nvSpPr>
        <p:spPr>
          <a:xfrm>
            <a:off x="765048" y="1250437"/>
            <a:ext cx="10991088" cy="3956532"/>
          </a:xfrm>
          <a:prstGeom prst="rect">
            <a:avLst/>
          </a:prstGeom>
        </p:spPr>
        <p:txBody>
          <a:bodyPr wrap="square">
            <a:spAutoFit/>
          </a:bodyPr>
          <a:lstStyle/>
          <a:p>
            <a:pPr algn="ctr">
              <a:lnSpc>
                <a:spcPct val="150000"/>
              </a:lnSpc>
              <a:spcAft>
                <a:spcPts val="1000"/>
              </a:spcAft>
            </a:pPr>
            <a:r>
              <a:rPr lang="nb-NO" sz="2400" b="1"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Lagene:</a:t>
            </a:r>
            <a:endParaRPr lang="nb-NO" sz="2400" dirty="0">
              <a:solidFill>
                <a:schemeClr val="accent1">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0"/>
              </a:spcAft>
            </a:pPr>
            <a:r>
              <a:rPr lang="nb-NO" sz="2000" dirty="0">
                <a:latin typeface="Arial" panose="020B0604020202020204" pitchFamily="34" charset="0"/>
                <a:ea typeface="Calibri" panose="020F0502020204030204" pitchFamily="34" charset="0"/>
                <a:cs typeface="Times New Roman" panose="02020603050405020304" pitchFamily="18" charset="0"/>
              </a:rPr>
              <a:t>Vi har i sesongen 2018/2019 hatt et treningstilbud for alle barn fra 2011 og oppover. </a:t>
            </a:r>
            <a:endParaRPr lang="nb-NO"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0"/>
              </a:spcAft>
            </a:pPr>
            <a:r>
              <a:rPr lang="nb-NO" sz="2000" dirty="0">
                <a:latin typeface="Arial" panose="020B0604020202020204" pitchFamily="34" charset="0"/>
                <a:ea typeface="Calibri" panose="020F0502020204030204" pitchFamily="34" charset="0"/>
                <a:cs typeface="Times New Roman" panose="02020603050405020304" pitchFamily="18" charset="0"/>
              </a:rPr>
              <a:t>Vi fikk også på plass et herrelag etter mange års opphold.</a:t>
            </a:r>
            <a:endParaRPr lang="nb-NO"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0"/>
              </a:spcAft>
            </a:pPr>
            <a:r>
              <a:rPr lang="nb-NO" sz="2000" dirty="0">
                <a:latin typeface="Arial" panose="020B0604020202020204" pitchFamily="34" charset="0"/>
                <a:ea typeface="Calibri" panose="020F0502020204030204" pitchFamily="34" charset="0"/>
                <a:cs typeface="Times New Roman" panose="02020603050405020304" pitchFamily="18" charset="0"/>
              </a:rPr>
              <a:t>Totalt er det 147 aktive utøvere i avdelingen utenom støtteapparatene. </a:t>
            </a:r>
            <a:endParaRPr lang="nb-NO"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0"/>
              </a:spcAft>
            </a:pPr>
            <a:r>
              <a:rPr lang="nb-NO" sz="2000" dirty="0">
                <a:latin typeface="Arial" panose="020B0604020202020204" pitchFamily="34" charset="0"/>
                <a:ea typeface="Calibri" panose="020F0502020204030204" pitchFamily="34" charset="0"/>
                <a:cs typeface="Times New Roman" panose="02020603050405020304" pitchFamily="18" charset="0"/>
              </a:rPr>
              <a:t>Vi har hatt 9 lag i aldersbestemte klasser med seriespill. Damelaget og herrelaget har spilt i 4. Divisjon. Vi har også hatt 2 minilag i alderen 8 og 9år. </a:t>
            </a:r>
            <a:endParaRPr lang="nb-NO"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0"/>
              </a:spcAft>
            </a:pPr>
            <a:r>
              <a:rPr lang="nb-NO" sz="2000" dirty="0">
                <a:latin typeface="Arial" panose="020B0604020202020204" pitchFamily="34" charset="0"/>
                <a:ea typeface="Calibri" panose="020F0502020204030204" pitchFamily="34" charset="0"/>
                <a:cs typeface="Times New Roman" panose="02020603050405020304" pitchFamily="18" charset="0"/>
              </a:rPr>
              <a:t>Det var i utgangspunktet påmeldt 2 j.10 lag, men det ene laget måtte trekkes like før seriestart på grunn av få utøvere. </a:t>
            </a:r>
            <a:endParaRPr lang="nb-NO"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711719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4EB17D20-4CD6-4D8D-B5DB-D039F879B588}"/>
              </a:ext>
            </a:extLst>
          </p:cNvPr>
          <p:cNvSpPr/>
          <p:nvPr/>
        </p:nvSpPr>
        <p:spPr>
          <a:xfrm>
            <a:off x="1115568" y="1840831"/>
            <a:ext cx="10405872" cy="2554545"/>
          </a:xfrm>
          <a:prstGeom prst="rect">
            <a:avLst/>
          </a:prstGeom>
        </p:spPr>
        <p:txBody>
          <a:bodyPr wrap="square">
            <a:spAutoFit/>
          </a:bodyPr>
          <a:lstStyle/>
          <a:p>
            <a:pPr>
              <a:lnSpc>
                <a:spcPct val="150000"/>
              </a:lnSpc>
              <a:spcAft>
                <a:spcPts val="0"/>
              </a:spcAft>
            </a:pPr>
            <a:r>
              <a:rPr lang="nb-NO" sz="2000" dirty="0">
                <a:latin typeface="Arial" panose="020B0604020202020204" pitchFamily="34" charset="0"/>
                <a:ea typeface="Calibri" panose="020F0502020204030204" pitchFamily="34" charset="0"/>
                <a:cs typeface="Times New Roman" panose="02020603050405020304" pitchFamily="18" charset="0"/>
              </a:rPr>
              <a:t>De to yngste årgangene har hatt mulighet for å delta på miniturneringer omkring på Fosen og har deltatt på to av disse. I April deltok det totalt 9 lag på Steinkjercup 26.-28. April. Der kom vårt G12.1 og J14 lag på andreplass i A-sluttspillet og J12 kom på 1 Plass i B-sluttspillet og G16 kom på 2 plass i B- sluttspillet.</a:t>
            </a:r>
            <a:endParaRPr lang="nb-NO" sz="2000" dirty="0">
              <a:effectLst/>
              <a:latin typeface="Calibri" panose="020F0502020204030204" pitchFamily="34" charset="0"/>
              <a:ea typeface="Calibri" panose="020F0502020204030204" pitchFamily="34" charset="0"/>
              <a:cs typeface="Times New Roman" panose="02020603050405020304" pitchFamily="18" charset="0"/>
            </a:endParaRPr>
          </a:p>
          <a:p>
            <a:r>
              <a:rPr lang="nb-NO" sz="2000" dirty="0">
                <a:latin typeface="Arial" panose="020B0604020202020204" pitchFamily="34" charset="0"/>
                <a:ea typeface="Times New Roman" panose="02020603050405020304" pitchFamily="18" charset="0"/>
              </a:rPr>
              <a:t>Det var veldig bra og ikke minst veldig morsomt at så mange lag fra vår klubb kom så langt. </a:t>
            </a:r>
            <a:endParaRPr lang="nb-NO" sz="2000" dirty="0"/>
          </a:p>
        </p:txBody>
      </p:sp>
    </p:spTree>
    <p:extLst>
      <p:ext uri="{BB962C8B-B14F-4D97-AF65-F5344CB8AC3E}">
        <p14:creationId xmlns:p14="http://schemas.microsoft.com/office/powerpoint/2010/main" val="5294834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4E05F1BB-8127-49F3-8836-BE34499C555E}"/>
              </a:ext>
            </a:extLst>
          </p:cNvPr>
          <p:cNvSpPr/>
          <p:nvPr/>
        </p:nvSpPr>
        <p:spPr>
          <a:xfrm>
            <a:off x="1482852" y="2613392"/>
            <a:ext cx="9226296" cy="1631216"/>
          </a:xfrm>
          <a:prstGeom prst="rect">
            <a:avLst/>
          </a:prstGeom>
        </p:spPr>
        <p:txBody>
          <a:bodyPr wrap="square">
            <a:spAutoFit/>
          </a:bodyPr>
          <a:lstStyle/>
          <a:p>
            <a:r>
              <a:rPr lang="nb-NO" sz="2000" dirty="0">
                <a:latin typeface="Arial" panose="020B0604020202020204" pitchFamily="34" charset="0"/>
                <a:ea typeface="Times New Roman" panose="02020603050405020304" pitchFamily="18" charset="0"/>
              </a:rPr>
              <a:t>Det har på enkelte alderstrinn vært en del utfordringer i å bla finne lagledere og at enkelte lag har hatt mange spillere, men utover sesongen har dette løst seg på en god måte. Både lagledere, trenere og øvrig støtteapparat oppleves som engasjerte voksne, som gjør en enorm innsats flere timer hver uke, for at vi skal ha et godt håndballtilbud i bygda. </a:t>
            </a:r>
            <a:endParaRPr lang="nb-NO" sz="2000" dirty="0"/>
          </a:p>
        </p:txBody>
      </p:sp>
    </p:spTree>
    <p:extLst>
      <p:ext uri="{BB962C8B-B14F-4D97-AF65-F5344CB8AC3E}">
        <p14:creationId xmlns:p14="http://schemas.microsoft.com/office/powerpoint/2010/main" val="2750806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a:extLst>
              <a:ext uri="{FF2B5EF4-FFF2-40B4-BE49-F238E27FC236}">
                <a16:creationId xmlns:a16="http://schemas.microsoft.com/office/drawing/2014/main" id="{77DE5434-5E36-4BC8-B408-FFDC16BFA78F}"/>
              </a:ext>
            </a:extLst>
          </p:cNvPr>
          <p:cNvSpPr/>
          <p:nvPr/>
        </p:nvSpPr>
        <p:spPr>
          <a:xfrm>
            <a:off x="1590675" y="552450"/>
            <a:ext cx="7553325" cy="3416320"/>
          </a:xfrm>
          <a:prstGeom prst="rect">
            <a:avLst/>
          </a:prstGeom>
        </p:spPr>
        <p:txBody>
          <a:bodyPr wrap="square">
            <a:spAutoFit/>
          </a:bodyPr>
          <a:lstStyle/>
          <a:p>
            <a:r>
              <a:rPr lang="nb-NO" sz="3600" b="1" dirty="0"/>
              <a:t>•	Årsberetning</a:t>
            </a:r>
          </a:p>
          <a:p>
            <a:r>
              <a:rPr lang="nb-NO" sz="3600" b="1" dirty="0"/>
              <a:t>•	</a:t>
            </a:r>
            <a:r>
              <a:rPr lang="nb-NO" sz="3600" b="1" dirty="0" err="1"/>
              <a:t>Materialliste</a:t>
            </a:r>
            <a:endParaRPr lang="nb-NO" sz="3600" b="1" dirty="0"/>
          </a:p>
          <a:p>
            <a:r>
              <a:rPr lang="nb-NO" sz="3600" b="1" dirty="0"/>
              <a:t>•	Resultatregnskap med balanse og revisjonsrapport</a:t>
            </a:r>
          </a:p>
          <a:p>
            <a:r>
              <a:rPr lang="nb-NO" sz="3600" b="1" dirty="0"/>
              <a:t>•	Sportslig utvalgs årsrapport</a:t>
            </a:r>
          </a:p>
          <a:p>
            <a:r>
              <a:rPr lang="nb-NO" sz="3600" b="1" dirty="0"/>
              <a:t>•	Valgkomiteens innstilling</a:t>
            </a:r>
          </a:p>
        </p:txBody>
      </p:sp>
    </p:spTree>
    <p:extLst>
      <p:ext uri="{BB962C8B-B14F-4D97-AF65-F5344CB8AC3E}">
        <p14:creationId xmlns:p14="http://schemas.microsoft.com/office/powerpoint/2010/main" val="36153761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E7F7D31C-C266-4E7B-A25B-069CB9676769}"/>
              </a:ext>
            </a:extLst>
          </p:cNvPr>
          <p:cNvSpPr/>
          <p:nvPr/>
        </p:nvSpPr>
        <p:spPr>
          <a:xfrm>
            <a:off x="1014984" y="-420624"/>
            <a:ext cx="10552176" cy="7743402"/>
          </a:xfrm>
          <a:prstGeom prst="rect">
            <a:avLst/>
          </a:prstGeom>
        </p:spPr>
        <p:txBody>
          <a:bodyPr wrap="square">
            <a:spAutoFit/>
          </a:bodyPr>
          <a:lstStyle/>
          <a:p>
            <a:pPr>
              <a:lnSpc>
                <a:spcPct val="150000"/>
              </a:lnSpc>
              <a:spcAft>
                <a:spcPts val="0"/>
              </a:spcAft>
            </a:pPr>
            <a:r>
              <a:rPr lang="nb-NO" b="1" dirty="0">
                <a:solidFill>
                  <a:srgbClr val="5B9BD5"/>
                </a:solidFill>
                <a:latin typeface="Arial" panose="020B0604020202020204" pitchFamily="34" charset="0"/>
                <a:ea typeface="Times New Roman" panose="02020603050405020304" pitchFamily="18" charset="0"/>
                <a:cs typeface="Times New Roman" panose="02020603050405020304" pitchFamily="18" charset="0"/>
              </a:rPr>
              <a:t> </a:t>
            </a:r>
            <a:endParaRPr lang="nb-NO" sz="16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1000"/>
              </a:spcAft>
            </a:pPr>
            <a:r>
              <a:rPr lang="nb-NO" sz="2000" b="1" dirty="0">
                <a:solidFill>
                  <a:srgbClr val="5B9BD5"/>
                </a:solidFill>
                <a:latin typeface="Arial" panose="020B0604020202020204" pitchFamily="34" charset="0"/>
                <a:ea typeface="Times New Roman" panose="02020603050405020304" pitchFamily="18" charset="0"/>
                <a:cs typeface="Times New Roman" panose="02020603050405020304" pitchFamily="18" charset="0"/>
              </a:rPr>
              <a:t>Dommere sesongen 2017-2018</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1000"/>
              </a:spcAft>
            </a:pPr>
            <a:r>
              <a:rPr lang="nb-NO" dirty="0">
                <a:latin typeface="Arial" panose="020B0604020202020204" pitchFamily="34" charset="0"/>
                <a:ea typeface="Times New Roman" panose="02020603050405020304" pitchFamily="18" charset="0"/>
                <a:cs typeface="Times New Roman" panose="02020603050405020304" pitchFamily="18" charset="0"/>
              </a:rPr>
              <a:t>Aktive dommere:</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Andre Lindgjerdet</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Kenneth Dahl Bergersen</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Victoria </a:t>
            </a:r>
            <a:r>
              <a:rPr lang="nb-NO" dirty="0" err="1">
                <a:latin typeface="Arial" panose="020B0604020202020204" pitchFamily="34" charset="0"/>
                <a:ea typeface="Times New Roman" panose="02020603050405020304" pitchFamily="18" charset="0"/>
                <a:cs typeface="Times New Roman" panose="02020603050405020304" pitchFamily="18" charset="0"/>
              </a:rPr>
              <a:t>Selli</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Hans Erik Lerstad</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Hans Martin Halvorsen</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Aron Sæther</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en-US" dirty="0">
                <a:latin typeface="Arial" panose="020B0604020202020204" pitchFamily="34" charset="0"/>
                <a:ea typeface="Times New Roman" panose="02020603050405020304" pitchFamily="18" charset="0"/>
                <a:cs typeface="Times New Roman" panose="02020603050405020304" pitchFamily="18" charset="0"/>
              </a:rPr>
              <a:t>Mathias Pedersen</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en-US" dirty="0">
                <a:latin typeface="Arial" panose="020B0604020202020204" pitchFamily="34" charset="0"/>
                <a:ea typeface="Times New Roman" panose="02020603050405020304" pitchFamily="18" charset="0"/>
                <a:cs typeface="Times New Roman" panose="02020603050405020304" pitchFamily="18" charset="0"/>
              </a:rPr>
              <a:t>Magnus </a:t>
            </a:r>
            <a:r>
              <a:rPr lang="en-US" dirty="0" err="1">
                <a:latin typeface="Arial" panose="020B0604020202020204" pitchFamily="34" charset="0"/>
                <a:ea typeface="Times New Roman" panose="02020603050405020304" pitchFamily="18" charset="0"/>
                <a:cs typeface="Times New Roman" panose="02020603050405020304" pitchFamily="18" charset="0"/>
              </a:rPr>
              <a:t>Ramdal</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Ruben Belsvik</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Marie Øverland</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Amalie Myrseth</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Marion Sæther Røst</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Frida Kopreitan Dahl</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0"/>
              </a:spcAft>
            </a:pPr>
            <a:r>
              <a:rPr lang="nb-NO" dirty="0">
                <a:latin typeface="Arial" panose="020B0604020202020204" pitchFamily="34" charset="0"/>
                <a:ea typeface="Times New Roman" panose="02020603050405020304" pitchFamily="18" charset="0"/>
                <a:cs typeface="Times New Roman" panose="02020603050405020304" pitchFamily="18" charset="0"/>
              </a:rPr>
              <a:t> </a:t>
            </a: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0"/>
              </a:spcAft>
            </a:pP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50871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62B60BCD-37C4-4980-AED9-19A30FD704C6}"/>
              </a:ext>
            </a:extLst>
          </p:cNvPr>
          <p:cNvSpPr/>
          <p:nvPr/>
        </p:nvSpPr>
        <p:spPr>
          <a:xfrm>
            <a:off x="1089660" y="2151727"/>
            <a:ext cx="10012680" cy="2862322"/>
          </a:xfrm>
          <a:prstGeom prst="rect">
            <a:avLst/>
          </a:prstGeom>
        </p:spPr>
        <p:txBody>
          <a:bodyPr wrap="square">
            <a:spAutoFit/>
          </a:bodyPr>
          <a:lstStyle/>
          <a:p>
            <a:r>
              <a:rPr lang="nb-NO" sz="2000" dirty="0"/>
              <a:t>Disse har i hovedsak dømt kamper i Leksvikhallen, men også tatt på seg dommeroppdrag i Vanvikan. Andre Lindgjerdet dømmer på nivå 3 og har oppdrag i Trondheimsregionen. </a:t>
            </a:r>
          </a:p>
          <a:p>
            <a:r>
              <a:rPr lang="nb-NO" sz="2000" dirty="0"/>
              <a:t> Rune Halvorsen  			</a:t>
            </a:r>
          </a:p>
          <a:p>
            <a:r>
              <a:rPr lang="nb-NO" sz="2000" dirty="0"/>
              <a:t>			</a:t>
            </a:r>
          </a:p>
          <a:p>
            <a:r>
              <a:rPr lang="nb-NO" sz="2000" dirty="0"/>
              <a:t>Dommerobservatører:</a:t>
            </a:r>
          </a:p>
          <a:p>
            <a:r>
              <a:rPr lang="nb-NO" sz="2000" dirty="0"/>
              <a:t>Rune Halvorsen og Tove Tiller</a:t>
            </a:r>
          </a:p>
          <a:p>
            <a:endParaRPr lang="nb-NO" sz="2000" dirty="0"/>
          </a:p>
          <a:p>
            <a:r>
              <a:rPr lang="nb-NO" sz="2000" dirty="0"/>
              <a:t>Disse har deltatt på dommerobservatørkurs og er tilstede på de fleste kamper hvor våre dommere er aksjon.</a:t>
            </a:r>
          </a:p>
        </p:txBody>
      </p:sp>
    </p:spTree>
    <p:extLst>
      <p:ext uri="{BB962C8B-B14F-4D97-AF65-F5344CB8AC3E}">
        <p14:creationId xmlns:p14="http://schemas.microsoft.com/office/powerpoint/2010/main" val="27842611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 1">
            <a:extLst>
              <a:ext uri="{FF2B5EF4-FFF2-40B4-BE49-F238E27FC236}">
                <a16:creationId xmlns:a16="http://schemas.microsoft.com/office/drawing/2014/main" id="{01896B39-91A6-40CA-9FDC-98F031E817D5}"/>
              </a:ext>
            </a:extLst>
          </p:cNvPr>
          <p:cNvGraphicFramePr>
            <a:graphicFrameLocks noGrp="1"/>
          </p:cNvGraphicFramePr>
          <p:nvPr>
            <p:extLst>
              <p:ext uri="{D42A27DB-BD31-4B8C-83A1-F6EECF244321}">
                <p14:modId xmlns:p14="http://schemas.microsoft.com/office/powerpoint/2010/main" val="2837434824"/>
              </p:ext>
            </p:extLst>
          </p:nvPr>
        </p:nvGraphicFramePr>
        <p:xfrm>
          <a:off x="932688" y="1207008"/>
          <a:ext cx="9646920" cy="5166359"/>
        </p:xfrm>
        <a:graphic>
          <a:graphicData uri="http://schemas.openxmlformats.org/drawingml/2006/table">
            <a:tbl>
              <a:tblPr firstRow="1" firstCol="1" bandRow="1">
                <a:tableStyleId>{5C22544A-7EE6-4342-B048-85BDC9FD1C3A}</a:tableStyleId>
              </a:tblPr>
              <a:tblGrid>
                <a:gridCol w="2118556">
                  <a:extLst>
                    <a:ext uri="{9D8B030D-6E8A-4147-A177-3AD203B41FA5}">
                      <a16:colId xmlns:a16="http://schemas.microsoft.com/office/drawing/2014/main" val="3066486147"/>
                    </a:ext>
                  </a:extLst>
                </a:gridCol>
                <a:gridCol w="4094805">
                  <a:extLst>
                    <a:ext uri="{9D8B030D-6E8A-4147-A177-3AD203B41FA5}">
                      <a16:colId xmlns:a16="http://schemas.microsoft.com/office/drawing/2014/main" val="2705860965"/>
                    </a:ext>
                  </a:extLst>
                </a:gridCol>
                <a:gridCol w="3433559">
                  <a:extLst>
                    <a:ext uri="{9D8B030D-6E8A-4147-A177-3AD203B41FA5}">
                      <a16:colId xmlns:a16="http://schemas.microsoft.com/office/drawing/2014/main" val="1988764307"/>
                    </a:ext>
                  </a:extLst>
                </a:gridCol>
              </a:tblGrid>
              <a:tr h="620414">
                <a:tc>
                  <a:txBody>
                    <a:bodyPr/>
                    <a:lstStyle/>
                    <a:p>
                      <a:pPr>
                        <a:lnSpc>
                          <a:spcPct val="150000"/>
                        </a:lnSpc>
                        <a:spcAft>
                          <a:spcPts val="1000"/>
                        </a:spcAft>
                      </a:pPr>
                      <a:r>
                        <a:rPr lang="nb-NO" sz="2000" dirty="0">
                          <a:effectLst/>
                        </a:rPr>
                        <a:t>Mini 2011</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Heidi Kongsrud</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Hilde Trana</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16794214"/>
                  </a:ext>
                </a:extLst>
              </a:tr>
              <a:tr h="888973">
                <a:tc>
                  <a:txBody>
                    <a:bodyPr/>
                    <a:lstStyle/>
                    <a:p>
                      <a:pPr>
                        <a:lnSpc>
                          <a:spcPct val="150000"/>
                        </a:lnSpc>
                        <a:spcAft>
                          <a:spcPts val="1000"/>
                        </a:spcAft>
                      </a:pPr>
                      <a:r>
                        <a:rPr lang="nb-NO" sz="2000">
                          <a:effectLst/>
                        </a:rPr>
                        <a:t>Mini 2010</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Camilla S. Finsmyr og Linn Marita Nyborg</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dirty="0">
                          <a:effectLst/>
                        </a:rPr>
                        <a:t> </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12872349"/>
                  </a:ext>
                </a:extLst>
              </a:tr>
              <a:tr h="878557">
                <a:tc>
                  <a:txBody>
                    <a:bodyPr/>
                    <a:lstStyle/>
                    <a:p>
                      <a:pPr>
                        <a:lnSpc>
                          <a:spcPct val="150000"/>
                        </a:lnSpc>
                        <a:spcAft>
                          <a:spcPts val="1000"/>
                        </a:spcAft>
                      </a:pPr>
                      <a:r>
                        <a:rPr lang="nb-NO" sz="2000">
                          <a:effectLst/>
                        </a:rPr>
                        <a:t>J10 2008-2009</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dirty="0">
                          <a:effectLst/>
                        </a:rPr>
                        <a:t>Linda </a:t>
                      </a:r>
                      <a:r>
                        <a:rPr lang="nb-NO" sz="2000" dirty="0" err="1">
                          <a:effectLst/>
                        </a:rPr>
                        <a:t>Lutdal</a:t>
                      </a:r>
                      <a:r>
                        <a:rPr lang="nb-NO" sz="2000" dirty="0">
                          <a:effectLst/>
                        </a:rPr>
                        <a:t>, Tone Sandgrind, Sylvia Elverum</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Roar Berget</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02344007"/>
                  </a:ext>
                </a:extLst>
              </a:tr>
              <a:tr h="878557">
                <a:tc>
                  <a:txBody>
                    <a:bodyPr/>
                    <a:lstStyle/>
                    <a:p>
                      <a:pPr>
                        <a:lnSpc>
                          <a:spcPct val="150000"/>
                        </a:lnSpc>
                        <a:spcAft>
                          <a:spcPts val="1000"/>
                        </a:spcAft>
                      </a:pPr>
                      <a:r>
                        <a:rPr lang="nb-NO" sz="2000">
                          <a:effectLst/>
                        </a:rPr>
                        <a:t>J11 2007</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dirty="0">
                          <a:effectLst/>
                        </a:rPr>
                        <a:t>Birgit Rosvold og Rune Halvorsen</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da-DK" sz="2000" dirty="0">
                          <a:effectLst/>
                        </a:rPr>
                        <a:t>Camilla S. Finsmyr og Tone </a:t>
                      </a:r>
                      <a:r>
                        <a:rPr lang="da-DK" sz="2000" dirty="0" err="1">
                          <a:effectLst/>
                        </a:rPr>
                        <a:t>Aune</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90185214"/>
                  </a:ext>
                </a:extLst>
              </a:tr>
              <a:tr h="878557">
                <a:tc>
                  <a:txBody>
                    <a:bodyPr/>
                    <a:lstStyle/>
                    <a:p>
                      <a:pPr>
                        <a:lnSpc>
                          <a:spcPct val="150000"/>
                        </a:lnSpc>
                        <a:spcAft>
                          <a:spcPts val="1000"/>
                        </a:spcAft>
                      </a:pPr>
                      <a:r>
                        <a:rPr lang="nb-NO" sz="2000">
                          <a:effectLst/>
                        </a:rPr>
                        <a:t>J 12 2006</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Silje Aunet og Rita Rosvoldaunet</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Silje Aunet og Rita Rosvoldaunet</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52235980"/>
                  </a:ext>
                </a:extLst>
              </a:tr>
              <a:tr h="1021301">
                <a:tc>
                  <a:txBody>
                    <a:bodyPr/>
                    <a:lstStyle/>
                    <a:p>
                      <a:pPr>
                        <a:lnSpc>
                          <a:spcPct val="150000"/>
                        </a:lnSpc>
                        <a:spcAft>
                          <a:spcPts val="1000"/>
                        </a:spcAft>
                      </a:pPr>
                      <a:r>
                        <a:rPr lang="nb-NO" sz="2000">
                          <a:effectLst/>
                        </a:rPr>
                        <a:t>J 14 </a:t>
                      </a:r>
                    </a:p>
                    <a:p>
                      <a:pPr>
                        <a:lnSpc>
                          <a:spcPct val="150000"/>
                        </a:lnSpc>
                        <a:spcAft>
                          <a:spcPts val="1000"/>
                        </a:spcAft>
                      </a:pPr>
                      <a:r>
                        <a:rPr lang="nb-NO" sz="2000">
                          <a:effectLst/>
                        </a:rPr>
                        <a:t>2003-2004-2005</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da-DK" sz="2000">
                          <a:effectLst/>
                        </a:rPr>
                        <a:t>Merethe Kopreitan Dahl og Jan Kopreitan</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da-DK" sz="2000" dirty="0">
                          <a:effectLst/>
                        </a:rPr>
                        <a:t>Elena Øverland</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12671925"/>
                  </a:ext>
                </a:extLst>
              </a:tr>
            </a:tbl>
          </a:graphicData>
        </a:graphic>
      </p:graphicFrame>
      <p:sp>
        <p:nvSpPr>
          <p:cNvPr id="3" name="Rectangle 1">
            <a:extLst>
              <a:ext uri="{FF2B5EF4-FFF2-40B4-BE49-F238E27FC236}">
                <a16:creationId xmlns:a16="http://schemas.microsoft.com/office/drawing/2014/main" id="{2AC3F9EC-725D-4BEB-A659-7AB3AECFC930}"/>
              </a:ext>
            </a:extLst>
          </p:cNvPr>
          <p:cNvSpPr>
            <a:spLocks noChangeArrowheads="1"/>
          </p:cNvSpPr>
          <p:nvPr/>
        </p:nvSpPr>
        <p:spPr bwMode="auto">
          <a:xfrm>
            <a:off x="1207008" y="-304747"/>
            <a:ext cx="10469881" cy="1359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26960" rIns="91440" bIns="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endParaRPr kumimoji="0" lang="nb-NO" altLang="ja-JP" sz="2400" b="1" i="0" u="none" strike="noStrike" cap="none" normalizeH="0" baseline="0" dirty="0">
              <a:ln>
                <a:noFill/>
              </a:ln>
              <a:solidFill>
                <a:srgbClr val="4F81BD"/>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nb-NO" altLang="ja-JP" sz="2400" b="1" i="0" u="none" strike="noStrike" cap="none" normalizeH="0" baseline="0" dirty="0">
                <a:ln>
                  <a:noFill/>
                </a:ln>
                <a:solidFill>
                  <a:srgbClr val="4F81BD"/>
                </a:solidFill>
                <a:effectLst/>
                <a:latin typeface="Arial" panose="020B0604020202020204" pitchFamily="34" charset="0"/>
                <a:ea typeface="Times New Roman" panose="02020603050405020304" pitchFamily="18" charset="0"/>
                <a:cs typeface="Arial" panose="020B0604020202020204" pitchFamily="34" charset="0"/>
              </a:rPr>
              <a:t>Trenere og lagledere sesongen 2018/2019</a:t>
            </a:r>
          </a:p>
          <a:p>
            <a:pPr marL="0" marR="0" lvl="0" indent="0" defTabSz="914400" rtl="0" eaLnBrk="0" fontAlgn="base" latinLnBrk="0" hangingPunct="0">
              <a:lnSpc>
                <a:spcPct val="100000"/>
              </a:lnSpc>
              <a:spcBef>
                <a:spcPct val="0"/>
              </a:spcBef>
              <a:spcAft>
                <a:spcPct val="0"/>
              </a:spcAft>
              <a:buClrTx/>
              <a:buSzTx/>
              <a:buFontTx/>
              <a:buNone/>
              <a:tabLst/>
            </a:pPr>
            <a:r>
              <a:rPr kumimoji="0" lang="nb-NO" altLang="ja-JP" sz="16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p>
          <a:p>
            <a:pPr marL="0" marR="0" lvl="0" indent="0" defTabSz="914400" rtl="0" eaLnBrk="0" fontAlgn="base" latinLnBrk="0" hangingPunct="0">
              <a:lnSpc>
                <a:spcPct val="100000"/>
              </a:lnSpc>
              <a:spcBef>
                <a:spcPct val="0"/>
              </a:spcBef>
              <a:spcAft>
                <a:spcPct val="0"/>
              </a:spcAft>
              <a:buClrTx/>
              <a:buSzTx/>
              <a:buFontTx/>
              <a:buNone/>
              <a:tabLst/>
            </a:pPr>
            <a:r>
              <a:rPr kumimoji="0" lang="nb-NO" altLang="ja-JP" sz="16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Lag:                                        Trener(e)		                                  Lagleder(e)</a:t>
            </a:r>
            <a:endParaRPr kumimoji="0" lang="nb-NO" altLang="ja-JP"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54499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 1">
            <a:extLst>
              <a:ext uri="{FF2B5EF4-FFF2-40B4-BE49-F238E27FC236}">
                <a16:creationId xmlns:a16="http://schemas.microsoft.com/office/drawing/2014/main" id="{92ED2202-AA46-4C39-91A5-CD9E9720E2E4}"/>
              </a:ext>
            </a:extLst>
          </p:cNvPr>
          <p:cNvGraphicFramePr>
            <a:graphicFrameLocks noGrp="1"/>
          </p:cNvGraphicFramePr>
          <p:nvPr>
            <p:extLst>
              <p:ext uri="{D42A27DB-BD31-4B8C-83A1-F6EECF244321}">
                <p14:modId xmlns:p14="http://schemas.microsoft.com/office/powerpoint/2010/main" val="2164399955"/>
              </p:ext>
            </p:extLst>
          </p:nvPr>
        </p:nvGraphicFramePr>
        <p:xfrm>
          <a:off x="1600200" y="356616"/>
          <a:ext cx="9418319" cy="4773196"/>
        </p:xfrm>
        <a:graphic>
          <a:graphicData uri="http://schemas.openxmlformats.org/drawingml/2006/table">
            <a:tbl>
              <a:tblPr firstRow="1" firstCol="1" bandRow="1">
                <a:tableStyleId>{5C22544A-7EE6-4342-B048-85BDC9FD1C3A}</a:tableStyleId>
              </a:tblPr>
              <a:tblGrid>
                <a:gridCol w="2068352">
                  <a:extLst>
                    <a:ext uri="{9D8B030D-6E8A-4147-A177-3AD203B41FA5}">
                      <a16:colId xmlns:a16="http://schemas.microsoft.com/office/drawing/2014/main" val="3156767791"/>
                    </a:ext>
                  </a:extLst>
                </a:gridCol>
                <a:gridCol w="3997772">
                  <a:extLst>
                    <a:ext uri="{9D8B030D-6E8A-4147-A177-3AD203B41FA5}">
                      <a16:colId xmlns:a16="http://schemas.microsoft.com/office/drawing/2014/main" val="1584265225"/>
                    </a:ext>
                  </a:extLst>
                </a:gridCol>
                <a:gridCol w="3352195">
                  <a:extLst>
                    <a:ext uri="{9D8B030D-6E8A-4147-A177-3AD203B41FA5}">
                      <a16:colId xmlns:a16="http://schemas.microsoft.com/office/drawing/2014/main" val="266538692"/>
                    </a:ext>
                  </a:extLst>
                </a:gridCol>
              </a:tblGrid>
              <a:tr h="788341">
                <a:tc>
                  <a:txBody>
                    <a:bodyPr/>
                    <a:lstStyle/>
                    <a:p>
                      <a:pPr>
                        <a:lnSpc>
                          <a:spcPct val="150000"/>
                        </a:lnSpc>
                        <a:spcAft>
                          <a:spcPts val="1000"/>
                        </a:spcAft>
                      </a:pPr>
                      <a:r>
                        <a:rPr lang="nb-NO" sz="2000">
                          <a:effectLst/>
                        </a:rPr>
                        <a:t>G10.2 2009</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Mats Kjørsvik, Tone Aune og Hilde Lian</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da-DK" sz="2000">
                          <a:effectLst/>
                        </a:rPr>
                        <a:t>Tone Aune og Hilde Lian</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86935886"/>
                  </a:ext>
                </a:extLst>
              </a:tr>
              <a:tr h="788341">
                <a:tc>
                  <a:txBody>
                    <a:bodyPr/>
                    <a:lstStyle/>
                    <a:p>
                      <a:pPr>
                        <a:lnSpc>
                          <a:spcPct val="150000"/>
                        </a:lnSpc>
                        <a:spcAft>
                          <a:spcPts val="1000"/>
                        </a:spcAft>
                      </a:pPr>
                      <a:r>
                        <a:rPr lang="nb-NO" sz="2000">
                          <a:effectLst/>
                        </a:rPr>
                        <a:t>G.10.1 2008</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en-US" sz="2000">
                          <a:effectLst/>
                        </a:rPr>
                        <a:t>Linn Marita Nyborg og Merethe K. Dahl</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en-US" sz="2000">
                          <a:effectLst/>
                        </a:rPr>
                        <a:t>Gerd Sissel Nyborg</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65380970"/>
                  </a:ext>
                </a:extLst>
              </a:tr>
              <a:tr h="788341">
                <a:tc>
                  <a:txBody>
                    <a:bodyPr/>
                    <a:lstStyle/>
                    <a:p>
                      <a:pPr>
                        <a:lnSpc>
                          <a:spcPct val="150000"/>
                        </a:lnSpc>
                        <a:spcAft>
                          <a:spcPts val="1000"/>
                        </a:spcAft>
                      </a:pPr>
                      <a:r>
                        <a:rPr lang="nb-NO" sz="2000">
                          <a:effectLst/>
                        </a:rPr>
                        <a:t>G 12.2 2006-2007</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Renathe Nytrø, Håkon Sæther og Morten Hindberg</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dirty="0">
                          <a:effectLst/>
                        </a:rPr>
                        <a:t>Rakel </a:t>
                      </a:r>
                      <a:r>
                        <a:rPr lang="nb-NO" sz="2000" dirty="0" err="1">
                          <a:effectLst/>
                        </a:rPr>
                        <a:t>Ersøybakk</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67459422"/>
                  </a:ext>
                </a:extLst>
              </a:tr>
              <a:tr h="675908">
                <a:tc>
                  <a:txBody>
                    <a:bodyPr/>
                    <a:lstStyle/>
                    <a:p>
                      <a:pPr>
                        <a:lnSpc>
                          <a:spcPct val="150000"/>
                        </a:lnSpc>
                        <a:spcAft>
                          <a:spcPts val="1000"/>
                        </a:spcAft>
                      </a:pPr>
                      <a:r>
                        <a:rPr lang="nb-NO" sz="2000">
                          <a:effectLst/>
                        </a:rPr>
                        <a:t>G12.1 2005-2006</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da-DK" sz="2000">
                          <a:effectLst/>
                        </a:rPr>
                        <a:t>Morten Hindberg og Håkon Sæther </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Lise Krabseth Pedersen</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34817982"/>
                  </a:ext>
                </a:extLst>
              </a:tr>
              <a:tr h="675908">
                <a:tc>
                  <a:txBody>
                    <a:bodyPr/>
                    <a:lstStyle/>
                    <a:p>
                      <a:pPr>
                        <a:lnSpc>
                          <a:spcPct val="150000"/>
                        </a:lnSpc>
                        <a:spcAft>
                          <a:spcPts val="1000"/>
                        </a:spcAft>
                      </a:pPr>
                      <a:r>
                        <a:rPr lang="nb-NO" sz="2000">
                          <a:effectLst/>
                        </a:rPr>
                        <a:t>G16 2002-2004</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Thomas Pedersen og Liv Bodil Dahl</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Ann Iren Hindberg </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26346703"/>
                  </a:ext>
                </a:extLst>
              </a:tr>
              <a:tr h="372716">
                <a:tc>
                  <a:txBody>
                    <a:bodyPr/>
                    <a:lstStyle/>
                    <a:p>
                      <a:pPr>
                        <a:lnSpc>
                          <a:spcPct val="150000"/>
                        </a:lnSpc>
                        <a:spcAft>
                          <a:spcPts val="1000"/>
                        </a:spcAft>
                      </a:pPr>
                      <a:r>
                        <a:rPr lang="nb-NO" sz="2000">
                          <a:effectLst/>
                        </a:rPr>
                        <a:t>Damelaget</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Heidi Kongsrud</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Gunn Elisabeth Talmoaune</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07312428"/>
                  </a:ext>
                </a:extLst>
              </a:tr>
              <a:tr h="372716">
                <a:tc>
                  <a:txBody>
                    <a:bodyPr/>
                    <a:lstStyle/>
                    <a:p>
                      <a:pPr>
                        <a:lnSpc>
                          <a:spcPct val="150000"/>
                        </a:lnSpc>
                        <a:spcAft>
                          <a:spcPts val="1000"/>
                        </a:spcAft>
                      </a:pPr>
                      <a:r>
                        <a:rPr lang="nb-NO" sz="2000">
                          <a:effectLst/>
                        </a:rPr>
                        <a:t>Herrelaget</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a:effectLst/>
                        </a:rPr>
                        <a:t>Thomas Pedersen</a:t>
                      </a:r>
                      <a:endParaRPr lang="nb-NO"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spcAft>
                          <a:spcPts val="1000"/>
                        </a:spcAft>
                      </a:pPr>
                      <a:r>
                        <a:rPr lang="nb-NO" sz="2000" dirty="0">
                          <a:effectLst/>
                        </a:rPr>
                        <a:t>Thomas Pedersen</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878933"/>
                  </a:ext>
                </a:extLst>
              </a:tr>
            </a:tbl>
          </a:graphicData>
        </a:graphic>
      </p:graphicFrame>
    </p:spTree>
    <p:extLst>
      <p:ext uri="{BB962C8B-B14F-4D97-AF65-F5344CB8AC3E}">
        <p14:creationId xmlns:p14="http://schemas.microsoft.com/office/powerpoint/2010/main" val="4082172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B1BB02B0-F12B-41AC-9E34-1B3B1FCC7F12}"/>
              </a:ext>
            </a:extLst>
          </p:cNvPr>
          <p:cNvSpPr/>
          <p:nvPr/>
        </p:nvSpPr>
        <p:spPr>
          <a:xfrm>
            <a:off x="1133856" y="347473"/>
            <a:ext cx="10076688" cy="5632311"/>
          </a:xfrm>
          <a:prstGeom prst="rect">
            <a:avLst/>
          </a:prstGeom>
        </p:spPr>
        <p:txBody>
          <a:bodyPr wrap="square">
            <a:spAutoFit/>
          </a:bodyPr>
          <a:lstStyle/>
          <a:p>
            <a:pPr algn="ctr"/>
            <a:r>
              <a:rPr lang="nb-NO" sz="2400" b="1" i="0" dirty="0">
                <a:solidFill>
                  <a:schemeClr val="accent1">
                    <a:lumMod val="75000"/>
                  </a:schemeClr>
                </a:solidFill>
                <a:effectLst/>
                <a:latin typeface="Times New Roman" panose="02020603050405020304" pitchFamily="18" charset="0"/>
              </a:rPr>
              <a:t>Material-liste pr. 11.03.2019</a:t>
            </a:r>
          </a:p>
          <a:p>
            <a:pPr algn="ctr"/>
            <a:r>
              <a:rPr lang="nb-NO" sz="2400" b="1" i="0" dirty="0">
                <a:solidFill>
                  <a:schemeClr val="accent1">
                    <a:lumMod val="75000"/>
                  </a:schemeClr>
                </a:solidFill>
                <a:effectLst/>
                <a:latin typeface="Times New Roman" panose="02020603050405020304" pitchFamily="18" charset="0"/>
              </a:rPr>
              <a:t>Leksvik IL</a:t>
            </a:r>
          </a:p>
          <a:p>
            <a:pPr algn="ctr"/>
            <a:r>
              <a:rPr lang="nb-NO" sz="2400" b="1" i="0" dirty="0">
                <a:solidFill>
                  <a:schemeClr val="accent1">
                    <a:lumMod val="75000"/>
                  </a:schemeClr>
                </a:solidFill>
                <a:effectLst/>
                <a:latin typeface="Times New Roman" panose="02020603050405020304" pitchFamily="18" charset="0"/>
              </a:rPr>
              <a:t>Handballavdelinga</a:t>
            </a:r>
          </a:p>
          <a:p>
            <a:pPr algn="ctr"/>
            <a:endParaRPr lang="nb-NO" sz="2400" b="0" i="0" dirty="0">
              <a:solidFill>
                <a:schemeClr val="accent1">
                  <a:lumMod val="75000"/>
                </a:schemeClr>
              </a:solidFill>
              <a:effectLst/>
              <a:latin typeface="Times New Roman" panose="02020603050405020304" pitchFamily="18" charset="0"/>
            </a:endParaRPr>
          </a:p>
          <a:p>
            <a:pPr algn="ctr"/>
            <a:r>
              <a:rPr lang="nb-NO" sz="2400" b="0" i="0" dirty="0">
                <a:solidFill>
                  <a:srgbClr val="000000"/>
                </a:solidFill>
                <a:effectLst/>
                <a:latin typeface="Times New Roman" panose="02020603050405020304" pitchFamily="18" charset="0"/>
              </a:rPr>
              <a:t>20 draktsett (6 sett er ikke satt på nr. på)</a:t>
            </a:r>
          </a:p>
          <a:p>
            <a:pPr algn="ctr"/>
            <a:r>
              <a:rPr lang="nb-NO" sz="2400" b="0" i="0" dirty="0">
                <a:solidFill>
                  <a:srgbClr val="000000"/>
                </a:solidFill>
                <a:effectLst/>
                <a:latin typeface="Times New Roman" panose="02020603050405020304" pitchFamily="18" charset="0"/>
              </a:rPr>
              <a:t>130 vester i div farger</a:t>
            </a:r>
          </a:p>
          <a:p>
            <a:pPr algn="ctr"/>
            <a:r>
              <a:rPr lang="nb-NO" sz="2400" b="0" i="0" dirty="0">
                <a:solidFill>
                  <a:srgbClr val="000000"/>
                </a:solidFill>
                <a:effectLst/>
                <a:latin typeface="Times New Roman" panose="02020603050405020304" pitchFamily="18" charset="0"/>
              </a:rPr>
              <a:t>9 førstehjelpsvesker</a:t>
            </a:r>
          </a:p>
          <a:p>
            <a:pPr algn="ctr"/>
            <a:r>
              <a:rPr lang="nb-NO" sz="2400" b="0" i="0" dirty="0">
                <a:solidFill>
                  <a:srgbClr val="000000"/>
                </a:solidFill>
                <a:effectLst/>
                <a:latin typeface="Times New Roman" panose="02020603050405020304" pitchFamily="18" charset="0"/>
              </a:rPr>
              <a:t>10 ball nett</a:t>
            </a:r>
          </a:p>
          <a:p>
            <a:pPr algn="ctr"/>
            <a:r>
              <a:rPr lang="nb-NO" sz="2400" b="0" i="0" dirty="0">
                <a:solidFill>
                  <a:srgbClr val="000000"/>
                </a:solidFill>
                <a:effectLst/>
                <a:latin typeface="Times New Roman" panose="02020603050405020304" pitchFamily="18" charset="0"/>
              </a:rPr>
              <a:t>12 myke baller til målvaktstrening</a:t>
            </a:r>
          </a:p>
          <a:p>
            <a:pPr algn="ctr"/>
            <a:r>
              <a:rPr lang="nb-NO" sz="2400" b="0" i="0" dirty="0">
                <a:solidFill>
                  <a:srgbClr val="000000"/>
                </a:solidFill>
                <a:effectLst/>
                <a:latin typeface="Times New Roman" panose="02020603050405020304" pitchFamily="18" charset="0"/>
              </a:rPr>
              <a:t>6 regulerbare hekker/hinder</a:t>
            </a:r>
          </a:p>
          <a:p>
            <a:pPr algn="ctr"/>
            <a:r>
              <a:rPr lang="nb-NO" sz="2400" b="0" i="0" dirty="0">
                <a:solidFill>
                  <a:srgbClr val="000000"/>
                </a:solidFill>
                <a:effectLst/>
                <a:latin typeface="Times New Roman" panose="02020603050405020304" pitchFamily="18" charset="0"/>
              </a:rPr>
              <a:t>2 stiger</a:t>
            </a:r>
          </a:p>
          <a:p>
            <a:pPr algn="ctr"/>
            <a:r>
              <a:rPr lang="nb-NO" sz="2400" b="0" i="0" dirty="0">
                <a:solidFill>
                  <a:srgbClr val="000000"/>
                </a:solidFill>
                <a:effectLst/>
                <a:latin typeface="Times New Roman" panose="02020603050405020304" pitchFamily="18" charset="0"/>
              </a:rPr>
              <a:t>90 Kjegler</a:t>
            </a:r>
          </a:p>
          <a:p>
            <a:pPr algn="ctr"/>
            <a:r>
              <a:rPr lang="nb-NO" sz="2400" b="0" i="0" dirty="0">
                <a:solidFill>
                  <a:srgbClr val="000000"/>
                </a:solidFill>
                <a:effectLst/>
                <a:latin typeface="Times New Roman" panose="02020603050405020304" pitchFamily="18" charset="0"/>
              </a:rPr>
              <a:t>3 Markører/figurer</a:t>
            </a:r>
          </a:p>
          <a:p>
            <a:pPr algn="ctr"/>
            <a:r>
              <a:rPr lang="nb-NO" sz="2400" b="0" i="0" dirty="0">
                <a:solidFill>
                  <a:srgbClr val="000000"/>
                </a:solidFill>
                <a:effectLst/>
                <a:latin typeface="Times New Roman" panose="02020603050405020304" pitchFamily="18" charset="0"/>
              </a:rPr>
              <a:t>1 kompressor</a:t>
            </a:r>
          </a:p>
          <a:p>
            <a:pPr algn="ctr"/>
            <a:r>
              <a:rPr lang="nb-NO" sz="2400" b="0" i="0" dirty="0">
                <a:solidFill>
                  <a:srgbClr val="000000"/>
                </a:solidFill>
                <a:effectLst/>
                <a:latin typeface="Times New Roman" panose="02020603050405020304" pitchFamily="18" charset="0"/>
              </a:rPr>
              <a:t>3 ballpumper</a:t>
            </a:r>
          </a:p>
        </p:txBody>
      </p:sp>
    </p:spTree>
    <p:extLst>
      <p:ext uri="{BB962C8B-B14F-4D97-AF65-F5344CB8AC3E}">
        <p14:creationId xmlns:p14="http://schemas.microsoft.com/office/powerpoint/2010/main" val="4012150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C531B038-EE8B-45EB-93A2-D925E2F82EC7}"/>
              </a:ext>
            </a:extLst>
          </p:cNvPr>
          <p:cNvSpPr/>
          <p:nvPr/>
        </p:nvSpPr>
        <p:spPr>
          <a:xfrm>
            <a:off x="2717292" y="2120949"/>
            <a:ext cx="6757416" cy="2616101"/>
          </a:xfrm>
          <a:prstGeom prst="rect">
            <a:avLst/>
          </a:prstGeom>
        </p:spPr>
        <p:txBody>
          <a:bodyPr wrap="square">
            <a:spAutoFit/>
          </a:bodyPr>
          <a:lstStyle/>
          <a:p>
            <a:r>
              <a:rPr lang="nb-NO" sz="2400" dirty="0">
                <a:solidFill>
                  <a:schemeClr val="accent1">
                    <a:lumMod val="75000"/>
                  </a:schemeClr>
                </a:solidFill>
              </a:rPr>
              <a:t>Årsrapport Leksvik IL Håndball, Sportslig Utvalg.</a:t>
            </a:r>
          </a:p>
          <a:p>
            <a:endParaRPr lang="nb-NO" sz="2000" dirty="0"/>
          </a:p>
          <a:p>
            <a:r>
              <a:rPr lang="nb-NO" sz="2000" dirty="0"/>
              <a:t>Sportslig Utvalg har sesongen 2018/19 bestått av følgende:</a:t>
            </a:r>
          </a:p>
          <a:p>
            <a:r>
              <a:rPr lang="nb-NO" sz="2000" dirty="0"/>
              <a:t>Thomas Pedersen</a:t>
            </a:r>
          </a:p>
          <a:p>
            <a:r>
              <a:rPr lang="nb-NO" sz="2000" dirty="0"/>
              <a:t>Jan Kopreitan</a:t>
            </a:r>
          </a:p>
          <a:p>
            <a:r>
              <a:rPr lang="nb-NO" sz="2000" dirty="0"/>
              <a:t>Cathrine Lindgjerdet</a:t>
            </a:r>
          </a:p>
          <a:p>
            <a:r>
              <a:rPr lang="nb-NO" sz="2000" dirty="0"/>
              <a:t>Tove Tiller</a:t>
            </a:r>
          </a:p>
          <a:p>
            <a:r>
              <a:rPr lang="nb-NO" sz="2000" dirty="0"/>
              <a:t>Liv Bodil Dahl</a:t>
            </a:r>
          </a:p>
        </p:txBody>
      </p:sp>
    </p:spTree>
    <p:extLst>
      <p:ext uri="{BB962C8B-B14F-4D97-AF65-F5344CB8AC3E}">
        <p14:creationId xmlns:p14="http://schemas.microsoft.com/office/powerpoint/2010/main" val="1252308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9A75D96E-D944-4F05-A4C7-A63A61F5ADDB}"/>
              </a:ext>
            </a:extLst>
          </p:cNvPr>
          <p:cNvSpPr/>
          <p:nvPr/>
        </p:nvSpPr>
        <p:spPr>
          <a:xfrm>
            <a:off x="2359152" y="2770632"/>
            <a:ext cx="7690104" cy="1631216"/>
          </a:xfrm>
          <a:prstGeom prst="rect">
            <a:avLst/>
          </a:prstGeom>
        </p:spPr>
        <p:txBody>
          <a:bodyPr wrap="square">
            <a:spAutoFit/>
          </a:bodyPr>
          <a:lstStyle/>
          <a:p>
            <a:r>
              <a:rPr lang="nb-NO" sz="2000" dirty="0"/>
              <a:t>Leksvik IL Håndball har i 2018/19 hatt stor aktivitet blant store og små, ifra knøtt til dame og herre. Totalt har vi hatt 11 aktive lag i seriespill og 2 i aktivitetsturneringer. Disse har vært som følger:</a:t>
            </a:r>
          </a:p>
          <a:p>
            <a:r>
              <a:rPr lang="nb-NO" sz="2000" dirty="0"/>
              <a:t>Knøtt og Mini, aktivitetsturneringer på Fosen. Har deltatt på 2. </a:t>
            </a:r>
          </a:p>
          <a:p>
            <a:r>
              <a:rPr lang="nb-NO" sz="2000" dirty="0"/>
              <a:t>J10, J12 1 og 2, J14, G10 1 og 2, G12 1 og 2, G16, dame og herre.</a:t>
            </a:r>
          </a:p>
        </p:txBody>
      </p:sp>
    </p:spTree>
    <p:extLst>
      <p:ext uri="{BB962C8B-B14F-4D97-AF65-F5344CB8AC3E}">
        <p14:creationId xmlns:p14="http://schemas.microsoft.com/office/powerpoint/2010/main" val="7632555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E23AA814-14F3-4EF2-A219-B1DEDCCE01C9}"/>
              </a:ext>
            </a:extLst>
          </p:cNvPr>
          <p:cNvSpPr/>
          <p:nvPr/>
        </p:nvSpPr>
        <p:spPr>
          <a:xfrm>
            <a:off x="1757172" y="1320730"/>
            <a:ext cx="8677656" cy="4216539"/>
          </a:xfrm>
          <a:prstGeom prst="rect">
            <a:avLst/>
          </a:prstGeom>
        </p:spPr>
        <p:txBody>
          <a:bodyPr wrap="square">
            <a:spAutoFit/>
          </a:bodyPr>
          <a:lstStyle/>
          <a:p>
            <a:r>
              <a:rPr lang="nb-NO" sz="2400" dirty="0">
                <a:solidFill>
                  <a:schemeClr val="accent1">
                    <a:lumMod val="75000"/>
                  </a:schemeClr>
                </a:solidFill>
              </a:rPr>
              <a:t>                                       SPORTSLIG UTVALG:</a:t>
            </a:r>
          </a:p>
          <a:p>
            <a:endParaRPr lang="nb-NO" sz="2400" dirty="0">
              <a:solidFill>
                <a:schemeClr val="accent1">
                  <a:lumMod val="75000"/>
                </a:schemeClr>
              </a:solidFill>
            </a:endParaRPr>
          </a:p>
          <a:p>
            <a:r>
              <a:rPr lang="nb-NO" sz="2000" dirty="0"/>
              <a:t>På årsmøtet 04.05.2018 ble Sportslig Utvalg valgt inn som en del av håndballavdelingen, etter ett prøveår sesongen 2017/18. Oppgaven til SU, er å ha det overordnede ansvaret for all sportslig aktivitet i klubben. Sportslig Utvalg konstituerte seg selv på første møte, med følgende fordeling:</a:t>
            </a:r>
          </a:p>
          <a:p>
            <a:endParaRPr lang="nb-NO" sz="2000" dirty="0"/>
          </a:p>
          <a:p>
            <a:endParaRPr lang="nb-NO" sz="2000" dirty="0"/>
          </a:p>
          <a:p>
            <a:r>
              <a:rPr lang="nb-NO" sz="2000" dirty="0"/>
              <a:t>-	Thomas Pedersen	Leder</a:t>
            </a:r>
          </a:p>
          <a:p>
            <a:r>
              <a:rPr lang="nb-NO" sz="2000" dirty="0"/>
              <a:t>-	Jan Kopreitan 		Trenerkoordinator</a:t>
            </a:r>
          </a:p>
          <a:p>
            <a:r>
              <a:rPr lang="nb-NO" sz="2000" dirty="0"/>
              <a:t>-	Cathrine Lindgjerdet	Treningstidskoordinator</a:t>
            </a:r>
          </a:p>
          <a:p>
            <a:r>
              <a:rPr lang="nb-NO" sz="2000" dirty="0"/>
              <a:t>-	Tove Tiller		Dommeransvarlig</a:t>
            </a:r>
          </a:p>
          <a:p>
            <a:r>
              <a:rPr lang="nb-NO" sz="2000" dirty="0"/>
              <a:t>-	Liv Bodil Dahl		Cupansvarlig</a:t>
            </a:r>
          </a:p>
        </p:txBody>
      </p:sp>
    </p:spTree>
    <p:extLst>
      <p:ext uri="{BB962C8B-B14F-4D97-AF65-F5344CB8AC3E}">
        <p14:creationId xmlns:p14="http://schemas.microsoft.com/office/powerpoint/2010/main" val="30836585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0C815F90-981E-478E-969B-11F2125BB817}"/>
              </a:ext>
            </a:extLst>
          </p:cNvPr>
          <p:cNvSpPr/>
          <p:nvPr/>
        </p:nvSpPr>
        <p:spPr>
          <a:xfrm>
            <a:off x="2525268" y="2305615"/>
            <a:ext cx="7141464" cy="2246769"/>
          </a:xfrm>
          <a:prstGeom prst="rect">
            <a:avLst/>
          </a:prstGeom>
        </p:spPr>
        <p:txBody>
          <a:bodyPr wrap="square">
            <a:spAutoFit/>
          </a:bodyPr>
          <a:lstStyle/>
          <a:p>
            <a:r>
              <a:rPr lang="nb-NO" sz="2000" dirty="0"/>
              <a:t>Sportslig Utvalg har hatt 4 møter, samt 1 trenermøte og avholdt evalueringsmøte/cupmøte. Sportslig Utvalg har behandlet en del konflikter. Det er ønskelig at det utarbeides retningslinjer for avdelingen, en klubbhåndbok som beskriver våre verdier i klubben.</a:t>
            </a:r>
          </a:p>
          <a:p>
            <a:r>
              <a:rPr lang="nb-NO" sz="2000" dirty="0"/>
              <a:t>Det er utarbeidet ett </a:t>
            </a:r>
            <a:r>
              <a:rPr lang="nb-NO" sz="2000" dirty="0" err="1"/>
              <a:t>årshjul</a:t>
            </a:r>
            <a:r>
              <a:rPr lang="nb-NO" sz="2000" dirty="0"/>
              <a:t> for SU, nye SU bør se over denne og gjøre seg kjent med viktige datoer for neste sesong. SU har egen FB gruppe.</a:t>
            </a:r>
          </a:p>
        </p:txBody>
      </p:sp>
    </p:spTree>
    <p:extLst>
      <p:ext uri="{BB962C8B-B14F-4D97-AF65-F5344CB8AC3E}">
        <p14:creationId xmlns:p14="http://schemas.microsoft.com/office/powerpoint/2010/main" val="258184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5A33EC26-6415-4B73-8A00-A2A8E64F7AC0}"/>
              </a:ext>
            </a:extLst>
          </p:cNvPr>
          <p:cNvSpPr/>
          <p:nvPr/>
        </p:nvSpPr>
        <p:spPr>
          <a:xfrm>
            <a:off x="1482852" y="1905506"/>
            <a:ext cx="9226296" cy="3046988"/>
          </a:xfrm>
          <a:prstGeom prst="rect">
            <a:avLst/>
          </a:prstGeom>
        </p:spPr>
        <p:txBody>
          <a:bodyPr wrap="square">
            <a:spAutoFit/>
          </a:bodyPr>
          <a:lstStyle/>
          <a:p>
            <a:pPr algn="ctr"/>
            <a:r>
              <a:rPr lang="nb-NO" sz="2400" dirty="0">
                <a:solidFill>
                  <a:schemeClr val="accent1">
                    <a:lumMod val="75000"/>
                  </a:schemeClr>
                </a:solidFill>
              </a:rPr>
              <a:t>Trenerforum: </a:t>
            </a:r>
          </a:p>
          <a:p>
            <a:endParaRPr lang="nb-NO" dirty="0"/>
          </a:p>
          <a:p>
            <a:r>
              <a:rPr lang="nb-NO" dirty="0"/>
              <a:t>SU har ikke gjennomført noe </a:t>
            </a:r>
            <a:r>
              <a:rPr lang="nb-NO" dirty="0" err="1"/>
              <a:t>treningsforum</a:t>
            </a:r>
            <a:r>
              <a:rPr lang="nb-NO" dirty="0"/>
              <a:t> denne sesongen, flere faktorer har gjort dette noe vanskelig blant annet ombygging av hallen. </a:t>
            </a:r>
          </a:p>
          <a:p>
            <a:endParaRPr lang="nb-NO" dirty="0"/>
          </a:p>
          <a:p>
            <a:pPr algn="ctr"/>
            <a:r>
              <a:rPr lang="nb-NO" sz="2400" dirty="0">
                <a:solidFill>
                  <a:schemeClr val="accent1">
                    <a:lumMod val="75000"/>
                  </a:schemeClr>
                </a:solidFill>
              </a:rPr>
              <a:t>Kompetanse og Kursing:</a:t>
            </a:r>
          </a:p>
          <a:p>
            <a:endParaRPr lang="nb-NO" dirty="0"/>
          </a:p>
          <a:p>
            <a:r>
              <a:rPr lang="nb-NO" dirty="0"/>
              <a:t>SU ønsker at flest mulig tar utdanning i form av kurs og kompetanseheving. Vi mener dette skaper større trygghet for både trenere og spillere. SU er behjelpelig med å finne kurs som er aktuelle. Håndballavdelingen dekker alle kostnader </a:t>
            </a:r>
            <a:r>
              <a:rPr lang="nb-NO" dirty="0" err="1"/>
              <a:t>ifm</a:t>
            </a:r>
            <a:r>
              <a:rPr lang="nb-NO" dirty="0"/>
              <a:t> kurs.</a:t>
            </a:r>
          </a:p>
        </p:txBody>
      </p:sp>
    </p:spTree>
    <p:extLst>
      <p:ext uri="{BB962C8B-B14F-4D97-AF65-F5344CB8AC3E}">
        <p14:creationId xmlns:p14="http://schemas.microsoft.com/office/powerpoint/2010/main" val="1645897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E61EC83F-58E5-4ACA-8AB4-D54093A1FF20}"/>
              </a:ext>
            </a:extLst>
          </p:cNvPr>
          <p:cNvSpPr/>
          <p:nvPr/>
        </p:nvSpPr>
        <p:spPr>
          <a:xfrm>
            <a:off x="2609850" y="752474"/>
            <a:ext cx="8172450" cy="6247864"/>
          </a:xfrm>
          <a:prstGeom prst="rect">
            <a:avLst/>
          </a:prstGeom>
        </p:spPr>
        <p:txBody>
          <a:bodyPr wrap="square">
            <a:spAutoFit/>
          </a:bodyPr>
          <a:lstStyle/>
          <a:p>
            <a:pPr algn="ctr"/>
            <a:endParaRPr lang="nb-NO" sz="8000" b="1" dirty="0">
              <a:solidFill>
                <a:schemeClr val="accent1">
                  <a:lumMod val="75000"/>
                </a:schemeClr>
              </a:solidFill>
            </a:endParaRPr>
          </a:p>
          <a:p>
            <a:pPr algn="ctr"/>
            <a:r>
              <a:rPr lang="nb-NO" sz="8000" b="1" dirty="0">
                <a:solidFill>
                  <a:schemeClr val="accent1">
                    <a:lumMod val="75000"/>
                  </a:schemeClr>
                </a:solidFill>
              </a:rPr>
              <a:t>Årsberetning</a:t>
            </a:r>
          </a:p>
          <a:p>
            <a:endParaRPr lang="nb-NO" sz="4400" b="1" dirty="0">
              <a:solidFill>
                <a:schemeClr val="accent1">
                  <a:lumMod val="75000"/>
                </a:schemeClr>
              </a:solidFill>
            </a:endParaRPr>
          </a:p>
          <a:p>
            <a:pPr algn="ctr"/>
            <a:r>
              <a:rPr lang="nb-NO" sz="4400" b="1" dirty="0">
                <a:solidFill>
                  <a:schemeClr val="accent1">
                    <a:lumMod val="75000"/>
                  </a:schemeClr>
                </a:solidFill>
              </a:rPr>
              <a:t>Leksvik Idrettslag</a:t>
            </a:r>
          </a:p>
          <a:p>
            <a:pPr algn="ctr"/>
            <a:r>
              <a:rPr lang="nb-NO" sz="4400" b="1" dirty="0">
                <a:solidFill>
                  <a:schemeClr val="accent1">
                    <a:lumMod val="75000"/>
                  </a:schemeClr>
                </a:solidFill>
              </a:rPr>
              <a:t>Håndballavdelinga</a:t>
            </a:r>
          </a:p>
          <a:p>
            <a:pPr algn="ctr"/>
            <a:r>
              <a:rPr lang="nb-NO" sz="4400" b="1" dirty="0">
                <a:solidFill>
                  <a:schemeClr val="accent1">
                    <a:lumMod val="75000"/>
                  </a:schemeClr>
                </a:solidFill>
              </a:rPr>
              <a:t>Sesongen 2018-2019</a:t>
            </a:r>
          </a:p>
          <a:p>
            <a:pPr algn="ctr"/>
            <a:endParaRPr lang="nb-NO" sz="4400" b="1" dirty="0">
              <a:solidFill>
                <a:schemeClr val="accent1">
                  <a:lumMod val="75000"/>
                </a:schemeClr>
              </a:solidFill>
            </a:endParaRPr>
          </a:p>
          <a:p>
            <a:pPr algn="ctr"/>
            <a:r>
              <a:rPr lang="nb-NO" sz="2000" b="1" dirty="0">
                <a:solidFill>
                  <a:schemeClr val="accent1">
                    <a:lumMod val="75000"/>
                  </a:schemeClr>
                </a:solidFill>
              </a:rPr>
              <a:t>1/5 – 2019. Skrevet av: Lise Krabseth Pedersen</a:t>
            </a:r>
          </a:p>
        </p:txBody>
      </p:sp>
      <p:pic>
        <p:nvPicPr>
          <p:cNvPr id="4" name="Bilde 3">
            <a:extLst>
              <a:ext uri="{FF2B5EF4-FFF2-40B4-BE49-F238E27FC236}">
                <a16:creationId xmlns:a16="http://schemas.microsoft.com/office/drawing/2014/main" id="{5D0023ED-AFE4-43DD-8C98-E653C115B7EF}"/>
              </a:ext>
            </a:extLst>
          </p:cNvPr>
          <p:cNvPicPr>
            <a:picLocks noChangeAspect="1"/>
          </p:cNvPicPr>
          <p:nvPr/>
        </p:nvPicPr>
        <p:blipFill>
          <a:blip r:embed="rId2"/>
          <a:stretch>
            <a:fillRect/>
          </a:stretch>
        </p:blipFill>
        <p:spPr>
          <a:xfrm>
            <a:off x="9582150" y="295275"/>
            <a:ext cx="2124075" cy="1730994"/>
          </a:xfrm>
          <a:prstGeom prst="rect">
            <a:avLst/>
          </a:prstGeom>
        </p:spPr>
      </p:pic>
    </p:spTree>
    <p:extLst>
      <p:ext uri="{BB962C8B-B14F-4D97-AF65-F5344CB8AC3E}">
        <p14:creationId xmlns:p14="http://schemas.microsoft.com/office/powerpoint/2010/main" val="37509777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16340E4C-2928-40F8-90A2-0C65D1C79B82}"/>
              </a:ext>
            </a:extLst>
          </p:cNvPr>
          <p:cNvSpPr/>
          <p:nvPr/>
        </p:nvSpPr>
        <p:spPr>
          <a:xfrm>
            <a:off x="1373124" y="1505396"/>
            <a:ext cx="9445752" cy="4216539"/>
          </a:xfrm>
          <a:prstGeom prst="rect">
            <a:avLst/>
          </a:prstGeom>
        </p:spPr>
        <p:txBody>
          <a:bodyPr wrap="square">
            <a:spAutoFit/>
          </a:bodyPr>
          <a:lstStyle/>
          <a:p>
            <a:pPr algn="ctr"/>
            <a:r>
              <a:rPr lang="nb-NO" sz="2400" dirty="0">
                <a:solidFill>
                  <a:schemeClr val="accent1">
                    <a:lumMod val="75000"/>
                  </a:schemeClr>
                </a:solidFill>
              </a:rPr>
              <a:t>Sportsplan:</a:t>
            </a:r>
          </a:p>
          <a:p>
            <a:endParaRPr lang="nb-NO" dirty="0"/>
          </a:p>
          <a:p>
            <a:r>
              <a:rPr lang="nb-NO" sz="2000" dirty="0"/>
              <a:t>Det er utarbeidet en sportsplan for Leksvik IL Håndball. Neste SU bør gå igjennom denne og tilpasse den. Sportsplanen bør være ett prioritert område for neste sesong. Thomas Pedersen og Camilla Løkken Rosvold (tidligere leder) innehar denne.</a:t>
            </a:r>
          </a:p>
          <a:p>
            <a:endParaRPr lang="nb-NO" dirty="0"/>
          </a:p>
          <a:p>
            <a:pPr algn="ctr"/>
            <a:r>
              <a:rPr lang="nb-NO" sz="2400" dirty="0">
                <a:solidFill>
                  <a:schemeClr val="accent1">
                    <a:lumMod val="75000"/>
                  </a:schemeClr>
                </a:solidFill>
              </a:rPr>
              <a:t>Samarbeidsavtale håndball/fotball</a:t>
            </a:r>
          </a:p>
          <a:p>
            <a:pPr algn="ctr"/>
            <a:endParaRPr lang="nb-NO" sz="2400" dirty="0">
              <a:solidFill>
                <a:schemeClr val="accent1">
                  <a:lumMod val="75000"/>
                </a:schemeClr>
              </a:solidFill>
            </a:endParaRPr>
          </a:p>
          <a:p>
            <a:r>
              <a:rPr lang="nb-NO" sz="2000" dirty="0"/>
              <a:t>SU Håndball har i samarbeid med SU Fotball våren 2018, utarbeidet en samarbeidsavtale. Denne er utarbeidet </a:t>
            </a:r>
            <a:r>
              <a:rPr lang="nb-NO" sz="2000" dirty="0" err="1"/>
              <a:t>mtp</a:t>
            </a:r>
            <a:r>
              <a:rPr lang="nb-NO" sz="2000" dirty="0"/>
              <a:t> at vi ønsker «flest mulig – lengst mulig». Ved å legge til rette for barn/ungdom i flere idretter, vil vi bygge opp trygge rammer i klubben. Denne avtalen er nå signert av gjeldende parter, og alle i styre, SU, trenere og lagledere bør kjenne til denne.</a:t>
            </a:r>
          </a:p>
        </p:txBody>
      </p:sp>
    </p:spTree>
    <p:extLst>
      <p:ext uri="{BB962C8B-B14F-4D97-AF65-F5344CB8AC3E}">
        <p14:creationId xmlns:p14="http://schemas.microsoft.com/office/powerpoint/2010/main" val="18160338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B5C047B4-4481-4A56-837A-AC59020F76CF}"/>
              </a:ext>
            </a:extLst>
          </p:cNvPr>
          <p:cNvSpPr/>
          <p:nvPr/>
        </p:nvSpPr>
        <p:spPr>
          <a:xfrm>
            <a:off x="1368552" y="982176"/>
            <a:ext cx="9454896" cy="5478423"/>
          </a:xfrm>
          <a:prstGeom prst="rect">
            <a:avLst/>
          </a:prstGeom>
        </p:spPr>
        <p:txBody>
          <a:bodyPr wrap="square">
            <a:spAutoFit/>
          </a:bodyPr>
          <a:lstStyle/>
          <a:p>
            <a:pPr algn="ctr"/>
            <a:r>
              <a:rPr lang="nb-NO" sz="2400" dirty="0">
                <a:solidFill>
                  <a:schemeClr val="accent1">
                    <a:lumMod val="75000"/>
                  </a:schemeClr>
                </a:solidFill>
              </a:rPr>
              <a:t>Partneravtale Leksvik – Steinkjer</a:t>
            </a:r>
          </a:p>
          <a:p>
            <a:pPr algn="ctr"/>
            <a:endParaRPr lang="nb-NO" sz="2400" dirty="0">
              <a:solidFill>
                <a:schemeClr val="accent1">
                  <a:lumMod val="75000"/>
                </a:schemeClr>
              </a:solidFill>
            </a:endParaRPr>
          </a:p>
          <a:p>
            <a:r>
              <a:rPr lang="nb-NO" sz="2000" dirty="0"/>
              <a:t>Sesongen 2018/19 har vi hatt en partneravtale med Steinkjer HK. Denne avtalen har gjort det mulig for våre spillere ifra J/G16 til å trene og spille på ett høyere nivå for Steinkjer, men samtidig spille for Leksvik. Vi har hatt noen spillere som har benyttet seg av denne avtalen, og di har i all hovedsak spilt for Steinkjer J18 i Toppserien.</a:t>
            </a:r>
          </a:p>
          <a:p>
            <a:endParaRPr lang="nb-NO" dirty="0"/>
          </a:p>
          <a:p>
            <a:pPr algn="ctr"/>
            <a:r>
              <a:rPr lang="nb-NO" sz="2400" dirty="0">
                <a:solidFill>
                  <a:schemeClr val="accent1">
                    <a:lumMod val="75000"/>
                  </a:schemeClr>
                </a:solidFill>
              </a:rPr>
              <a:t>Treningstider:</a:t>
            </a:r>
          </a:p>
          <a:p>
            <a:pPr algn="ctr"/>
            <a:endParaRPr lang="nb-NO" sz="2000" dirty="0">
              <a:solidFill>
                <a:schemeClr val="accent1">
                  <a:lumMod val="75000"/>
                </a:schemeClr>
              </a:solidFill>
            </a:endParaRPr>
          </a:p>
          <a:p>
            <a:r>
              <a:rPr lang="nb-NO" sz="2000" dirty="0"/>
              <a:t>Angående treningstider etter endt sesong og frem mot Steinkjercup slutten av April, anbefales det at klubben leier hallen som «vanlig». Dette for at lagene kan «bytte» treningstider internt for å unngå kollisjoner med andre idretter. For neste sesong, anbefales det at håndballavdelingen leier hallen 1,5t «ekstra» hver uke. Denne ekstratimen bør brukes til treningskamper, internoppgjør og seriekamper. Ved å benytte en slik time, vil det bli mindre kollisjoner ved ukekamper og treningskamper. Vi ønsker at flere har treningskamper, da dette er god trening og vi får trent våre dommere i kampsituasjoner.</a:t>
            </a:r>
          </a:p>
        </p:txBody>
      </p:sp>
    </p:spTree>
    <p:extLst>
      <p:ext uri="{BB962C8B-B14F-4D97-AF65-F5344CB8AC3E}">
        <p14:creationId xmlns:p14="http://schemas.microsoft.com/office/powerpoint/2010/main" val="19324783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C2119312-2A1D-4763-842F-1BBF84239B21}"/>
              </a:ext>
            </a:extLst>
          </p:cNvPr>
          <p:cNvSpPr/>
          <p:nvPr/>
        </p:nvSpPr>
        <p:spPr>
          <a:xfrm>
            <a:off x="1126236" y="1490007"/>
            <a:ext cx="9939528" cy="3877985"/>
          </a:xfrm>
          <a:prstGeom prst="rect">
            <a:avLst/>
          </a:prstGeom>
        </p:spPr>
        <p:txBody>
          <a:bodyPr wrap="square">
            <a:spAutoFit/>
          </a:bodyPr>
          <a:lstStyle/>
          <a:p>
            <a:endParaRPr lang="nb-NO" dirty="0"/>
          </a:p>
          <a:p>
            <a:pPr algn="ctr"/>
            <a:r>
              <a:rPr lang="nb-NO" sz="2400" dirty="0">
                <a:solidFill>
                  <a:schemeClr val="accent1">
                    <a:lumMod val="75000"/>
                  </a:schemeClr>
                </a:solidFill>
              </a:rPr>
              <a:t>Steinkjercup 26 – 28 April 2019:</a:t>
            </a:r>
          </a:p>
          <a:p>
            <a:pPr algn="ctr"/>
            <a:endParaRPr lang="nb-NO" sz="2400" dirty="0">
              <a:solidFill>
                <a:schemeClr val="accent1">
                  <a:lumMod val="75000"/>
                </a:schemeClr>
              </a:solidFill>
            </a:endParaRPr>
          </a:p>
          <a:p>
            <a:r>
              <a:rPr lang="nb-NO" sz="2000" dirty="0"/>
              <a:t>Vi stilte med 9 lag i alderen 10-16 år. Våre 3 10-årslag fikk 1-dagsturnering med 4 kamper hver på søndag. Ingen resultat blir registrert på disse kampene. 12-årslagene spilte vanlig gruppespill, med muligheten til å komme i A g B sluttspill. Her fikk vi 1 lag i A-finale med tap (G12-1), og 1 lag i B-finale med seier (J12-1). Vårt eldste jentelag -J14, havnet i A-finalen etter veldig gode kamper i sluttspillet. Her ble det tap på </a:t>
            </a:r>
            <a:r>
              <a:rPr lang="nb-NO" sz="2000" dirty="0" err="1"/>
              <a:t>sudden</a:t>
            </a:r>
            <a:r>
              <a:rPr lang="nb-NO" sz="2000" dirty="0"/>
              <a:t> </a:t>
            </a:r>
            <a:r>
              <a:rPr lang="nb-NO" sz="2000" dirty="0" err="1"/>
              <a:t>death</a:t>
            </a:r>
            <a:r>
              <a:rPr lang="nb-NO" sz="2000" dirty="0"/>
              <a:t>, etter å ha spilt uavgjort i ordinær tid. G16 stilte som eldste guttelag, og di havnet i B-finalen, etter å ha slått ut Bjugn på </a:t>
            </a:r>
            <a:r>
              <a:rPr lang="nb-NO" sz="2000" dirty="0" err="1"/>
              <a:t>sudden</a:t>
            </a:r>
            <a:r>
              <a:rPr lang="nb-NO" sz="2000" dirty="0"/>
              <a:t> Death i B-</a:t>
            </a:r>
            <a:r>
              <a:rPr lang="nb-NO" sz="2000" dirty="0" err="1"/>
              <a:t>semien</a:t>
            </a:r>
            <a:r>
              <a:rPr lang="nb-NO" sz="2000" dirty="0"/>
              <a:t>. I finalen ble det tap.</a:t>
            </a:r>
          </a:p>
          <a:p>
            <a:r>
              <a:rPr lang="nb-NO" sz="2000" dirty="0"/>
              <a:t>Vi fikk markert oss sterkt på Steinkjer, med 4 lag i finaler. Knall innsats av både utøvere, støtteapparat og publikum.</a:t>
            </a:r>
          </a:p>
        </p:txBody>
      </p:sp>
    </p:spTree>
    <p:extLst>
      <p:ext uri="{BB962C8B-B14F-4D97-AF65-F5344CB8AC3E}">
        <p14:creationId xmlns:p14="http://schemas.microsoft.com/office/powerpoint/2010/main" val="3296633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967C50C3-2180-467E-B32A-D0946C4D9C5F}"/>
              </a:ext>
            </a:extLst>
          </p:cNvPr>
          <p:cNvSpPr/>
          <p:nvPr/>
        </p:nvSpPr>
        <p:spPr>
          <a:xfrm>
            <a:off x="1217676" y="1120676"/>
            <a:ext cx="9756648" cy="4616648"/>
          </a:xfrm>
          <a:prstGeom prst="rect">
            <a:avLst/>
          </a:prstGeom>
        </p:spPr>
        <p:txBody>
          <a:bodyPr wrap="square">
            <a:spAutoFit/>
          </a:bodyPr>
          <a:lstStyle/>
          <a:p>
            <a:pPr algn="ctr"/>
            <a:r>
              <a:rPr lang="nb-NO" sz="2400" dirty="0">
                <a:solidFill>
                  <a:schemeClr val="accent1">
                    <a:lumMod val="75000"/>
                  </a:schemeClr>
                </a:solidFill>
              </a:rPr>
              <a:t>Sesongen 2018/19, seriespillet:</a:t>
            </a:r>
          </a:p>
          <a:p>
            <a:pPr algn="ctr"/>
            <a:endParaRPr lang="nb-NO" sz="2400" dirty="0">
              <a:solidFill>
                <a:schemeClr val="accent1">
                  <a:lumMod val="75000"/>
                </a:schemeClr>
              </a:solidFill>
            </a:endParaRPr>
          </a:p>
          <a:p>
            <a:r>
              <a:rPr lang="nb-NO" sz="2000" dirty="0"/>
              <a:t>Vi skal ikke gå inn på hvert lag og dets resultater, men vi ønsker å fremheve J12-1 som ble avdelingsvinnere i sin serie. G12-1 ble også på 1 plass, men lag som har dispansspillere kan ikke bli avdelingsvinnere selv om di vinner serien. Uansett en flott prestasjon av G12 også.</a:t>
            </a:r>
          </a:p>
          <a:p>
            <a:endParaRPr lang="nb-NO" dirty="0"/>
          </a:p>
          <a:p>
            <a:pPr algn="ctr"/>
            <a:r>
              <a:rPr lang="nb-NO" sz="2400" dirty="0">
                <a:solidFill>
                  <a:schemeClr val="accent1">
                    <a:lumMod val="75000"/>
                  </a:schemeClr>
                </a:solidFill>
              </a:rPr>
              <a:t>Annet:</a:t>
            </a:r>
          </a:p>
          <a:p>
            <a:pPr algn="ctr"/>
            <a:endParaRPr lang="nb-NO" sz="2400" dirty="0">
              <a:solidFill>
                <a:schemeClr val="accent1">
                  <a:lumMod val="75000"/>
                </a:schemeClr>
              </a:solidFill>
            </a:endParaRPr>
          </a:p>
          <a:p>
            <a:r>
              <a:rPr lang="nb-NO" sz="2000" dirty="0"/>
              <a:t>J14 er vårt eneste lag som har deltatt på cup foruten </a:t>
            </a:r>
            <a:r>
              <a:rPr lang="nb-NO" sz="2000" dirty="0" err="1"/>
              <a:t>Steinkjercupdeltakelse</a:t>
            </a:r>
            <a:r>
              <a:rPr lang="nb-NO" sz="2000" dirty="0"/>
              <a:t>. Di var på </a:t>
            </a:r>
            <a:r>
              <a:rPr lang="nb-NO" sz="2000" dirty="0" err="1"/>
              <a:t>Melhuscup</a:t>
            </a:r>
            <a:r>
              <a:rPr lang="nb-NO" sz="2000" dirty="0"/>
              <a:t> i jula 2018 og ble </a:t>
            </a:r>
            <a:r>
              <a:rPr lang="nb-NO" sz="2000" dirty="0" err="1"/>
              <a:t>nr</a:t>
            </a:r>
            <a:r>
              <a:rPr lang="nb-NO" sz="2000" dirty="0"/>
              <a:t> 4 der. J14 har også hatt 3 spillere på regionsamlinger, der 2 er fremdeles med. </a:t>
            </a:r>
          </a:p>
          <a:p>
            <a:r>
              <a:rPr lang="nb-NO" sz="2000" dirty="0"/>
              <a:t>J14 og J12 hadde en 6-timers lang treningsdag </a:t>
            </a:r>
            <a:r>
              <a:rPr lang="nb-NO" sz="2000" dirty="0" err="1"/>
              <a:t>ilag</a:t>
            </a:r>
            <a:r>
              <a:rPr lang="nb-NO" sz="2000" dirty="0"/>
              <a:t> med Byåsen-akademiet her i Leksvikhallen den 6 April. Flott tiltak, som vi håper kan </a:t>
            </a:r>
            <a:r>
              <a:rPr lang="nb-NO" sz="2000" dirty="0" err="1"/>
              <a:t>gjentaes</a:t>
            </a:r>
            <a:r>
              <a:rPr lang="nb-NO" sz="2000" dirty="0"/>
              <a:t> til høsten.   </a:t>
            </a:r>
          </a:p>
          <a:p>
            <a:r>
              <a:rPr lang="nb-NO" sz="2000" dirty="0"/>
              <a:t>Damelaget skal på cup i Fjellhamar, 24-26 Mai.</a:t>
            </a:r>
          </a:p>
        </p:txBody>
      </p:sp>
    </p:spTree>
    <p:extLst>
      <p:ext uri="{BB962C8B-B14F-4D97-AF65-F5344CB8AC3E}">
        <p14:creationId xmlns:p14="http://schemas.microsoft.com/office/powerpoint/2010/main" val="24771688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a:extLst>
              <a:ext uri="{FF2B5EF4-FFF2-40B4-BE49-F238E27FC236}">
                <a16:creationId xmlns:a16="http://schemas.microsoft.com/office/drawing/2014/main" id="{871AF3B4-946F-4675-870F-4F91816D1656}"/>
              </a:ext>
            </a:extLst>
          </p:cNvPr>
          <p:cNvSpPr/>
          <p:nvPr/>
        </p:nvSpPr>
        <p:spPr>
          <a:xfrm>
            <a:off x="1670304" y="1105287"/>
            <a:ext cx="8851392" cy="5201424"/>
          </a:xfrm>
          <a:prstGeom prst="rect">
            <a:avLst/>
          </a:prstGeom>
        </p:spPr>
        <p:txBody>
          <a:bodyPr wrap="square">
            <a:spAutoFit/>
          </a:bodyPr>
          <a:lstStyle/>
          <a:p>
            <a:pPr algn="ctr"/>
            <a:r>
              <a:rPr lang="nb-NO" sz="2400" dirty="0">
                <a:solidFill>
                  <a:schemeClr val="accent1">
                    <a:lumMod val="75000"/>
                  </a:schemeClr>
                </a:solidFill>
              </a:rPr>
              <a:t>Kommende sesong:</a:t>
            </a:r>
          </a:p>
          <a:p>
            <a:pPr algn="ctr"/>
            <a:endParaRPr lang="nb-NO" sz="2400" dirty="0">
              <a:solidFill>
                <a:schemeClr val="accent1">
                  <a:lumMod val="75000"/>
                </a:schemeClr>
              </a:solidFill>
            </a:endParaRPr>
          </a:p>
          <a:p>
            <a:pPr algn="ctr"/>
            <a:r>
              <a:rPr lang="nb-NO" sz="2000" dirty="0"/>
              <a:t>Vi har påmeldt følgende lag til sesongen 2019/20</a:t>
            </a:r>
          </a:p>
          <a:p>
            <a:pPr algn="ctr"/>
            <a:r>
              <a:rPr lang="nb-NO" sz="2000" dirty="0"/>
              <a:t>-	J10, 2xJ12, J13, J16 og Dame 4 </a:t>
            </a:r>
            <a:r>
              <a:rPr lang="nb-NO" sz="2000" dirty="0" err="1"/>
              <a:t>Div</a:t>
            </a:r>
            <a:endParaRPr lang="nb-NO" sz="2000" dirty="0"/>
          </a:p>
          <a:p>
            <a:pPr marL="285750" indent="-285750" algn="ctr">
              <a:buFontTx/>
              <a:buChar char="-"/>
            </a:pPr>
            <a:r>
              <a:rPr lang="nb-NO" sz="2000" dirty="0"/>
              <a:t>2xG10, G12, G14 og Herre 4 Div.</a:t>
            </a:r>
          </a:p>
          <a:p>
            <a:pPr marL="285750" indent="-285750" algn="ctr">
              <a:buFontTx/>
              <a:buChar char="-"/>
            </a:pPr>
            <a:endParaRPr lang="nb-NO" sz="2000" dirty="0"/>
          </a:p>
          <a:p>
            <a:pPr marL="285750" indent="-285750" algn="ctr">
              <a:buFontTx/>
              <a:buChar char="-"/>
            </a:pPr>
            <a:endParaRPr lang="nb-NO" sz="2000" dirty="0"/>
          </a:p>
          <a:p>
            <a:pPr marL="285750" indent="-285750" algn="ctr">
              <a:buFontTx/>
              <a:buChar char="-"/>
            </a:pPr>
            <a:endParaRPr lang="nb-NO" dirty="0"/>
          </a:p>
          <a:p>
            <a:pPr algn="ctr"/>
            <a:r>
              <a:rPr lang="nb-NO" sz="2000" dirty="0">
                <a:solidFill>
                  <a:srgbClr val="FF0000"/>
                </a:solidFill>
              </a:rPr>
              <a:t>Sportsplanen og klubbhåndboken bør være ett prioritert arbeidsområde for neste sesongs SU.</a:t>
            </a:r>
          </a:p>
          <a:p>
            <a:endParaRPr lang="nb-NO" dirty="0"/>
          </a:p>
          <a:p>
            <a:endParaRPr lang="nb-NO" dirty="0"/>
          </a:p>
          <a:p>
            <a:endParaRPr lang="nb-NO" dirty="0"/>
          </a:p>
          <a:p>
            <a:endParaRPr lang="nb-NO" dirty="0"/>
          </a:p>
          <a:p>
            <a:r>
              <a:rPr lang="nb-NO" dirty="0"/>
              <a:t>Thomas Pedersen</a:t>
            </a:r>
          </a:p>
          <a:p>
            <a:r>
              <a:rPr lang="nb-NO" dirty="0"/>
              <a:t>Sportslig Leder</a:t>
            </a:r>
          </a:p>
          <a:p>
            <a:r>
              <a:rPr lang="nb-NO" dirty="0"/>
              <a:t>Leksvik IL Håndball  </a:t>
            </a:r>
          </a:p>
        </p:txBody>
      </p:sp>
    </p:spTree>
    <p:extLst>
      <p:ext uri="{BB962C8B-B14F-4D97-AF65-F5344CB8AC3E}">
        <p14:creationId xmlns:p14="http://schemas.microsoft.com/office/powerpoint/2010/main" val="42658348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2C38AAE0-9617-4B27-8F06-5DF34FDFF710}"/>
              </a:ext>
            </a:extLst>
          </p:cNvPr>
          <p:cNvSpPr/>
          <p:nvPr/>
        </p:nvSpPr>
        <p:spPr>
          <a:xfrm>
            <a:off x="1048512" y="920621"/>
            <a:ext cx="10094976" cy="5016758"/>
          </a:xfrm>
          <a:prstGeom prst="rect">
            <a:avLst/>
          </a:prstGeom>
        </p:spPr>
        <p:txBody>
          <a:bodyPr wrap="square">
            <a:spAutoFit/>
          </a:bodyPr>
          <a:lstStyle/>
          <a:p>
            <a:pPr algn="ctr"/>
            <a:r>
              <a:rPr lang="nb-NO" sz="2400" dirty="0">
                <a:solidFill>
                  <a:schemeClr val="accent1">
                    <a:lumMod val="75000"/>
                  </a:schemeClr>
                </a:solidFill>
              </a:rPr>
              <a:t>Statusrapport fra dommeransvarlig Leksvik</a:t>
            </a:r>
          </a:p>
          <a:p>
            <a:endParaRPr lang="nb-NO" dirty="0"/>
          </a:p>
          <a:p>
            <a:pPr algn="ctr"/>
            <a:r>
              <a:rPr lang="nb-NO" sz="2000" dirty="0"/>
              <a:t>Vi har utdannet fire nye barnekampledere denne sesongen:</a:t>
            </a:r>
          </a:p>
          <a:p>
            <a:pPr algn="ctr"/>
            <a:endParaRPr lang="nb-NO" sz="2000" dirty="0"/>
          </a:p>
          <a:p>
            <a:pPr algn="ctr"/>
            <a:r>
              <a:rPr lang="nb-NO" sz="2000" dirty="0"/>
              <a:t>Marion Sæther Røst</a:t>
            </a:r>
          </a:p>
          <a:p>
            <a:pPr algn="ctr"/>
            <a:r>
              <a:rPr lang="nb-NO" sz="2000" dirty="0"/>
              <a:t>Amalie </a:t>
            </a:r>
            <a:r>
              <a:rPr lang="nb-NO" sz="2000" dirty="0" err="1"/>
              <a:t>Nytrø</a:t>
            </a:r>
            <a:r>
              <a:rPr lang="nb-NO" sz="2000" dirty="0"/>
              <a:t> </a:t>
            </a:r>
          </a:p>
          <a:p>
            <a:pPr algn="ctr"/>
            <a:r>
              <a:rPr lang="nb-NO" sz="2000" dirty="0"/>
              <a:t>Frida Kopreitan Dahl</a:t>
            </a:r>
          </a:p>
          <a:p>
            <a:pPr algn="ctr"/>
            <a:r>
              <a:rPr lang="nb-NO" sz="2000" dirty="0"/>
              <a:t>Marie Øverland </a:t>
            </a:r>
          </a:p>
          <a:p>
            <a:pPr algn="ctr"/>
            <a:endParaRPr lang="nb-NO" dirty="0"/>
          </a:p>
          <a:p>
            <a:pPr algn="ctr"/>
            <a:r>
              <a:rPr lang="nb-NO" sz="2000" dirty="0"/>
              <a:t>Vi har også oppgradert tre </a:t>
            </a:r>
            <a:r>
              <a:rPr lang="nb-NO" sz="2000" dirty="0" err="1"/>
              <a:t>stk</a:t>
            </a:r>
            <a:r>
              <a:rPr lang="nb-NO" sz="2000" dirty="0"/>
              <a:t> til DT1:</a:t>
            </a:r>
          </a:p>
          <a:p>
            <a:pPr algn="ctr"/>
            <a:endParaRPr lang="nb-NO" sz="2000" dirty="0"/>
          </a:p>
          <a:p>
            <a:pPr algn="ctr"/>
            <a:r>
              <a:rPr lang="nb-NO" sz="2000" dirty="0"/>
              <a:t>Ruben Belsvik</a:t>
            </a:r>
          </a:p>
          <a:p>
            <a:pPr algn="ctr"/>
            <a:r>
              <a:rPr lang="nb-NO" sz="2000" dirty="0"/>
              <a:t>Aron Sæther </a:t>
            </a:r>
          </a:p>
          <a:p>
            <a:pPr algn="ctr"/>
            <a:r>
              <a:rPr lang="nb-NO" sz="2000" dirty="0"/>
              <a:t>Mathias Pedersen </a:t>
            </a:r>
          </a:p>
          <a:p>
            <a:pPr algn="ctr"/>
            <a:endParaRPr lang="nb-NO" sz="2000" dirty="0"/>
          </a:p>
          <a:p>
            <a:pPr algn="ctr"/>
            <a:r>
              <a:rPr lang="nb-NO" sz="2000" dirty="0"/>
              <a:t>Magnus </a:t>
            </a:r>
            <a:r>
              <a:rPr lang="nb-NO" sz="2000" dirty="0" err="1"/>
              <a:t>Ramdal</a:t>
            </a:r>
            <a:r>
              <a:rPr lang="nb-NO" sz="2000" dirty="0"/>
              <a:t> deltok på to moduler, og vil prøve å få fullført før sesongen 2018/2019</a:t>
            </a:r>
          </a:p>
        </p:txBody>
      </p:sp>
    </p:spTree>
    <p:extLst>
      <p:ext uri="{BB962C8B-B14F-4D97-AF65-F5344CB8AC3E}">
        <p14:creationId xmlns:p14="http://schemas.microsoft.com/office/powerpoint/2010/main" val="35668104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0DC94DDA-B677-46CC-8325-29D666DF1D3E}"/>
              </a:ext>
            </a:extLst>
          </p:cNvPr>
          <p:cNvSpPr/>
          <p:nvPr/>
        </p:nvSpPr>
        <p:spPr>
          <a:xfrm>
            <a:off x="1514856" y="612844"/>
            <a:ext cx="9162288" cy="5940088"/>
          </a:xfrm>
          <a:prstGeom prst="rect">
            <a:avLst/>
          </a:prstGeom>
        </p:spPr>
        <p:txBody>
          <a:bodyPr wrap="square">
            <a:spAutoFit/>
          </a:bodyPr>
          <a:lstStyle/>
          <a:p>
            <a:pPr algn="ctr"/>
            <a:r>
              <a:rPr lang="nb-NO" sz="2000" dirty="0"/>
              <a:t>Aktive dommere i tillegg til disse er:</a:t>
            </a:r>
          </a:p>
          <a:p>
            <a:pPr algn="ctr"/>
            <a:endParaRPr lang="nb-NO" sz="2000" dirty="0"/>
          </a:p>
          <a:p>
            <a:pPr algn="ctr"/>
            <a:r>
              <a:rPr lang="nb-NO" sz="2000" dirty="0"/>
              <a:t>Victoria </a:t>
            </a:r>
            <a:r>
              <a:rPr lang="nb-NO" sz="2000" dirty="0" err="1"/>
              <a:t>Selli</a:t>
            </a:r>
            <a:r>
              <a:rPr lang="nb-NO" sz="2000" dirty="0"/>
              <a:t> </a:t>
            </a:r>
          </a:p>
          <a:p>
            <a:pPr algn="ctr"/>
            <a:r>
              <a:rPr lang="nb-NO" sz="2000" dirty="0"/>
              <a:t>Andre Lindgjerdet </a:t>
            </a:r>
          </a:p>
          <a:p>
            <a:pPr algn="ctr"/>
            <a:endParaRPr lang="nb-NO" sz="2000" dirty="0"/>
          </a:p>
          <a:p>
            <a:pPr algn="ctr"/>
            <a:r>
              <a:rPr lang="nb-NO" sz="2000" dirty="0"/>
              <a:t>Reservedommere med varierende antall kamper har vært:</a:t>
            </a:r>
          </a:p>
          <a:p>
            <a:pPr algn="ctr"/>
            <a:endParaRPr lang="nb-NO" sz="2000" dirty="0"/>
          </a:p>
          <a:p>
            <a:pPr algn="ctr"/>
            <a:r>
              <a:rPr lang="nb-NO" sz="2000" dirty="0"/>
              <a:t>Hans Erik Lerstad </a:t>
            </a:r>
          </a:p>
          <a:p>
            <a:pPr algn="ctr"/>
            <a:r>
              <a:rPr lang="nb-NO" sz="2000" dirty="0"/>
              <a:t>Kenneth Dahl Bergersen </a:t>
            </a:r>
          </a:p>
          <a:p>
            <a:pPr algn="ctr"/>
            <a:r>
              <a:rPr lang="nb-NO" sz="2000" dirty="0"/>
              <a:t>Hans Martin Halvorsen </a:t>
            </a:r>
          </a:p>
          <a:p>
            <a:pPr algn="ctr"/>
            <a:r>
              <a:rPr lang="nb-NO" sz="2000" dirty="0"/>
              <a:t>Thomas Pedersen </a:t>
            </a:r>
          </a:p>
          <a:p>
            <a:pPr algn="ctr"/>
            <a:endParaRPr lang="nb-NO" sz="2000" dirty="0"/>
          </a:p>
          <a:p>
            <a:pPr algn="ctr"/>
            <a:r>
              <a:rPr lang="nb-NO" sz="2000" dirty="0"/>
              <a:t>Vi har dekket alle våre hjemmekamper opp til g16 med egne dommere i år, og også innimellom vært behjelpelig med å dekke kamper i Vanvikan. </a:t>
            </a:r>
          </a:p>
          <a:p>
            <a:endParaRPr lang="nb-NO" sz="2000" dirty="0"/>
          </a:p>
          <a:p>
            <a:endParaRPr lang="nb-NO" sz="2000" dirty="0"/>
          </a:p>
          <a:p>
            <a:r>
              <a:rPr lang="nb-NO" sz="2000" dirty="0" err="1"/>
              <a:t>Mvh</a:t>
            </a:r>
            <a:endParaRPr lang="nb-NO" sz="2000" dirty="0"/>
          </a:p>
          <a:p>
            <a:r>
              <a:rPr lang="nb-NO" sz="2000" dirty="0"/>
              <a:t>Tove Tiller </a:t>
            </a:r>
          </a:p>
          <a:p>
            <a:r>
              <a:rPr lang="nb-NO" sz="2000" dirty="0"/>
              <a:t>Leksvik </a:t>
            </a:r>
          </a:p>
        </p:txBody>
      </p:sp>
    </p:spTree>
    <p:extLst>
      <p:ext uri="{BB962C8B-B14F-4D97-AF65-F5344CB8AC3E}">
        <p14:creationId xmlns:p14="http://schemas.microsoft.com/office/powerpoint/2010/main" val="18197098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58AF09ED-18EF-498B-B9E1-9A75243AB1C7}"/>
              </a:ext>
            </a:extLst>
          </p:cNvPr>
          <p:cNvSpPr/>
          <p:nvPr/>
        </p:nvSpPr>
        <p:spPr>
          <a:xfrm>
            <a:off x="1490472" y="190006"/>
            <a:ext cx="7443216" cy="6370975"/>
          </a:xfrm>
          <a:prstGeom prst="rect">
            <a:avLst/>
          </a:prstGeom>
        </p:spPr>
        <p:txBody>
          <a:bodyPr wrap="square">
            <a:spAutoFit/>
          </a:bodyPr>
          <a:lstStyle/>
          <a:p>
            <a:pPr algn="ctr"/>
            <a:r>
              <a:rPr lang="nb-NO" sz="2400" dirty="0">
                <a:solidFill>
                  <a:schemeClr val="accent1">
                    <a:lumMod val="75000"/>
                  </a:schemeClr>
                </a:solidFill>
              </a:rPr>
              <a:t>Valgkomiteens innstilling til styresammensetning sesongen 2019/2020</a:t>
            </a:r>
            <a:r>
              <a:rPr lang="nb-NO" dirty="0"/>
              <a:t>				</a:t>
            </a:r>
          </a:p>
          <a:p>
            <a:r>
              <a:rPr lang="nb-NO" dirty="0"/>
              <a:t>				</a:t>
            </a:r>
          </a:p>
          <a:p>
            <a:r>
              <a:rPr lang="nb-NO" dirty="0">
                <a:solidFill>
                  <a:schemeClr val="accent1">
                    <a:lumMod val="75000"/>
                  </a:schemeClr>
                </a:solidFill>
              </a:rPr>
              <a:t>Leder:</a:t>
            </a:r>
            <a:r>
              <a:rPr lang="nb-NO" dirty="0"/>
              <a:t>	Lise Krabseth	1 år 		</a:t>
            </a:r>
          </a:p>
          <a:p>
            <a:endParaRPr lang="nb-NO" dirty="0"/>
          </a:p>
          <a:p>
            <a:r>
              <a:rPr lang="nb-NO" dirty="0">
                <a:solidFill>
                  <a:schemeClr val="accent1">
                    <a:lumMod val="75000"/>
                  </a:schemeClr>
                </a:solidFill>
              </a:rPr>
              <a:t>Styremedlem:</a:t>
            </a:r>
            <a:r>
              <a:rPr lang="nb-NO" dirty="0"/>
              <a:t>	Bjørn Ståle Aalberg	2 år	</a:t>
            </a:r>
          </a:p>
          <a:p>
            <a:r>
              <a:rPr lang="nb-NO" dirty="0"/>
              <a:t>	</a:t>
            </a:r>
          </a:p>
          <a:p>
            <a:r>
              <a:rPr lang="nb-NO" dirty="0">
                <a:solidFill>
                  <a:schemeClr val="accent1">
                    <a:lumMod val="75000"/>
                  </a:schemeClr>
                </a:solidFill>
              </a:rPr>
              <a:t>Varamedlem:</a:t>
            </a:r>
            <a:r>
              <a:rPr lang="nb-NO" dirty="0"/>
              <a:t>	Wenche Næss	1 år</a:t>
            </a:r>
          </a:p>
          <a:p>
            <a:r>
              <a:rPr lang="nb-NO" dirty="0"/>
              <a:t>		</a:t>
            </a:r>
          </a:p>
          <a:p>
            <a:r>
              <a:rPr lang="nb-NO" dirty="0">
                <a:solidFill>
                  <a:schemeClr val="accent1">
                    <a:lumMod val="75000"/>
                  </a:schemeClr>
                </a:solidFill>
              </a:rPr>
              <a:t>Kasserer:</a:t>
            </a:r>
            <a:r>
              <a:rPr lang="nb-NO" dirty="0"/>
              <a:t>	Camilla </a:t>
            </a:r>
            <a:r>
              <a:rPr lang="nb-NO" dirty="0" err="1"/>
              <a:t>Finsmyr</a:t>
            </a:r>
            <a:r>
              <a:rPr lang="nb-NO" dirty="0"/>
              <a:t>	2 år	på valg 2020</a:t>
            </a:r>
          </a:p>
          <a:p>
            <a:r>
              <a:rPr lang="nb-NO" dirty="0"/>
              <a:t>	</a:t>
            </a:r>
          </a:p>
          <a:p>
            <a:r>
              <a:rPr lang="nb-NO" dirty="0">
                <a:solidFill>
                  <a:schemeClr val="accent1">
                    <a:lumMod val="75000"/>
                  </a:schemeClr>
                </a:solidFill>
              </a:rPr>
              <a:t>Sekretær:</a:t>
            </a:r>
            <a:r>
              <a:rPr lang="nb-NO" dirty="0"/>
              <a:t>	 Gunhild Røst	2 år	på valg 2020</a:t>
            </a:r>
          </a:p>
          <a:p>
            <a:endParaRPr lang="nb-NO" dirty="0"/>
          </a:p>
          <a:p>
            <a:r>
              <a:rPr lang="nb-NO" dirty="0">
                <a:solidFill>
                  <a:schemeClr val="accent1">
                    <a:lumMod val="75000"/>
                  </a:schemeClr>
                </a:solidFill>
              </a:rPr>
              <a:t>Materialansvarlig</a:t>
            </a:r>
            <a:r>
              <a:rPr lang="nb-NO" dirty="0"/>
              <a:t>:		</a:t>
            </a:r>
          </a:p>
          <a:p>
            <a:r>
              <a:rPr lang="nb-NO" dirty="0"/>
              <a:t>Leder:	Ann Iren Hindberg	1 år</a:t>
            </a:r>
          </a:p>
          <a:p>
            <a:r>
              <a:rPr lang="nb-NO" dirty="0"/>
              <a:t>		</a:t>
            </a:r>
          </a:p>
          <a:p>
            <a:r>
              <a:rPr lang="nb-NO" dirty="0">
                <a:solidFill>
                  <a:schemeClr val="accent1">
                    <a:lumMod val="75000"/>
                  </a:schemeClr>
                </a:solidFill>
              </a:rPr>
              <a:t>Økonomikomite:</a:t>
            </a:r>
            <a:r>
              <a:rPr lang="nb-NO" dirty="0"/>
              <a:t>		</a:t>
            </a:r>
          </a:p>
          <a:p>
            <a:r>
              <a:rPr lang="nb-NO" dirty="0"/>
              <a:t>Leder:	Morten Stefan Berg	 1 år </a:t>
            </a:r>
          </a:p>
          <a:p>
            <a:r>
              <a:rPr lang="nb-NO" dirty="0"/>
              <a:t>		</a:t>
            </a:r>
          </a:p>
          <a:p>
            <a:r>
              <a:rPr lang="nb-NO" dirty="0">
                <a:solidFill>
                  <a:schemeClr val="accent1">
                    <a:lumMod val="75000"/>
                  </a:schemeClr>
                </a:solidFill>
              </a:rPr>
              <a:t>Arrangementskomite:</a:t>
            </a:r>
            <a:r>
              <a:rPr lang="nb-NO" dirty="0"/>
              <a:t>		</a:t>
            </a:r>
          </a:p>
          <a:p>
            <a:r>
              <a:rPr lang="nb-NO" dirty="0"/>
              <a:t>Leder:	Silje Kamilla Jensen	1 år</a:t>
            </a:r>
          </a:p>
          <a:p>
            <a:r>
              <a:rPr lang="nb-NO" dirty="0"/>
              <a:t>Medlem:	Brit </a:t>
            </a:r>
            <a:r>
              <a:rPr lang="nb-NO" dirty="0" err="1"/>
              <a:t>Undselli</a:t>
            </a:r>
            <a:r>
              <a:rPr lang="nb-NO" dirty="0"/>
              <a:t>	1 år	</a:t>
            </a:r>
          </a:p>
        </p:txBody>
      </p:sp>
    </p:spTree>
    <p:extLst>
      <p:ext uri="{BB962C8B-B14F-4D97-AF65-F5344CB8AC3E}">
        <p14:creationId xmlns:p14="http://schemas.microsoft.com/office/powerpoint/2010/main" val="23078867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C2D8A925-FF88-4255-847E-BBB4FC15063B}"/>
              </a:ext>
            </a:extLst>
          </p:cNvPr>
          <p:cNvSpPr/>
          <p:nvPr/>
        </p:nvSpPr>
        <p:spPr>
          <a:xfrm>
            <a:off x="1524000" y="1366897"/>
            <a:ext cx="9144000" cy="4124206"/>
          </a:xfrm>
          <a:prstGeom prst="rect">
            <a:avLst/>
          </a:prstGeom>
        </p:spPr>
        <p:txBody>
          <a:bodyPr wrap="square">
            <a:spAutoFit/>
          </a:bodyPr>
          <a:lstStyle/>
          <a:p>
            <a:pPr algn="ctr"/>
            <a:r>
              <a:rPr lang="nb-NO" sz="2400" dirty="0">
                <a:solidFill>
                  <a:schemeClr val="accent1">
                    <a:lumMod val="75000"/>
                  </a:schemeClr>
                </a:solidFill>
              </a:rPr>
              <a:t>Sportslig utvalg:</a:t>
            </a:r>
          </a:p>
          <a:p>
            <a:pPr algn="ctr"/>
            <a:r>
              <a:rPr lang="nb-NO" dirty="0"/>
              <a:t>				</a:t>
            </a:r>
          </a:p>
          <a:p>
            <a:r>
              <a:rPr lang="nb-NO" sz="2000" dirty="0">
                <a:solidFill>
                  <a:schemeClr val="accent1">
                    <a:lumMod val="75000"/>
                  </a:schemeClr>
                </a:solidFill>
              </a:rPr>
              <a:t>Leder:</a:t>
            </a:r>
            <a:r>
              <a:rPr lang="nb-NO" sz="2000" dirty="0"/>
              <a:t>	konstitueres av utvalget	1 år</a:t>
            </a:r>
          </a:p>
          <a:p>
            <a:r>
              <a:rPr lang="nb-NO" sz="2000" dirty="0"/>
              <a:t>		</a:t>
            </a:r>
          </a:p>
          <a:p>
            <a:r>
              <a:rPr lang="nb-NO" sz="2000" dirty="0">
                <a:solidFill>
                  <a:schemeClr val="accent1">
                    <a:lumMod val="75000"/>
                  </a:schemeClr>
                </a:solidFill>
              </a:rPr>
              <a:t>Dommerkontakt:</a:t>
            </a:r>
            <a:r>
              <a:rPr lang="nb-NO" sz="2000" dirty="0"/>
              <a:t>	Aud Dagmar </a:t>
            </a:r>
            <a:r>
              <a:rPr lang="nb-NO" sz="2000" dirty="0" err="1"/>
              <a:t>Ramdal</a:t>
            </a:r>
            <a:r>
              <a:rPr lang="nb-NO" sz="2000" dirty="0"/>
              <a:t>/ Gunn </a:t>
            </a:r>
            <a:r>
              <a:rPr lang="nb-NO" sz="2000" dirty="0" err="1"/>
              <a:t>Talmoaunet</a:t>
            </a:r>
            <a:r>
              <a:rPr lang="nb-NO" sz="2000" dirty="0"/>
              <a:t>    2 år 	</a:t>
            </a:r>
          </a:p>
          <a:p>
            <a:r>
              <a:rPr lang="nb-NO" sz="2000" dirty="0"/>
              <a:t>	</a:t>
            </a:r>
          </a:p>
          <a:p>
            <a:r>
              <a:rPr lang="nb-NO" sz="2000" dirty="0">
                <a:solidFill>
                  <a:schemeClr val="accent1">
                    <a:lumMod val="75000"/>
                  </a:schemeClr>
                </a:solidFill>
              </a:rPr>
              <a:t>Medlem:   </a:t>
            </a:r>
            <a:r>
              <a:rPr lang="nb-NO" sz="2000" dirty="0"/>
              <a:t>Mats Cato Kjørsvik  2 år </a:t>
            </a:r>
          </a:p>
          <a:p>
            <a:r>
              <a:rPr lang="nb-NO" sz="2000" dirty="0"/>
              <a:t>		</a:t>
            </a:r>
          </a:p>
          <a:p>
            <a:r>
              <a:rPr lang="nb-NO" sz="2000" dirty="0">
                <a:solidFill>
                  <a:schemeClr val="accent1">
                    <a:lumMod val="75000"/>
                  </a:schemeClr>
                </a:solidFill>
              </a:rPr>
              <a:t>Medlem:   </a:t>
            </a:r>
            <a:r>
              <a:rPr lang="nb-NO" sz="2000" dirty="0"/>
              <a:t>Liv Bodil Dahl	2 år 	                på valg 2020</a:t>
            </a:r>
          </a:p>
          <a:p>
            <a:r>
              <a:rPr lang="nb-NO" sz="2000" dirty="0"/>
              <a:t>	</a:t>
            </a:r>
          </a:p>
          <a:p>
            <a:r>
              <a:rPr lang="nb-NO" sz="2000" dirty="0">
                <a:solidFill>
                  <a:schemeClr val="accent1">
                    <a:lumMod val="75000"/>
                  </a:schemeClr>
                </a:solidFill>
              </a:rPr>
              <a:t>Medlem:   </a:t>
            </a:r>
            <a:r>
              <a:rPr lang="nb-NO" sz="2000" dirty="0"/>
              <a:t>Jan Kopreitan	2 år 	                på </a:t>
            </a:r>
            <a:r>
              <a:rPr lang="nb-NO" sz="2000"/>
              <a:t>valg 2020</a:t>
            </a:r>
          </a:p>
          <a:p>
            <a:r>
              <a:rPr lang="nb-NO" sz="2000" dirty="0"/>
              <a:t>	</a:t>
            </a:r>
          </a:p>
          <a:p>
            <a:r>
              <a:rPr lang="nb-NO" sz="2000" dirty="0">
                <a:solidFill>
                  <a:schemeClr val="accent1">
                    <a:lumMod val="75000"/>
                  </a:schemeClr>
                </a:solidFill>
              </a:rPr>
              <a:t>Medlem:  </a:t>
            </a:r>
            <a:r>
              <a:rPr lang="nb-NO" sz="2000" dirty="0"/>
              <a:t>Cathrine Lindgjerdet  2 år 	på valg 2020</a:t>
            </a:r>
            <a:r>
              <a:rPr lang="nb-NO" dirty="0"/>
              <a:t>	</a:t>
            </a:r>
          </a:p>
        </p:txBody>
      </p:sp>
    </p:spTree>
    <p:extLst>
      <p:ext uri="{BB962C8B-B14F-4D97-AF65-F5344CB8AC3E}">
        <p14:creationId xmlns:p14="http://schemas.microsoft.com/office/powerpoint/2010/main" val="3513942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4D31A317-99B6-47E9-A442-6AA5DB1C0C9F}"/>
              </a:ext>
            </a:extLst>
          </p:cNvPr>
          <p:cNvSpPr/>
          <p:nvPr/>
        </p:nvSpPr>
        <p:spPr>
          <a:xfrm>
            <a:off x="2857500" y="600076"/>
            <a:ext cx="6286500" cy="4741683"/>
          </a:xfrm>
          <a:prstGeom prst="rect">
            <a:avLst/>
          </a:prstGeom>
        </p:spPr>
        <p:txBody>
          <a:bodyPr wrap="square">
            <a:spAutoFit/>
          </a:bodyPr>
          <a:lstStyle/>
          <a:p>
            <a:pPr>
              <a:lnSpc>
                <a:spcPct val="150000"/>
              </a:lnSpc>
              <a:spcAft>
                <a:spcPts val="1000"/>
              </a:spcAft>
            </a:pPr>
            <a:r>
              <a:rPr lang="nb-NO" sz="3600" b="1" dirty="0">
                <a:solidFill>
                  <a:srgbClr val="4F81BD"/>
                </a:solidFill>
                <a:latin typeface="Arial" panose="020B0604020202020204" pitchFamily="34" charset="0"/>
                <a:ea typeface="Times New Roman" panose="02020603050405020304" pitchFamily="18" charset="0"/>
                <a:cs typeface="Times New Roman" panose="02020603050405020304" pitchFamily="18" charset="0"/>
              </a:rPr>
              <a:t>Styret har bestått av:</a:t>
            </a:r>
            <a:r>
              <a:rPr lang="nb-NO" sz="3600" dirty="0">
                <a:latin typeface="Arial" panose="020B0604020202020204" pitchFamily="34" charset="0"/>
                <a:ea typeface="Times New Roman" panose="02020603050405020304" pitchFamily="18" charset="0"/>
                <a:cs typeface="Times New Roman" panose="02020603050405020304" pitchFamily="18" charset="0"/>
              </a:rPr>
              <a:t> </a:t>
            </a:r>
            <a:br>
              <a:rPr lang="nb-NO" dirty="0">
                <a:latin typeface="Arial" panose="020B0604020202020204" pitchFamily="34" charset="0"/>
                <a:ea typeface="Times New Roman" panose="02020603050405020304" pitchFamily="18" charset="0"/>
                <a:cs typeface="Times New Roman" panose="02020603050405020304" pitchFamily="18" charset="0"/>
              </a:rPr>
            </a:br>
            <a:r>
              <a:rPr lang="nb-NO" sz="2400" dirty="0">
                <a:latin typeface="Arial" panose="020B0604020202020204" pitchFamily="34" charset="0"/>
                <a:ea typeface="Times New Roman" panose="02020603050405020304" pitchFamily="18" charset="0"/>
                <a:cs typeface="Times New Roman" panose="02020603050405020304" pitchFamily="18" charset="0"/>
              </a:rPr>
              <a:t>Leder: Lise Krabseth Pedersen</a:t>
            </a:r>
            <a:br>
              <a:rPr lang="nb-NO" sz="2400" dirty="0">
                <a:latin typeface="Arial" panose="020B0604020202020204" pitchFamily="34" charset="0"/>
                <a:ea typeface="Times New Roman" panose="02020603050405020304" pitchFamily="18" charset="0"/>
                <a:cs typeface="Times New Roman" panose="02020603050405020304" pitchFamily="18" charset="0"/>
              </a:rPr>
            </a:br>
            <a:r>
              <a:rPr lang="nb-NO" sz="2400" dirty="0">
                <a:latin typeface="Arial" panose="020B0604020202020204" pitchFamily="34" charset="0"/>
                <a:ea typeface="Times New Roman" panose="02020603050405020304" pitchFamily="18" charset="0"/>
                <a:cs typeface="Times New Roman" panose="02020603050405020304" pitchFamily="18" charset="0"/>
              </a:rPr>
              <a:t>Kasserer: Camilla Sollie </a:t>
            </a:r>
            <a:r>
              <a:rPr lang="nb-NO" sz="2400" dirty="0" err="1">
                <a:latin typeface="Arial" panose="020B0604020202020204" pitchFamily="34" charset="0"/>
                <a:ea typeface="Times New Roman" panose="02020603050405020304" pitchFamily="18" charset="0"/>
                <a:cs typeface="Times New Roman" panose="02020603050405020304" pitchFamily="18" charset="0"/>
              </a:rPr>
              <a:t>Finsmyr</a:t>
            </a:r>
            <a:br>
              <a:rPr lang="nb-NO" sz="2400" dirty="0">
                <a:latin typeface="Arial" panose="020B0604020202020204" pitchFamily="34" charset="0"/>
                <a:ea typeface="Times New Roman" panose="02020603050405020304" pitchFamily="18" charset="0"/>
                <a:cs typeface="Times New Roman" panose="02020603050405020304" pitchFamily="18" charset="0"/>
              </a:rPr>
            </a:br>
            <a:r>
              <a:rPr lang="nb-NO" sz="2400" dirty="0">
                <a:latin typeface="Arial" panose="020B0604020202020204" pitchFamily="34" charset="0"/>
                <a:ea typeface="Times New Roman" panose="02020603050405020304" pitchFamily="18" charset="0"/>
                <a:cs typeface="Times New Roman" panose="02020603050405020304" pitchFamily="18" charset="0"/>
              </a:rPr>
              <a:t>Styremedlem: Thomas Pedersen</a:t>
            </a:r>
            <a:br>
              <a:rPr lang="nb-NO" sz="2400" dirty="0">
                <a:latin typeface="Arial" panose="020B0604020202020204" pitchFamily="34" charset="0"/>
                <a:ea typeface="Times New Roman" panose="02020603050405020304" pitchFamily="18" charset="0"/>
                <a:cs typeface="Times New Roman" panose="02020603050405020304" pitchFamily="18" charset="0"/>
              </a:rPr>
            </a:br>
            <a:r>
              <a:rPr lang="nb-NO" sz="2400" dirty="0">
                <a:latin typeface="Arial" panose="020B0604020202020204" pitchFamily="34" charset="0"/>
                <a:ea typeface="Times New Roman" panose="02020603050405020304" pitchFamily="18" charset="0"/>
                <a:cs typeface="Times New Roman" panose="02020603050405020304" pitchFamily="18" charset="0"/>
              </a:rPr>
              <a:t>Sekretær: Gunhild Røst</a:t>
            </a:r>
            <a:br>
              <a:rPr lang="nb-NO" sz="2400" dirty="0">
                <a:latin typeface="Arial" panose="020B0604020202020204" pitchFamily="34" charset="0"/>
                <a:ea typeface="Times New Roman" panose="02020603050405020304" pitchFamily="18" charset="0"/>
                <a:cs typeface="Times New Roman" panose="02020603050405020304" pitchFamily="18" charset="0"/>
              </a:rPr>
            </a:br>
            <a:r>
              <a:rPr lang="nb-NO" sz="2400" dirty="0">
                <a:latin typeface="Arial" panose="020B0604020202020204" pitchFamily="34" charset="0"/>
                <a:ea typeface="Times New Roman" panose="02020603050405020304" pitchFamily="18" charset="0"/>
                <a:cs typeface="Times New Roman" panose="02020603050405020304" pitchFamily="18" charset="0"/>
              </a:rPr>
              <a:t>Dommerkontakt: Tove Tiller </a:t>
            </a:r>
            <a:br>
              <a:rPr lang="nb-NO" sz="2400" dirty="0">
                <a:latin typeface="Arial" panose="020B0604020202020204" pitchFamily="34" charset="0"/>
                <a:ea typeface="Times New Roman" panose="02020603050405020304" pitchFamily="18" charset="0"/>
                <a:cs typeface="Times New Roman" panose="02020603050405020304" pitchFamily="18" charset="0"/>
              </a:rPr>
            </a:br>
            <a:r>
              <a:rPr lang="nb-NO" sz="2400" dirty="0">
                <a:latin typeface="Arial" panose="020B0604020202020204" pitchFamily="34" charset="0"/>
                <a:ea typeface="Times New Roman" panose="02020603050405020304" pitchFamily="18" charset="0"/>
                <a:cs typeface="Times New Roman" panose="02020603050405020304" pitchFamily="18" charset="0"/>
              </a:rPr>
              <a:t>Materialforvalter: Ann Iren Hindberg </a:t>
            </a:r>
            <a:br>
              <a:rPr lang="nb-NO" sz="2400" dirty="0">
                <a:latin typeface="Arial" panose="020B0604020202020204" pitchFamily="34" charset="0"/>
                <a:ea typeface="Times New Roman" panose="02020603050405020304" pitchFamily="18" charset="0"/>
                <a:cs typeface="Times New Roman" panose="02020603050405020304" pitchFamily="18" charset="0"/>
              </a:rPr>
            </a:br>
            <a:r>
              <a:rPr lang="nb-NO" sz="2400" dirty="0">
                <a:latin typeface="Arial" panose="020B0604020202020204" pitchFamily="34" charset="0"/>
                <a:ea typeface="Times New Roman" panose="02020603050405020304" pitchFamily="18" charset="0"/>
                <a:cs typeface="Times New Roman" panose="02020603050405020304" pitchFamily="18" charset="0"/>
              </a:rPr>
              <a:t>Varamedlem: Marit Rønning</a:t>
            </a:r>
            <a:endParaRPr lang="nb-NO"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748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76183832-D1CB-4134-A1CF-9569B8C35B57}"/>
              </a:ext>
            </a:extLst>
          </p:cNvPr>
          <p:cNvSpPr/>
          <p:nvPr/>
        </p:nvSpPr>
        <p:spPr>
          <a:xfrm>
            <a:off x="1371600" y="295275"/>
            <a:ext cx="9820275" cy="5516254"/>
          </a:xfrm>
          <a:prstGeom prst="rect">
            <a:avLst/>
          </a:prstGeom>
        </p:spPr>
        <p:txBody>
          <a:bodyPr wrap="square">
            <a:spAutoFit/>
          </a:bodyPr>
          <a:lstStyle/>
          <a:p>
            <a:pPr algn="ctr">
              <a:lnSpc>
                <a:spcPct val="150000"/>
              </a:lnSpc>
              <a:spcAft>
                <a:spcPts val="1000"/>
              </a:spcAft>
            </a:pPr>
            <a:r>
              <a:rPr lang="nb-NO" sz="4000" b="1" dirty="0">
                <a:solidFill>
                  <a:srgbClr val="4F81BD"/>
                </a:solidFill>
                <a:latin typeface="Arial" panose="020B0604020202020204" pitchFamily="34" charset="0"/>
                <a:ea typeface="Times New Roman" panose="02020603050405020304" pitchFamily="18" charset="0"/>
                <a:cs typeface="Times New Roman" panose="02020603050405020304" pitchFamily="18" charset="0"/>
              </a:rPr>
              <a:t>Møtevirksomhet:</a:t>
            </a:r>
            <a:endParaRPr lang="nb-NO" sz="40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1000"/>
              </a:spcAft>
            </a:pPr>
            <a:r>
              <a:rPr lang="nb-NO" sz="2400" dirty="0">
                <a:latin typeface="Arial" panose="020B0604020202020204" pitchFamily="34" charset="0"/>
                <a:ea typeface="Times New Roman" panose="02020603050405020304" pitchFamily="18" charset="0"/>
                <a:cs typeface="Times New Roman" panose="02020603050405020304" pitchFamily="18" charset="0"/>
              </a:rPr>
              <a:t>Styret avholdt etter årsmøtet i 2018 7 styremøter og det ble behandlet 41 saker. Det er fram til årsmøtet avholdt 3 styremøter i 2019 der 19 saker har blitt behandlet. Styret har i tillegg løpende kommunikasjon via egen </a:t>
            </a:r>
            <a:r>
              <a:rPr lang="nb-NO" sz="2400" dirty="0" err="1">
                <a:latin typeface="Arial" panose="020B0604020202020204" pitchFamily="34" charset="0"/>
                <a:ea typeface="Times New Roman" panose="02020603050405020304" pitchFamily="18" charset="0"/>
                <a:cs typeface="Times New Roman" panose="02020603050405020304" pitchFamily="18" charset="0"/>
              </a:rPr>
              <a:t>facebookgruppe</a:t>
            </a:r>
            <a:r>
              <a:rPr lang="nb-NO" sz="2400" dirty="0">
                <a:latin typeface="Arial" panose="020B0604020202020204" pitchFamily="34" charset="0"/>
                <a:ea typeface="Times New Roman" panose="02020603050405020304" pitchFamily="18" charset="0"/>
                <a:cs typeface="Times New Roman" panose="02020603050405020304" pitchFamily="18" charset="0"/>
              </a:rPr>
              <a:t> og </a:t>
            </a:r>
            <a:r>
              <a:rPr lang="nb-NO" sz="2400" dirty="0" err="1">
                <a:latin typeface="Arial" panose="020B0604020202020204" pitchFamily="34" charset="0"/>
                <a:ea typeface="Times New Roman" panose="02020603050405020304" pitchFamily="18" charset="0"/>
                <a:cs typeface="Times New Roman" panose="02020603050405020304" pitchFamily="18" charset="0"/>
              </a:rPr>
              <a:t>messenger</a:t>
            </a:r>
            <a:r>
              <a:rPr lang="nb-NO" sz="2400" dirty="0">
                <a:latin typeface="Arial" panose="020B0604020202020204" pitchFamily="34" charset="0"/>
                <a:ea typeface="Times New Roman" panose="02020603050405020304" pitchFamily="18" charset="0"/>
                <a:cs typeface="Times New Roman" panose="02020603050405020304" pitchFamily="18" charset="0"/>
              </a:rPr>
              <a:t> der også økonomi og arrangementskomite har tilgang. Sittende styret har sett et behov for ha et møte i </a:t>
            </a:r>
            <a:r>
              <a:rPr lang="nb-NO" sz="2400" dirty="0" err="1">
                <a:latin typeface="Arial" panose="020B0604020202020204" pitchFamily="34" charset="0"/>
                <a:ea typeface="Times New Roman" panose="02020603050405020304" pitchFamily="18" charset="0"/>
                <a:cs typeface="Times New Roman" panose="02020603050405020304" pitchFamily="18" charset="0"/>
              </a:rPr>
              <a:t>mnd</a:t>
            </a:r>
            <a:r>
              <a:rPr lang="nb-NO" sz="2400" dirty="0">
                <a:latin typeface="Arial" panose="020B0604020202020204" pitchFamily="34" charset="0"/>
                <a:ea typeface="Times New Roman" panose="02020603050405020304" pitchFamily="18" charset="0"/>
                <a:cs typeface="Times New Roman" panose="02020603050405020304" pitchFamily="18" charset="0"/>
              </a:rPr>
              <a:t>, noe som lot seg gjennomføre i høst. Våren 2019 ble det avholdt kun 3 møter </a:t>
            </a:r>
            <a:r>
              <a:rPr lang="nb-NO" sz="2400" dirty="0" err="1">
                <a:latin typeface="Arial" panose="020B0604020202020204" pitchFamily="34" charset="0"/>
                <a:ea typeface="Times New Roman" panose="02020603050405020304" pitchFamily="18" charset="0"/>
                <a:cs typeface="Times New Roman" panose="02020603050405020304" pitchFamily="18" charset="0"/>
              </a:rPr>
              <a:t>pga</a:t>
            </a:r>
            <a:r>
              <a:rPr lang="nb-NO" sz="2400" dirty="0">
                <a:latin typeface="Arial" panose="020B0604020202020204" pitchFamily="34" charset="0"/>
                <a:ea typeface="Times New Roman" panose="02020603050405020304" pitchFamily="18" charset="0"/>
                <a:cs typeface="Times New Roman" panose="02020603050405020304" pitchFamily="18" charset="0"/>
              </a:rPr>
              <a:t> at styres medlemmene var opptatt med andre saker gjennom andre aktiviteter. </a:t>
            </a:r>
            <a:endParaRPr lang="nb-NO"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4258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11951DB3-795F-4D3B-8ED8-0448E83281B0}"/>
              </a:ext>
            </a:extLst>
          </p:cNvPr>
          <p:cNvSpPr/>
          <p:nvPr/>
        </p:nvSpPr>
        <p:spPr>
          <a:xfrm>
            <a:off x="1228725" y="304361"/>
            <a:ext cx="10058400" cy="5505674"/>
          </a:xfrm>
          <a:prstGeom prst="rect">
            <a:avLst/>
          </a:prstGeom>
        </p:spPr>
        <p:txBody>
          <a:bodyPr wrap="square">
            <a:spAutoFit/>
          </a:bodyPr>
          <a:lstStyle/>
          <a:p>
            <a:pPr>
              <a:lnSpc>
                <a:spcPct val="150000"/>
              </a:lnSpc>
              <a:spcAft>
                <a:spcPts val="1000"/>
              </a:spcAft>
            </a:pPr>
            <a:r>
              <a:rPr lang="nb-NO" sz="2000" dirty="0">
                <a:latin typeface="Arial" panose="020B0604020202020204" pitchFamily="34" charset="0"/>
                <a:ea typeface="Times New Roman" panose="02020603050405020304" pitchFamily="18" charset="0"/>
                <a:cs typeface="Times New Roman" panose="02020603050405020304" pitchFamily="18" charset="0"/>
              </a:rPr>
              <a:t>Det ble i september avholdt møte med alle lagledere og trenere for å informere om sesongen, oppgaver og ta opp felles problemstillinger, som for eksempel fordeling av halltider.</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1000"/>
              </a:spcAft>
            </a:pPr>
            <a:r>
              <a:rPr lang="nb-NO" sz="2000" dirty="0">
                <a:latin typeface="Arial" panose="020B0604020202020204" pitchFamily="34" charset="0"/>
                <a:ea typeface="Times New Roman" panose="02020603050405020304" pitchFamily="18" charset="0"/>
                <a:cs typeface="Times New Roman" panose="02020603050405020304" pitchFamily="18" charset="0"/>
              </a:rPr>
              <a:t>I april avholdt vi felles sesongevaluering med alle lag hvor alle trenere/lagledere deltok. Der evaluerte vi årets sesong der alle fikk fortelle hvordan deres sesong hadde vært og legge inn ønsker for sesongen 2019/2020.</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1000"/>
              </a:spcAft>
            </a:pPr>
            <a:r>
              <a:rPr lang="nb-NO" sz="2000" dirty="0">
                <a:latin typeface="Arial" panose="020B0604020202020204" pitchFamily="34" charset="0"/>
                <a:ea typeface="Times New Roman" panose="02020603050405020304" pitchFamily="18" charset="0"/>
                <a:cs typeface="Times New Roman" panose="02020603050405020304" pitchFamily="18" charset="0"/>
              </a:rPr>
              <a:t>Klubben har deltatt på sonesamlinger på Fosen. Klubben har også hatt en partner avtale med Steinkjer håndball klubb. Dette vil sportslig utvalg informere mere om i sin rapport.</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1000"/>
              </a:spcAft>
            </a:pPr>
            <a:r>
              <a:rPr lang="nb-NO" sz="2000" dirty="0">
                <a:latin typeface="Arial" panose="020B0604020202020204" pitchFamily="34" charset="0"/>
                <a:ea typeface="Times New Roman" panose="02020603050405020304" pitchFamily="18" charset="0"/>
                <a:cs typeface="Times New Roman" panose="02020603050405020304" pitchFamily="18" charset="0"/>
              </a:rPr>
              <a:t>Håndball avdelingen har deltatt på styremøter i hovedlaget månedlig, med unntak i februar.</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1079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D2E94EA-D6FE-47F2-A00F-6FEBB9974815}"/>
              </a:ext>
            </a:extLst>
          </p:cNvPr>
          <p:cNvSpPr/>
          <p:nvPr/>
        </p:nvSpPr>
        <p:spPr>
          <a:xfrm>
            <a:off x="1152525" y="484604"/>
            <a:ext cx="10001250" cy="4842351"/>
          </a:xfrm>
          <a:prstGeom prst="rect">
            <a:avLst/>
          </a:prstGeom>
        </p:spPr>
        <p:txBody>
          <a:bodyPr wrap="square">
            <a:spAutoFit/>
          </a:bodyPr>
          <a:lstStyle/>
          <a:p>
            <a:pPr algn="ctr">
              <a:lnSpc>
                <a:spcPct val="150000"/>
              </a:lnSpc>
              <a:spcAft>
                <a:spcPts val="1000"/>
              </a:spcAft>
            </a:pPr>
            <a:r>
              <a:rPr lang="nb-NO" sz="2800" b="1"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Generelt om avdelingen</a:t>
            </a:r>
            <a:endParaRPr lang="nb-NO"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100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Håndballavdelingen har også dette året hatt stort fokus på å få økonomien i en sunn utvikling og dette føler vi at vi har lyktes godt med. Camilla Sollie </a:t>
            </a:r>
            <a:r>
              <a:rPr lang="nb-NO" sz="20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Finsmyr</a:t>
            </a: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har lagt ned en stor innsats i å få til gode rutiner rundt kassererjobben. Hun ordnet også avtale med Leksvik regnskapskontor som nå er ansvarlig for håndball avdelingen sitt regnskap. Det ble bestemt at denne avtalen skal revideres etter 1 år.</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p>
            <a:r>
              <a:rPr lang="nb-NO" sz="2000" dirty="0">
                <a:solidFill>
                  <a:srgbClr val="000000"/>
                </a:solidFill>
                <a:latin typeface="Arial" panose="020B0604020202020204" pitchFamily="34" charset="0"/>
                <a:ea typeface="Times New Roman" panose="02020603050405020304" pitchFamily="18" charset="0"/>
              </a:rPr>
              <a:t>Styret har også i år jobbet med å skape god lagstilhørighet både for utøvere og foresatte og gjennom dette prøvd å fordele oppgaver på flere voksne med hensikt å skape positive sosiale miljø på lagene både i trening, kamp og også med andre aktiviteter. Dette er viktige faktorer for at vi skal få flest mulig til å trives i håndballmiljøet og ha et ønske om å fortsette med idretten lengst mulig. </a:t>
            </a:r>
            <a:endParaRPr lang="nb-NO" sz="2000" dirty="0"/>
          </a:p>
        </p:txBody>
      </p:sp>
    </p:spTree>
    <p:extLst>
      <p:ext uri="{BB962C8B-B14F-4D97-AF65-F5344CB8AC3E}">
        <p14:creationId xmlns:p14="http://schemas.microsoft.com/office/powerpoint/2010/main" val="3805950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9B2665B6-7E45-4B2A-A14A-866D61E571E2}"/>
              </a:ext>
            </a:extLst>
          </p:cNvPr>
          <p:cNvSpPr/>
          <p:nvPr/>
        </p:nvSpPr>
        <p:spPr>
          <a:xfrm>
            <a:off x="676276" y="1752600"/>
            <a:ext cx="11039474" cy="4245008"/>
          </a:xfrm>
          <a:prstGeom prst="rect">
            <a:avLst/>
          </a:prstGeom>
        </p:spPr>
        <p:txBody>
          <a:bodyPr wrap="square">
            <a:spAutoFit/>
          </a:bodyPr>
          <a:lstStyle/>
          <a:p>
            <a:pPr>
              <a:lnSpc>
                <a:spcPct val="150000"/>
              </a:lnSpc>
              <a:spcAft>
                <a:spcPts val="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Dette føler vi at har lyktes godt på enkelte lag, mens vi enda har mye igjen på å etablere gode nok rutiner for alle. Vi har satt i gang et arbeid for å styrke laglederne i deres oppgaver og på den måten gjør den oppgaven enklere og mer oversiktlig for alle.  </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Det ble på nyåret laget et skriv til laglederne hvilke arbeidsoppgaver de skal ha.</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Dette skrivet må revideres på nytt ved sesong start 2019.</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100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Vi ser fortsatt at endel ikke klarer å holde orden på fellesutstyret. Vi i håndball avdelingen ønsker at trenere og lagledere tar mere ansvar for å holde fellesrommene ryddig og i orden til hver en tid.</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1000"/>
              </a:spcAft>
            </a:pPr>
            <a:endParaRPr lang="nb-NO"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99854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77CBC751-743D-4D74-B61C-20F8621F35C3}"/>
              </a:ext>
            </a:extLst>
          </p:cNvPr>
          <p:cNvSpPr/>
          <p:nvPr/>
        </p:nvSpPr>
        <p:spPr>
          <a:xfrm>
            <a:off x="1257301" y="2309548"/>
            <a:ext cx="10134600" cy="2940870"/>
          </a:xfrm>
          <a:prstGeom prst="rect">
            <a:avLst/>
          </a:prstGeom>
        </p:spPr>
        <p:txBody>
          <a:bodyPr wrap="square">
            <a:spAutoFit/>
          </a:bodyPr>
          <a:lstStyle/>
          <a:p>
            <a:pPr>
              <a:lnSpc>
                <a:spcPct val="150000"/>
              </a:lnSpc>
              <a:spcAft>
                <a:spcPts val="100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Det ble på årsmøtet 2018 bestemt at sportslig utvalg skulle beholdes som en del av håndball avdelingen, der leder av sportslig utvalg skulle være medlem i styret. </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1000"/>
              </a:spcAft>
            </a:pPr>
            <a:r>
              <a:rPr lang="nb-NO" sz="2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Dette utvalget har bestått av Thomas Pedersen (sportslig leder), Jan Kopreitan, Cathrine Lindgjerdet, Tove Tiller og Liv Bodil Dahl. Vi ser at håndball avdelingen har hatt stort behov for å ha et eget sportslig utvalg og at dette hjelper/avlaster resten av håndball avdelingen mye. Sportslig utvalg leverer egen årsrapport. </a:t>
            </a:r>
            <a:endParaRPr lang="nb-NO"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5734628"/>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2966</TotalTime>
  <Words>2574</Words>
  <Application>Microsoft Office PowerPoint</Application>
  <PresentationFormat>Widescreen</PresentationFormat>
  <Paragraphs>277</Paragraphs>
  <Slides>38</Slides>
  <Notes>0</Notes>
  <HiddenSlides>0</HiddenSlides>
  <MMClips>0</MMClips>
  <ScaleCrop>false</ScaleCrop>
  <HeadingPairs>
    <vt:vector size="6" baseType="variant">
      <vt:variant>
        <vt:lpstr>Brukte skrifter</vt:lpstr>
      </vt:variant>
      <vt:variant>
        <vt:i4>5</vt:i4>
      </vt:variant>
      <vt:variant>
        <vt:lpstr>Tema</vt:lpstr>
      </vt:variant>
      <vt:variant>
        <vt:i4>1</vt:i4>
      </vt:variant>
      <vt:variant>
        <vt:lpstr>Lysbildetitler</vt:lpstr>
      </vt:variant>
      <vt:variant>
        <vt:i4>38</vt:i4>
      </vt:variant>
    </vt:vector>
  </HeadingPairs>
  <TitlesOfParts>
    <vt:vector size="44" baseType="lpstr">
      <vt:lpstr>Arial</vt:lpstr>
      <vt:lpstr>Calibri</vt:lpstr>
      <vt:lpstr>Calibri Light</vt:lpstr>
      <vt:lpstr>Cambria</vt:lpstr>
      <vt:lpstr>Times New Roman</vt:lpstr>
      <vt:lpstr>Office-tema</vt:lpstr>
      <vt:lpstr>  Årsmøte i Leksvik IL Håndball 3. mai 2019 </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Årsmøte i Leksvik IL Håndball 3. mai 2019</dc:title>
  <dc:creator>Lise Krabseth Pedersen</dc:creator>
  <cp:lastModifiedBy>Farbu, Nina Ramdal</cp:lastModifiedBy>
  <cp:revision>14</cp:revision>
  <dcterms:created xsi:type="dcterms:W3CDTF">2019-05-01T14:02:28Z</dcterms:created>
  <dcterms:modified xsi:type="dcterms:W3CDTF">2019-05-20T20:15:05Z</dcterms:modified>
</cp:coreProperties>
</file>