
<file path=[Content_Types].xml><?xml version="1.0" encoding="utf-8"?>
<Types xmlns="http://schemas.openxmlformats.org/package/2006/content-types"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4" r:id="rId6"/>
    <p:sldId id="260" r:id="rId7"/>
    <p:sldId id="263" r:id="rId8"/>
    <p:sldId id="261" r:id="rId9"/>
    <p:sldId id="262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e med bilde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tat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ne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nekort med s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nb-NO"/>
              <a:t>Rediger tekststiler i malen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n eller Usa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nb-NO"/>
              <a:t>Rediger tekststiler i malen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D366BBB-3AB9-4F4C-B591-BFC2CEE4AF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/>
              <a:t>Nye prosjekter Gransherad idrettslag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1C21E5E3-7842-4940-98E7-A99D2A24D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2450401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nb-NO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Kunstsnøanlegg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Ny vei bru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Skiskytterstandplass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Mulige forbedringer lysløype trase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511930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Plassholder for innhold 3">
            <a:extLst>
              <a:ext uri="{FF2B5EF4-FFF2-40B4-BE49-F238E27FC236}">
                <a16:creationId xmlns:a16="http://schemas.microsoft.com/office/drawing/2014/main" id="{8AAF3B98-A19A-4887-93B4-1CD97537B71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1499848"/>
              </p:ext>
            </p:extLst>
          </p:nvPr>
        </p:nvGraphicFramePr>
        <p:xfrm>
          <a:off x="1527142" y="395925"/>
          <a:ext cx="9209987" cy="61041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26102">
                  <a:extLst>
                    <a:ext uri="{9D8B030D-6E8A-4147-A177-3AD203B41FA5}">
                      <a16:colId xmlns:a16="http://schemas.microsoft.com/office/drawing/2014/main" val="135858334"/>
                    </a:ext>
                  </a:extLst>
                </a:gridCol>
                <a:gridCol w="2336513">
                  <a:extLst>
                    <a:ext uri="{9D8B030D-6E8A-4147-A177-3AD203B41FA5}">
                      <a16:colId xmlns:a16="http://schemas.microsoft.com/office/drawing/2014/main" val="2001851862"/>
                    </a:ext>
                  </a:extLst>
                </a:gridCol>
                <a:gridCol w="2847372">
                  <a:extLst>
                    <a:ext uri="{9D8B030D-6E8A-4147-A177-3AD203B41FA5}">
                      <a16:colId xmlns:a16="http://schemas.microsoft.com/office/drawing/2014/main" val="1475524512"/>
                    </a:ext>
                  </a:extLst>
                </a:gridCol>
              </a:tblGrid>
              <a:tr h="904791">
                <a:tc>
                  <a:txBody>
                    <a:bodyPr/>
                    <a:lstStyle/>
                    <a:p>
                      <a:r>
                        <a:rPr lang="nb-NO" dirty="0"/>
                        <a:t>Prosjekt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kostnader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Grunnarbeider/ egeninnsats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3664587"/>
                  </a:ext>
                </a:extLst>
              </a:tr>
              <a:tr h="1602740">
                <a:tc>
                  <a:txBody>
                    <a:bodyPr/>
                    <a:lstStyle/>
                    <a:p>
                      <a:r>
                        <a:rPr lang="nb-NO" sz="1400" b="1" dirty="0"/>
                        <a:t>Snøkanon anlegg.</a:t>
                      </a:r>
                    </a:p>
                    <a:p>
                      <a:r>
                        <a:rPr lang="nb-NO" sz="1400" dirty="0" err="1"/>
                        <a:t>Jl</a:t>
                      </a:r>
                      <a:r>
                        <a:rPr lang="nb-NO" sz="1400" dirty="0"/>
                        <a:t> </a:t>
                      </a:r>
                      <a:r>
                        <a:rPr lang="nb-NO" sz="1400" dirty="0" err="1"/>
                        <a:t>topptekikk</a:t>
                      </a:r>
                      <a:r>
                        <a:rPr lang="nb-NO" sz="1400" dirty="0"/>
                        <a:t>  AB</a:t>
                      </a:r>
                    </a:p>
                    <a:p>
                      <a:r>
                        <a:rPr lang="nb-NO" sz="1400" dirty="0"/>
                        <a:t>Nedgravd røranlegg 900m</a:t>
                      </a:r>
                    </a:p>
                    <a:p>
                      <a:r>
                        <a:rPr lang="nb-NO" sz="1400" dirty="0"/>
                        <a:t>6 snøkanoner</a:t>
                      </a:r>
                    </a:p>
                    <a:p>
                      <a:r>
                        <a:rPr lang="nb-NO" sz="1400" dirty="0"/>
                        <a:t>Pumpe og kompressoranlegg</a:t>
                      </a:r>
                    </a:p>
                    <a:p>
                      <a:endParaRPr lang="nb-NO" sz="1400" dirty="0"/>
                    </a:p>
                    <a:p>
                      <a:r>
                        <a:rPr lang="nb-NO" sz="1400" dirty="0"/>
                        <a:t>Tillegg tilknytningskost 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400" dirty="0"/>
                    </a:p>
                    <a:p>
                      <a:r>
                        <a:rPr lang="nb-NO" sz="1400" dirty="0"/>
                        <a:t>Komplett kr 1.700.000-</a:t>
                      </a:r>
                    </a:p>
                    <a:p>
                      <a:endParaRPr lang="nb-NO" sz="1400" dirty="0"/>
                    </a:p>
                    <a:p>
                      <a:endParaRPr lang="nb-NO" sz="1400" dirty="0"/>
                    </a:p>
                    <a:p>
                      <a:endParaRPr lang="nb-NO" sz="1400" dirty="0"/>
                    </a:p>
                    <a:p>
                      <a:endParaRPr lang="nb-NO" sz="1400" dirty="0"/>
                    </a:p>
                    <a:p>
                      <a:r>
                        <a:rPr lang="nb-NO" sz="1400" dirty="0"/>
                        <a:t>Kr. 100.000-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400" dirty="0"/>
                    </a:p>
                    <a:p>
                      <a:r>
                        <a:rPr lang="nb-NO" sz="1400" dirty="0"/>
                        <a:t>(350.000-til 450.000)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2562347"/>
                  </a:ext>
                </a:extLst>
              </a:tr>
              <a:tr h="1791092">
                <a:tc>
                  <a:txBody>
                    <a:bodyPr/>
                    <a:lstStyle/>
                    <a:p>
                      <a:r>
                        <a:rPr lang="nb-NO" sz="1400" b="1" dirty="0"/>
                        <a:t>Ski skytter stadion</a:t>
                      </a:r>
                    </a:p>
                    <a:p>
                      <a:endParaRPr lang="nb-NO" sz="1400" dirty="0"/>
                    </a:p>
                    <a:p>
                      <a:r>
                        <a:rPr lang="nb-NO" sz="1400" dirty="0"/>
                        <a:t>Grave og Sprengningsarbeider 2100m3</a:t>
                      </a:r>
                    </a:p>
                    <a:p>
                      <a:endParaRPr lang="nb-NO" sz="1400" dirty="0"/>
                    </a:p>
                    <a:p>
                      <a:r>
                        <a:rPr lang="nb-NO" sz="1400" dirty="0"/>
                        <a:t>Skiver lys og el</a:t>
                      </a:r>
                    </a:p>
                    <a:p>
                      <a:endParaRPr lang="nb-NO" sz="1400" dirty="0"/>
                    </a:p>
                    <a:p>
                      <a:r>
                        <a:rPr lang="nb-NO" sz="1400" dirty="0"/>
                        <a:t>Overskuddsmasser legges i </a:t>
                      </a:r>
                      <a:r>
                        <a:rPr lang="nb-NO" sz="1400" dirty="0" err="1"/>
                        <a:t>bakgrunnsvoll</a:t>
                      </a:r>
                      <a:r>
                        <a:rPr lang="nb-NO" sz="1400" dirty="0"/>
                        <a:t>, standplass og bru.</a:t>
                      </a:r>
                    </a:p>
                    <a:p>
                      <a:endParaRPr lang="nb-NO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400" dirty="0"/>
                    </a:p>
                    <a:p>
                      <a:endParaRPr lang="nb-NO" sz="1400" dirty="0"/>
                    </a:p>
                    <a:p>
                      <a:r>
                        <a:rPr lang="nb-NO" sz="1400" dirty="0"/>
                        <a:t>600.000-800.000</a:t>
                      </a:r>
                    </a:p>
                    <a:p>
                      <a:endParaRPr lang="nb-NO" sz="1400" dirty="0"/>
                    </a:p>
                    <a:p>
                      <a:r>
                        <a:rPr lang="nb-NO" sz="1400" dirty="0"/>
                        <a:t>200.000-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400" dirty="0"/>
                    </a:p>
                    <a:p>
                      <a:endParaRPr lang="nb-NO" sz="1400" dirty="0"/>
                    </a:p>
                    <a:p>
                      <a:r>
                        <a:rPr lang="nb-NO" sz="1400" dirty="0"/>
                        <a:t>(300.000-500.000)</a:t>
                      </a:r>
                    </a:p>
                    <a:p>
                      <a:endParaRPr lang="nb-NO" sz="1400" dirty="0"/>
                    </a:p>
                    <a:p>
                      <a:r>
                        <a:rPr lang="nb-NO" sz="1400" dirty="0"/>
                        <a:t>(100.000)</a:t>
                      </a:r>
                    </a:p>
                    <a:p>
                      <a:endParaRPr lang="nb-NO" sz="1400" dirty="0"/>
                    </a:p>
                    <a:p>
                      <a:r>
                        <a:rPr lang="nb-NO" sz="1400" dirty="0"/>
                        <a:t>(brukte skiver </a:t>
                      </a:r>
                      <a:r>
                        <a:rPr lang="nb-NO" sz="1400" dirty="0" err="1"/>
                        <a:t>Grønnkjær</a:t>
                      </a:r>
                      <a:r>
                        <a:rPr lang="nb-NO" sz="1400" dirty="0"/>
                        <a:t>)?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923987"/>
                  </a:ext>
                </a:extLst>
              </a:tr>
              <a:tr h="1531153">
                <a:tc>
                  <a:txBody>
                    <a:bodyPr/>
                    <a:lstStyle/>
                    <a:p>
                      <a:r>
                        <a:rPr lang="nb-NO" sz="1400" b="1" dirty="0"/>
                        <a:t>Ny bru</a:t>
                      </a:r>
                    </a:p>
                    <a:p>
                      <a:r>
                        <a:rPr lang="nb-NO" sz="1400" dirty="0"/>
                        <a:t>Etablering av fyllingers vederlag 1700m3</a:t>
                      </a:r>
                    </a:p>
                    <a:p>
                      <a:r>
                        <a:rPr lang="nb-NO" sz="1400" dirty="0"/>
                        <a:t>Betong fundamenter  4 stk.</a:t>
                      </a:r>
                    </a:p>
                    <a:p>
                      <a:endParaRPr lang="nb-NO" sz="1400" dirty="0"/>
                    </a:p>
                    <a:p>
                      <a:r>
                        <a:rPr lang="nb-NO" sz="1400" dirty="0"/>
                        <a:t>Brubæring, </a:t>
                      </a:r>
                      <a:r>
                        <a:rPr lang="nb-NO" sz="1400" dirty="0" err="1"/>
                        <a:t>trebuer</a:t>
                      </a:r>
                      <a:r>
                        <a:rPr lang="nb-NO" sz="1400" dirty="0"/>
                        <a:t>, betong elementer stål!</a:t>
                      </a:r>
                    </a:p>
                    <a:p>
                      <a:endParaRPr lang="nb-NO" sz="1400" dirty="0"/>
                    </a:p>
                    <a:p>
                      <a:r>
                        <a:rPr lang="nb-NO" sz="1400" dirty="0"/>
                        <a:t>Rekkverk og montering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400" dirty="0"/>
                    </a:p>
                    <a:p>
                      <a:r>
                        <a:rPr lang="nb-NO" sz="1400" dirty="0"/>
                        <a:t>(</a:t>
                      </a:r>
                      <a:r>
                        <a:rPr lang="nb-NO" sz="1400" dirty="0" err="1"/>
                        <a:t>inkl</a:t>
                      </a:r>
                      <a:r>
                        <a:rPr lang="nb-NO" sz="1400" dirty="0"/>
                        <a:t> i skiskytter stadion)</a:t>
                      </a:r>
                    </a:p>
                    <a:p>
                      <a:r>
                        <a:rPr lang="nb-NO" sz="1400" dirty="0"/>
                        <a:t>Kr 400.000-</a:t>
                      </a:r>
                    </a:p>
                    <a:p>
                      <a:endParaRPr lang="nb-NO" sz="1400" dirty="0"/>
                    </a:p>
                    <a:p>
                      <a:r>
                        <a:rPr lang="nb-NO" sz="1400" dirty="0"/>
                        <a:t>350.000-550.000</a:t>
                      </a:r>
                    </a:p>
                    <a:p>
                      <a:endParaRPr lang="nb-NO" sz="1400" dirty="0"/>
                    </a:p>
                    <a:p>
                      <a:r>
                        <a:rPr lang="nb-NO" sz="1400" dirty="0"/>
                        <a:t>100.000-200.000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400" dirty="0"/>
                    </a:p>
                    <a:p>
                      <a:endParaRPr lang="nb-NO" sz="1400" dirty="0"/>
                    </a:p>
                    <a:p>
                      <a:r>
                        <a:rPr lang="nb-NO" sz="1400" dirty="0"/>
                        <a:t>Kr 200.000- (forskaling arbeider)</a:t>
                      </a:r>
                    </a:p>
                    <a:p>
                      <a:endParaRPr lang="nb-NO" sz="1400" dirty="0"/>
                    </a:p>
                    <a:p>
                      <a:endParaRPr lang="nb-NO" sz="1400" dirty="0"/>
                    </a:p>
                    <a:p>
                      <a:r>
                        <a:rPr lang="nb-NO" sz="1400" dirty="0"/>
                        <a:t>kr100.000-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90790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36010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74FDCBD8-1041-4537-A1C9-FE7186384C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5394769"/>
              </p:ext>
            </p:extLst>
          </p:nvPr>
        </p:nvGraphicFramePr>
        <p:xfrm>
          <a:off x="2032000" y="719666"/>
          <a:ext cx="8127999" cy="4881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5006">
                  <a:extLst>
                    <a:ext uri="{9D8B030D-6E8A-4147-A177-3AD203B41FA5}">
                      <a16:colId xmlns:a16="http://schemas.microsoft.com/office/drawing/2014/main" val="4201829613"/>
                    </a:ext>
                  </a:extLst>
                </a:gridCol>
                <a:gridCol w="2443660">
                  <a:extLst>
                    <a:ext uri="{9D8B030D-6E8A-4147-A177-3AD203B41FA5}">
                      <a16:colId xmlns:a16="http://schemas.microsoft.com/office/drawing/2014/main" val="1947711259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1255597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Prosjekt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kostnader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Grunnarbeider/ egeninnsats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49336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400" b="1" dirty="0"/>
                        <a:t>Snøkanon anlegg.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400" dirty="0"/>
                    </a:p>
                    <a:p>
                      <a:r>
                        <a:rPr lang="nb-NO" sz="1400" dirty="0"/>
                        <a:t>Komplett kr 1.800.000-</a:t>
                      </a:r>
                    </a:p>
                    <a:p>
                      <a:endParaRPr lang="nb-NO" sz="1400" dirty="0"/>
                    </a:p>
                    <a:p>
                      <a:endParaRPr lang="nb-NO" sz="1400" dirty="0"/>
                    </a:p>
                    <a:p>
                      <a:endParaRPr lang="nb-NO" sz="1400" dirty="0"/>
                    </a:p>
                    <a:p>
                      <a:endParaRPr lang="nb-NO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400" dirty="0"/>
                    </a:p>
                    <a:p>
                      <a:r>
                        <a:rPr lang="nb-NO" sz="1400" dirty="0"/>
                        <a:t>(350.000-til 450.000)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24183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400" b="1" dirty="0"/>
                        <a:t>Ski skytter stadion</a:t>
                      </a:r>
                    </a:p>
                    <a:p>
                      <a:endParaRPr lang="nb-NO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400" dirty="0"/>
                        <a:t>Kr 1.000.000-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400" dirty="0"/>
                        <a:t>(400.000-600.000)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1579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400" b="1" dirty="0"/>
                        <a:t>Ny bru</a:t>
                      </a:r>
                    </a:p>
                    <a:p>
                      <a:r>
                        <a:rPr lang="nb-NO" sz="1400" dirty="0"/>
                        <a:t>Forutsatt masser fra skiskytterstadion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400" dirty="0"/>
                        <a:t>Kr 1.000.000-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400" dirty="0"/>
                        <a:t>(200.000-400.000)</a:t>
                      </a:r>
                    </a:p>
                    <a:p>
                      <a:endParaRPr lang="nb-NO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59444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400" b="1" dirty="0"/>
                        <a:t>Asfaltering</a:t>
                      </a:r>
                    </a:p>
                    <a:p>
                      <a:r>
                        <a:rPr lang="nb-NO" sz="1400" b="1" dirty="0"/>
                        <a:t>Fra garasje til enden av </a:t>
                      </a:r>
                      <a:r>
                        <a:rPr lang="nb-NO" sz="1400" b="1" dirty="0" err="1"/>
                        <a:t>skiskyttes</a:t>
                      </a:r>
                      <a:r>
                        <a:rPr lang="nb-NO" sz="1400" b="1" dirty="0"/>
                        <a:t> stadion 500m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400" dirty="0"/>
                        <a:t>Kr 500.000-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400" dirty="0"/>
                        <a:t>(200.000)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42984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400" b="1" dirty="0"/>
                        <a:t>Sum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400" dirty="0"/>
                        <a:t>Kr 3.8 mill.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400" dirty="0"/>
                        <a:t>1.15 mill.-  1.65 </a:t>
                      </a:r>
                      <a:r>
                        <a:rPr lang="nb-NO" sz="1400" dirty="0" err="1"/>
                        <a:t>mill</a:t>
                      </a:r>
                      <a:endParaRPr lang="nb-NO" sz="1400" dirty="0"/>
                    </a:p>
                    <a:p>
                      <a:endParaRPr lang="nb-NO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50201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400" b="1" dirty="0"/>
                        <a:t>Kost.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400" dirty="0"/>
                        <a:t>2,15 </a:t>
                      </a:r>
                      <a:r>
                        <a:rPr lang="nb-NO" sz="1400" dirty="0" err="1"/>
                        <a:t>mill</a:t>
                      </a:r>
                      <a:r>
                        <a:rPr lang="nb-NO" sz="1400" dirty="0"/>
                        <a:t>- 2,65 mill.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94685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2536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BCB074F-2C3E-4654-8947-01CCF080C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1" y="4487332"/>
            <a:ext cx="10483897" cy="2197553"/>
          </a:xfrm>
        </p:spPr>
        <p:txBody>
          <a:bodyPr>
            <a:normAutofit fontScale="90000"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br>
              <a:rPr lang="nb-NO" dirty="0"/>
            </a:br>
            <a:r>
              <a:rPr lang="nb-NO" dirty="0">
                <a:latin typeface="+mn-lt"/>
              </a:rPr>
              <a:t>Flyttbare </a:t>
            </a:r>
            <a:r>
              <a:rPr lang="nb-NO" dirty="0" err="1">
                <a:latin typeface="+mn-lt"/>
              </a:rPr>
              <a:t>snødyser</a:t>
            </a:r>
            <a:r>
              <a:rPr lang="nb-NO" dirty="0">
                <a:latin typeface="+mn-lt"/>
              </a:rPr>
              <a:t> 4-6 stk.</a:t>
            </a:r>
            <a:br>
              <a:rPr lang="nb-NO" dirty="0">
                <a:latin typeface="+mn-lt"/>
              </a:rPr>
            </a:br>
            <a:r>
              <a:rPr lang="nb-NO" dirty="0">
                <a:latin typeface="+mn-lt"/>
              </a:rPr>
              <a:t>Kompressor og pumpeanlegg </a:t>
            </a:r>
            <a:r>
              <a:rPr lang="nb-NO" dirty="0" err="1">
                <a:latin typeface="+mn-lt"/>
              </a:rPr>
              <a:t>prefabrikert</a:t>
            </a:r>
            <a:r>
              <a:rPr lang="nb-NO" dirty="0">
                <a:latin typeface="+mn-lt"/>
              </a:rPr>
              <a:t> kontainer</a:t>
            </a:r>
            <a:br>
              <a:rPr lang="nb-NO" dirty="0">
                <a:latin typeface="+mn-lt"/>
              </a:rPr>
            </a:br>
            <a:r>
              <a:rPr lang="nb-NO" dirty="0">
                <a:latin typeface="+mn-lt"/>
              </a:rPr>
              <a:t>Nedgravd rørsystem med tappekummer</a:t>
            </a:r>
            <a:br>
              <a:rPr lang="nb-NO" dirty="0"/>
            </a:br>
            <a:br>
              <a:rPr lang="nb-NO" dirty="0"/>
            </a:br>
            <a:endParaRPr lang="nb-NO" dirty="0"/>
          </a:p>
        </p:txBody>
      </p:sp>
      <p:pic>
        <p:nvPicPr>
          <p:cNvPr id="6" name="Plassholder for innhold 5">
            <a:extLst>
              <a:ext uri="{FF2B5EF4-FFF2-40B4-BE49-F238E27FC236}">
                <a16:creationId xmlns:a16="http://schemas.microsoft.com/office/drawing/2014/main" id="{8AC41D70-989F-4420-99D7-DD7B8EDC9B5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6085" y="287031"/>
            <a:ext cx="5352048" cy="4014036"/>
          </a:xfrm>
        </p:spPr>
      </p:pic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DFE6BD29-CA7C-454C-90C5-A4F5CE71DD4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b-NO" dirty="0"/>
              <a:t>Komplett anlegg </a:t>
            </a:r>
            <a:r>
              <a:rPr lang="nb-NO" dirty="0" err="1"/>
              <a:t>leert</a:t>
            </a:r>
            <a:r>
              <a:rPr lang="nb-NO" dirty="0"/>
              <a:t> av JL teknikk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F80169F3-28B2-4785-93A7-1DCF5FE8D7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2573" y="287031"/>
            <a:ext cx="5337183" cy="4014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3502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5AA51A8-1EE8-4CF5-AC0B-17286F815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1" y="4773082"/>
            <a:ext cx="9898063" cy="1507067"/>
          </a:xfrm>
        </p:spPr>
        <p:txBody>
          <a:bodyPr/>
          <a:lstStyle/>
          <a:p>
            <a:r>
              <a:rPr lang="nb-NO" dirty="0"/>
              <a:t>Ny bru Type tre buebru limtre Moelven</a:t>
            </a:r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DD37BE4A-D51C-414F-87A1-F12BE19E77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7400" y="0"/>
            <a:ext cx="7658100" cy="5126590"/>
          </a:xfrm>
        </p:spPr>
      </p:pic>
    </p:spTree>
    <p:extLst>
      <p:ext uri="{BB962C8B-B14F-4D97-AF65-F5344CB8AC3E}">
        <p14:creationId xmlns:p14="http://schemas.microsoft.com/office/powerpoint/2010/main" val="13761152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62489B7-8A31-41DD-ADF9-BC09E6020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7142" y="790575"/>
            <a:ext cx="4292907" cy="4837867"/>
          </a:xfrm>
        </p:spPr>
        <p:txBody>
          <a:bodyPr>
            <a:normAutofit fontScale="90000"/>
          </a:bodyPr>
          <a:lstStyle/>
          <a:p>
            <a:r>
              <a:rPr lang="nb-NO" sz="2000" dirty="0"/>
              <a:t>Limtre dragere 7 </a:t>
            </a:r>
            <a:r>
              <a:rPr lang="nb-NO" sz="2000" dirty="0" err="1"/>
              <a:t>stk</a:t>
            </a:r>
            <a:br>
              <a:rPr lang="nb-NO" sz="2000" dirty="0"/>
            </a:br>
            <a:r>
              <a:rPr lang="nb-NO" sz="2000" dirty="0"/>
              <a:t>tredekke</a:t>
            </a:r>
            <a:br>
              <a:rPr lang="nb-NO" sz="2000" dirty="0"/>
            </a:br>
            <a:r>
              <a:rPr lang="nb-NO" sz="2000" dirty="0"/>
              <a:t>bæresøyler </a:t>
            </a:r>
            <a:br>
              <a:rPr lang="nb-NO" sz="2000" dirty="0"/>
            </a:br>
            <a:r>
              <a:rPr lang="nb-NO" sz="2000" dirty="0"/>
              <a:t>budsjett: 350.000-</a:t>
            </a:r>
            <a:br>
              <a:rPr lang="nb-NO" sz="2000" dirty="0"/>
            </a:br>
            <a:br>
              <a:rPr lang="nb-NO" sz="2000" dirty="0"/>
            </a:br>
            <a:r>
              <a:rPr lang="nb-NO" sz="2000" dirty="0"/>
              <a:t>Fyllinger sprengstein 1700m</a:t>
            </a:r>
            <a:r>
              <a:rPr lang="nb-NO" sz="2000" baseline="30000" dirty="0"/>
              <a:t>3</a:t>
            </a:r>
            <a:br>
              <a:rPr lang="nb-NO" sz="2000" baseline="30000" dirty="0"/>
            </a:br>
            <a:br>
              <a:rPr lang="nb-NO" sz="2000" baseline="30000" dirty="0"/>
            </a:br>
            <a:r>
              <a:rPr lang="nb-NO" sz="2000" dirty="0"/>
              <a:t>betongfundamenter 4 stk.</a:t>
            </a:r>
            <a:br>
              <a:rPr lang="nb-NO" sz="2000" baseline="30000" dirty="0"/>
            </a:br>
            <a:br>
              <a:rPr lang="nb-NO" sz="2000" baseline="30000" dirty="0"/>
            </a:br>
            <a:br>
              <a:rPr lang="nb-NO" sz="2000" baseline="30000" dirty="0"/>
            </a:br>
            <a:r>
              <a:rPr lang="nb-NO" sz="2000" dirty="0"/>
              <a:t>Alternativ betong bru</a:t>
            </a:r>
            <a:br>
              <a:rPr lang="nb-NO" sz="2000" dirty="0"/>
            </a:br>
            <a:r>
              <a:rPr lang="nb-NO" sz="2000" dirty="0" err="1"/>
              <a:t>spenncon</a:t>
            </a:r>
            <a:r>
              <a:rPr lang="nb-NO" sz="2000" dirty="0"/>
              <a:t>  </a:t>
            </a:r>
            <a:r>
              <a:rPr lang="nb-NO" sz="2000" dirty="0" err="1"/>
              <a:t>prefab</a:t>
            </a:r>
            <a:r>
              <a:rPr lang="nb-NO" sz="2000" dirty="0"/>
              <a:t>. 540.000-</a:t>
            </a:r>
            <a:br>
              <a:rPr lang="nb-NO" sz="2000" dirty="0"/>
            </a:br>
            <a:r>
              <a:rPr lang="nb-NO" sz="2000" dirty="0"/>
              <a:t>biltrafikk</a:t>
            </a:r>
            <a:br>
              <a:rPr lang="nb-NO" sz="2000" dirty="0"/>
            </a:br>
            <a:br>
              <a:rPr lang="nb-NO" sz="2000" dirty="0"/>
            </a:br>
            <a:r>
              <a:rPr lang="nb-NO" sz="2000" dirty="0"/>
              <a:t>stål dragere he240b + 4 stk.</a:t>
            </a:r>
            <a:br>
              <a:rPr lang="nb-NO" sz="2000" dirty="0"/>
            </a:br>
            <a:r>
              <a:rPr lang="nb-NO" sz="2000" dirty="0"/>
              <a:t>tredekke!!!</a:t>
            </a:r>
            <a:br>
              <a:rPr lang="nb-NO" sz="2000" baseline="30000" dirty="0"/>
            </a:br>
            <a:br>
              <a:rPr lang="nb-NO" sz="2000" baseline="30000" dirty="0"/>
            </a:br>
            <a:br>
              <a:rPr lang="nb-NO" sz="2000" baseline="30000" dirty="0"/>
            </a:br>
            <a:br>
              <a:rPr lang="nb-NO" sz="2000" baseline="30000" dirty="0"/>
            </a:br>
            <a:r>
              <a:rPr lang="nb-NO" sz="2000" dirty="0"/>
              <a:t> </a:t>
            </a:r>
          </a:p>
        </p:txBody>
      </p:sp>
      <p:pic>
        <p:nvPicPr>
          <p:cNvPr id="8" name="Plassholder for innhold 7">
            <a:extLst>
              <a:ext uri="{FF2B5EF4-FFF2-40B4-BE49-F238E27FC236}">
                <a16:creationId xmlns:a16="http://schemas.microsoft.com/office/drawing/2014/main" id="{7D30AB74-B848-491B-89AE-A301D37511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6200000">
            <a:off x="1289394" y="-297187"/>
            <a:ext cx="5059744" cy="7068070"/>
          </a:xfrm>
        </p:spPr>
      </p:pic>
    </p:spTree>
    <p:extLst>
      <p:ext uri="{BB962C8B-B14F-4D97-AF65-F5344CB8AC3E}">
        <p14:creationId xmlns:p14="http://schemas.microsoft.com/office/powerpoint/2010/main" val="13830500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E9B24BC7-C42A-475B-88AD-CB63B95BB8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9362" y="180170"/>
            <a:ext cx="9015344" cy="6487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436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809B5D5-8D2C-4E81-8F73-D864ACAD9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9249" y="401109"/>
            <a:ext cx="2465387" cy="6104466"/>
          </a:xfrm>
        </p:spPr>
        <p:txBody>
          <a:bodyPr>
            <a:normAutofit/>
          </a:bodyPr>
          <a:lstStyle/>
          <a:p>
            <a:r>
              <a:rPr lang="nb-NO" sz="2000" dirty="0"/>
              <a:t>GIL </a:t>
            </a:r>
            <a:r>
              <a:rPr lang="nb-NO" sz="2000" dirty="0" err="1"/>
              <a:t>skyskytter</a:t>
            </a:r>
            <a:r>
              <a:rPr lang="nb-NO" sz="2000" dirty="0"/>
              <a:t>- </a:t>
            </a:r>
            <a:r>
              <a:rPr lang="nb-NO" sz="2000" dirty="0" err="1"/>
              <a:t>station</a:t>
            </a:r>
            <a:br>
              <a:rPr lang="nb-NO" sz="2000" dirty="0"/>
            </a:br>
            <a:br>
              <a:rPr lang="nb-NO" sz="2000" dirty="0"/>
            </a:br>
            <a:r>
              <a:rPr lang="nb-NO" sz="2000" dirty="0"/>
              <a:t>inntegnet forslag til supplering av løypenett</a:t>
            </a:r>
            <a:br>
              <a:rPr lang="nb-NO" sz="2000" dirty="0"/>
            </a:br>
            <a:r>
              <a:rPr lang="nb-NO" sz="2000" dirty="0"/>
              <a:t>1,5km 1,7km</a:t>
            </a:r>
            <a:br>
              <a:rPr lang="nb-NO" sz="2000" dirty="0"/>
            </a:br>
            <a:br>
              <a:rPr lang="nb-NO" sz="2000" dirty="0"/>
            </a:br>
            <a:r>
              <a:rPr lang="nb-NO" sz="2000" dirty="0"/>
              <a:t>sum 2,5km runder</a:t>
            </a:r>
            <a:br>
              <a:rPr lang="nb-NO" sz="2000" dirty="0"/>
            </a:br>
            <a:br>
              <a:rPr lang="nb-NO" sz="2000" dirty="0"/>
            </a:br>
            <a:r>
              <a:rPr lang="nb-NO" sz="2000" dirty="0"/>
              <a:t>Unngå møte problematikk tunneler 3km, under renn.</a:t>
            </a:r>
          </a:p>
        </p:txBody>
      </p:sp>
      <p:pic>
        <p:nvPicPr>
          <p:cNvPr id="6" name="Plassholder for innhold 5">
            <a:extLst>
              <a:ext uri="{FF2B5EF4-FFF2-40B4-BE49-F238E27FC236}">
                <a16:creationId xmlns:a16="http://schemas.microsoft.com/office/drawing/2014/main" id="{4B21824C-0C8D-4D0A-A2C8-483FA775A4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6200000">
            <a:off x="1366990" y="-1023785"/>
            <a:ext cx="6400800" cy="9000820"/>
          </a:xfrm>
        </p:spPr>
      </p:pic>
      <p:sp>
        <p:nvSpPr>
          <p:cNvPr id="3" name="Frihåndsform: figur 2">
            <a:extLst>
              <a:ext uri="{FF2B5EF4-FFF2-40B4-BE49-F238E27FC236}">
                <a16:creationId xmlns:a16="http://schemas.microsoft.com/office/drawing/2014/main" id="{0CBA6323-6398-4FB4-B18B-0AB632061DB0}"/>
              </a:ext>
            </a:extLst>
          </p:cNvPr>
          <p:cNvSpPr/>
          <p:nvPr/>
        </p:nvSpPr>
        <p:spPr>
          <a:xfrm>
            <a:off x="1233996" y="3515557"/>
            <a:ext cx="106580" cy="168676"/>
          </a:xfrm>
          <a:custGeom>
            <a:avLst/>
            <a:gdLst>
              <a:gd name="connsiteX0" fmla="*/ 0 w 106580"/>
              <a:gd name="connsiteY0" fmla="*/ 168676 h 168676"/>
              <a:gd name="connsiteX1" fmla="*/ 44388 w 106580"/>
              <a:gd name="connsiteY1" fmla="*/ 133165 h 168676"/>
              <a:gd name="connsiteX2" fmla="*/ 62144 w 106580"/>
              <a:gd name="connsiteY2" fmla="*/ 115410 h 168676"/>
              <a:gd name="connsiteX3" fmla="*/ 88777 w 106580"/>
              <a:gd name="connsiteY3" fmla="*/ 71022 h 168676"/>
              <a:gd name="connsiteX4" fmla="*/ 106532 w 106580"/>
              <a:gd name="connsiteY4" fmla="*/ 0 h 168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580" h="168676">
                <a:moveTo>
                  <a:pt x="0" y="168676"/>
                </a:moveTo>
                <a:cubicBezTo>
                  <a:pt x="14796" y="156839"/>
                  <a:pt x="30001" y="145496"/>
                  <a:pt x="44388" y="133165"/>
                </a:cubicBezTo>
                <a:cubicBezTo>
                  <a:pt x="50743" y="127718"/>
                  <a:pt x="57838" y="122587"/>
                  <a:pt x="62144" y="115410"/>
                </a:cubicBezTo>
                <a:cubicBezTo>
                  <a:pt x="96718" y="57788"/>
                  <a:pt x="43787" y="116009"/>
                  <a:pt x="88777" y="71022"/>
                </a:cubicBezTo>
                <a:cubicBezTo>
                  <a:pt x="108404" y="12141"/>
                  <a:pt x="106532" y="36472"/>
                  <a:pt x="106532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Frihåndsform: figur 3">
            <a:extLst>
              <a:ext uri="{FF2B5EF4-FFF2-40B4-BE49-F238E27FC236}">
                <a16:creationId xmlns:a16="http://schemas.microsoft.com/office/drawing/2014/main" id="{7BD663D4-E984-4DA4-B939-1D6E652D0B42}"/>
              </a:ext>
            </a:extLst>
          </p:cNvPr>
          <p:cNvSpPr/>
          <p:nvPr/>
        </p:nvSpPr>
        <p:spPr>
          <a:xfrm>
            <a:off x="1287262" y="3524435"/>
            <a:ext cx="124288" cy="195309"/>
          </a:xfrm>
          <a:custGeom>
            <a:avLst/>
            <a:gdLst>
              <a:gd name="connsiteX0" fmla="*/ 0 w 124288"/>
              <a:gd name="connsiteY0" fmla="*/ 195309 h 195309"/>
              <a:gd name="connsiteX1" fmla="*/ 44388 w 124288"/>
              <a:gd name="connsiteY1" fmla="*/ 177553 h 195309"/>
              <a:gd name="connsiteX2" fmla="*/ 88777 w 124288"/>
              <a:gd name="connsiteY2" fmla="*/ 142043 h 195309"/>
              <a:gd name="connsiteX3" fmla="*/ 97655 w 124288"/>
              <a:gd name="connsiteY3" fmla="*/ 115410 h 195309"/>
              <a:gd name="connsiteX4" fmla="*/ 115410 w 124288"/>
              <a:gd name="connsiteY4" fmla="*/ 26633 h 195309"/>
              <a:gd name="connsiteX5" fmla="*/ 124288 w 124288"/>
              <a:gd name="connsiteY5" fmla="*/ 0 h 195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4288" h="195309">
                <a:moveTo>
                  <a:pt x="0" y="195309"/>
                </a:moveTo>
                <a:cubicBezTo>
                  <a:pt x="14796" y="189390"/>
                  <a:pt x="30135" y="184680"/>
                  <a:pt x="44388" y="177553"/>
                </a:cubicBezTo>
                <a:cubicBezTo>
                  <a:pt x="66786" y="166354"/>
                  <a:pt x="72262" y="158557"/>
                  <a:pt x="88777" y="142043"/>
                </a:cubicBezTo>
                <a:cubicBezTo>
                  <a:pt x="91736" y="133165"/>
                  <a:pt x="95551" y="124528"/>
                  <a:pt x="97655" y="115410"/>
                </a:cubicBezTo>
                <a:cubicBezTo>
                  <a:pt x="104441" y="86004"/>
                  <a:pt x="105866" y="55263"/>
                  <a:pt x="115410" y="26633"/>
                </a:cubicBezTo>
                <a:lnTo>
                  <a:pt x="124288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213377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F58B8F0B-8EF4-430E-B439-47056FDE2C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0577" y="1948903"/>
            <a:ext cx="5805703" cy="4886325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21DAE276-C9CA-43EA-B963-019B8F012F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0577" y="0"/>
            <a:ext cx="5826076" cy="2019300"/>
          </a:xfrm>
          <a:prstGeom prst="rect">
            <a:avLst/>
          </a:prstGeom>
        </p:spPr>
      </p:pic>
      <p:sp>
        <p:nvSpPr>
          <p:cNvPr id="7" name="TekstSylinder 6">
            <a:extLst>
              <a:ext uri="{FF2B5EF4-FFF2-40B4-BE49-F238E27FC236}">
                <a16:creationId xmlns:a16="http://schemas.microsoft.com/office/drawing/2014/main" id="{D8F5D511-9605-4BC8-A425-CEA2B7D4A799}"/>
              </a:ext>
            </a:extLst>
          </p:cNvPr>
          <p:cNvSpPr txBox="1"/>
          <p:nvPr/>
        </p:nvSpPr>
        <p:spPr>
          <a:xfrm>
            <a:off x="8637973" y="1491449"/>
            <a:ext cx="327586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Sprengning medfører  kulefang. Mulig at det må tilføres 1m høy voll.</a:t>
            </a:r>
          </a:p>
          <a:p>
            <a:endParaRPr lang="nb-NO" dirty="0"/>
          </a:p>
          <a:p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Overskuddsmasser til bru og standplass. 2150m3</a:t>
            </a:r>
          </a:p>
          <a:p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Tilnærmet massebalanse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Gjenbruk Skiver i fra </a:t>
            </a:r>
            <a:r>
              <a:rPr lang="nb-NO" dirty="0" err="1"/>
              <a:t>Grønnkjær</a:t>
            </a:r>
            <a:r>
              <a:rPr lang="nb-NO" dirty="0"/>
              <a:t>!!</a:t>
            </a:r>
          </a:p>
        </p:txBody>
      </p:sp>
    </p:spTree>
    <p:extLst>
      <p:ext uri="{BB962C8B-B14F-4D97-AF65-F5344CB8AC3E}">
        <p14:creationId xmlns:p14="http://schemas.microsoft.com/office/powerpoint/2010/main" val="25658623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AD4910C-6A41-44DE-A82B-7485919FF8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624" y="5781674"/>
            <a:ext cx="10182226" cy="977125"/>
          </a:xfrm>
        </p:spPr>
        <p:txBody>
          <a:bodyPr>
            <a:normAutofit/>
          </a:bodyPr>
          <a:lstStyle/>
          <a:p>
            <a:r>
              <a:rPr lang="nb-NO" sz="2000" dirty="0"/>
              <a:t>Standard støysonebilde stadion 65 og 70 db uten ekstra støyskjerming, ikke anbefalt bebyggelse på innsiden av 65db grensa. Arealplan.</a:t>
            </a:r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729AE614-57F3-4F3B-9766-72721B5B99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00150" y="99200"/>
            <a:ext cx="9067799" cy="5786857"/>
          </a:xfrm>
        </p:spPr>
      </p:pic>
    </p:spTree>
    <p:extLst>
      <p:ext uri="{BB962C8B-B14F-4D97-AF65-F5344CB8AC3E}">
        <p14:creationId xmlns:p14="http://schemas.microsoft.com/office/powerpoint/2010/main" val="26795665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E0C69CD-651B-4A91-BD5F-33D654C84F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4211" y="346229"/>
            <a:ext cx="4934479" cy="5845021"/>
          </a:xfrm>
        </p:spPr>
        <p:txBody>
          <a:bodyPr>
            <a:normAutofit fontScale="70000" lnSpcReduction="20000"/>
          </a:bodyPr>
          <a:lstStyle/>
          <a:p>
            <a:endParaRPr lang="nb-NO" b="1" dirty="0"/>
          </a:p>
          <a:p>
            <a:r>
              <a:rPr lang="nb-NO" b="1" dirty="0"/>
              <a:t>Skiskytter stadion  </a:t>
            </a:r>
          </a:p>
          <a:p>
            <a:r>
              <a:rPr lang="nb-NO" dirty="0"/>
              <a:t>Sprengningsarbeider 2150m</a:t>
            </a:r>
            <a:r>
              <a:rPr lang="nb-NO" baseline="30000" dirty="0"/>
              <a:t>3</a:t>
            </a:r>
          </a:p>
          <a:p>
            <a:r>
              <a:rPr lang="nb-NO" dirty="0"/>
              <a:t>20 Standplasser av 3m 60m totalt</a:t>
            </a:r>
          </a:p>
          <a:p>
            <a:r>
              <a:rPr lang="nb-NO" dirty="0"/>
              <a:t>Nasjonal/internasjonal standard til og med Norges cup.</a:t>
            </a:r>
          </a:p>
          <a:p>
            <a:endParaRPr lang="nb-NO" dirty="0"/>
          </a:p>
          <a:p>
            <a:r>
              <a:rPr lang="nb-NO" b="1" dirty="0"/>
              <a:t>Ny bru over kommunal veg</a:t>
            </a:r>
          </a:p>
          <a:p>
            <a:r>
              <a:rPr lang="nb-NO" dirty="0"/>
              <a:t>Bruvederlag 1700m</a:t>
            </a:r>
            <a:r>
              <a:rPr lang="nb-NO" baseline="30000" dirty="0"/>
              <a:t>3</a:t>
            </a:r>
            <a:r>
              <a:rPr lang="nb-NO" dirty="0"/>
              <a:t> bredde 6m.</a:t>
            </a:r>
          </a:p>
          <a:p>
            <a:r>
              <a:rPr lang="nb-NO" dirty="0"/>
              <a:t>Betong fundamenter søyler og østre og vestre vederlag.</a:t>
            </a:r>
          </a:p>
          <a:p>
            <a:r>
              <a:rPr lang="nb-NO" dirty="0"/>
              <a:t>Asfaltering rekkverk, for rulleski.</a:t>
            </a:r>
          </a:p>
          <a:p>
            <a:endParaRPr lang="nb-NO" dirty="0"/>
          </a:p>
          <a:p>
            <a:r>
              <a:rPr lang="nb-NO" b="1" dirty="0"/>
              <a:t>Lysløype</a:t>
            </a:r>
          </a:p>
          <a:p>
            <a:r>
              <a:rPr lang="nb-NO" dirty="0"/>
              <a:t>Muligheter for omlegging av lysløype for å unngå underganger 1.5 km eller 1,7km +1km lysløype.</a:t>
            </a:r>
          </a:p>
          <a:p>
            <a:endParaRPr lang="nb-NO" dirty="0"/>
          </a:p>
          <a:p>
            <a:r>
              <a:rPr lang="nb-NO" b="1" dirty="0"/>
              <a:t>Flerbruk</a:t>
            </a:r>
          </a:p>
          <a:p>
            <a:r>
              <a:rPr lang="nb-NO" dirty="0"/>
              <a:t>Flerbruk sikker veg kryssing Sulegusten!</a:t>
            </a:r>
          </a:p>
          <a:p>
            <a:r>
              <a:rPr lang="nb-NO" dirty="0"/>
              <a:t>Utvidelse av  eksisterende flerbruksanlegg</a:t>
            </a:r>
          </a:p>
          <a:p>
            <a:r>
              <a:rPr lang="nb-NO" dirty="0"/>
              <a:t>Sykkel-rulleski-tursti-……..</a:t>
            </a:r>
          </a:p>
          <a:p>
            <a:endParaRPr lang="nb-NO" dirty="0"/>
          </a:p>
          <a:p>
            <a:endParaRPr lang="nb-NO" dirty="0"/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716287EF-3FC6-4D3F-A83F-3F9532AB5A0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877721" y="3110869"/>
            <a:ext cx="2813049" cy="1883577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B942E838-CC56-4049-AE49-4B3B796571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7357" y="4489386"/>
            <a:ext cx="2648544" cy="2064613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2DF62025-3477-4083-A85F-27E3AEFB65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3751" y="111905"/>
            <a:ext cx="5634038" cy="2693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060574"/>
      </p:ext>
    </p:extLst>
  </p:cSld>
  <p:clrMapOvr>
    <a:masterClrMapping/>
  </p:clrMapOvr>
</p:sld>
</file>

<file path=ppt/theme/theme1.xml><?xml version="1.0" encoding="utf-8"?>
<a:theme xmlns:a="http://schemas.openxmlformats.org/drawingml/2006/main" name="Sektor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2152</TotalTime>
  <Words>329</Words>
  <Application>Microsoft Office PowerPoint</Application>
  <PresentationFormat>Widescreen</PresentationFormat>
  <Paragraphs>122</Paragraphs>
  <Slides>11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11</vt:i4>
      </vt:variant>
    </vt:vector>
  </HeadingPairs>
  <TitlesOfParts>
    <vt:vector size="15" baseType="lpstr">
      <vt:lpstr>Arial</vt:lpstr>
      <vt:lpstr>Century Gothic</vt:lpstr>
      <vt:lpstr>Wingdings 3</vt:lpstr>
      <vt:lpstr>Sektor</vt:lpstr>
      <vt:lpstr>Nye prosjekter Gransherad idrettslag</vt:lpstr>
      <vt:lpstr> Flyttbare snødyser 4-6 stk. Kompressor og pumpeanlegg prefabrikert kontainer Nedgravd rørsystem med tappekummer  </vt:lpstr>
      <vt:lpstr>Ny bru Type tre buebru limtre Moelven</vt:lpstr>
      <vt:lpstr>Limtre dragere 7 stk tredekke bæresøyler  budsjett: 350.000-  Fyllinger sprengstein 1700m3  betongfundamenter 4 stk.   Alternativ betong bru spenncon  prefab. 540.000- biltrafikk  stål dragere he240b + 4 stk. tredekke!!!     </vt:lpstr>
      <vt:lpstr>PowerPoint-presentasjon</vt:lpstr>
      <vt:lpstr>GIL skyskytter- station  inntegnet forslag til supplering av løypenett 1,5km 1,7km  sum 2,5km runder  Unngå møte problematikk tunneler 3km, under renn.</vt:lpstr>
      <vt:lpstr>PowerPoint-presentasjon</vt:lpstr>
      <vt:lpstr>Standard støysonebilde stadion 65 og 70 db uten ekstra støyskjerming, ikke anbefalt bebyggelse på innsiden av 65db grensa. Arealplan.</vt:lpstr>
      <vt:lpstr>PowerPoint-presentasjon</vt:lpstr>
      <vt:lpstr>PowerPoint-presentasjon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Nye prosjekter Gransherad idrettslag</dc:title>
  <dc:creator>Tor Arne Folserås</dc:creator>
  <cp:lastModifiedBy>Tor Arne Folserås</cp:lastModifiedBy>
  <cp:revision>31</cp:revision>
  <dcterms:created xsi:type="dcterms:W3CDTF">2019-03-11T15:30:03Z</dcterms:created>
  <dcterms:modified xsi:type="dcterms:W3CDTF">2019-03-13T16:35:03Z</dcterms:modified>
</cp:coreProperties>
</file>