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339" r:id="rId3"/>
    <p:sldId id="313" r:id="rId4"/>
    <p:sldId id="314" r:id="rId5"/>
    <p:sldId id="343" r:id="rId6"/>
    <p:sldId id="346" r:id="rId7"/>
    <p:sldId id="338" r:id="rId8"/>
    <p:sldId id="337" r:id="rId9"/>
    <p:sldId id="342" r:id="rId10"/>
    <p:sldId id="340" r:id="rId11"/>
    <p:sldId id="318" r:id="rId12"/>
    <p:sldId id="319" r:id="rId13"/>
    <p:sldId id="320" r:id="rId14"/>
    <p:sldId id="321" r:id="rId15"/>
    <p:sldId id="344" r:id="rId16"/>
    <p:sldId id="341" r:id="rId17"/>
    <p:sldId id="323" r:id="rId18"/>
    <p:sldId id="324" r:id="rId19"/>
    <p:sldId id="325" r:id="rId20"/>
    <p:sldId id="347" r:id="rId21"/>
    <p:sldId id="348" r:id="rId22"/>
    <p:sldId id="349" r:id="rId23"/>
  </p:sldIdLst>
  <p:sldSz cx="9144000" cy="6858000" type="screen4x3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B88396-4E52-4EDC-9A0A-884F9162229E}" v="84" dt="2024-09-29T16:01:00.6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- aks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89" autoAdjust="0"/>
    <p:restoredTop sz="94694"/>
  </p:normalViewPr>
  <p:slideViewPr>
    <p:cSldViewPr>
      <p:cViewPr varScale="1">
        <p:scale>
          <a:sx n="121" d="100"/>
          <a:sy n="121" d="100"/>
        </p:scale>
        <p:origin x="2352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gunn Aksnes" userId="Agfb1/npE/0UeD81mdjG7vwOK9cJUs73ZZ0tUxOFbKs=" providerId="None" clId="Web-{FEB88396-4E52-4EDC-9A0A-884F9162229E}"/>
    <pc:docChg chg="modSld">
      <pc:chgData name="Margunn Aksnes" userId="Agfb1/npE/0UeD81mdjG7vwOK9cJUs73ZZ0tUxOFbKs=" providerId="None" clId="Web-{FEB88396-4E52-4EDC-9A0A-884F9162229E}" dt="2024-09-29T16:00:54.737" v="74"/>
      <pc:docMkLst>
        <pc:docMk/>
      </pc:docMkLst>
      <pc:sldChg chg="modSp">
        <pc:chgData name="Margunn Aksnes" userId="Agfb1/npE/0UeD81mdjG7vwOK9cJUs73ZZ0tUxOFbKs=" providerId="None" clId="Web-{FEB88396-4E52-4EDC-9A0A-884F9162229E}" dt="2024-09-29T15:58:22.375" v="0" actId="20577"/>
        <pc:sldMkLst>
          <pc:docMk/>
          <pc:sldMk cId="1768382452" sldId="256"/>
        </pc:sldMkLst>
        <pc:spChg chg="mod">
          <ac:chgData name="Margunn Aksnes" userId="Agfb1/npE/0UeD81mdjG7vwOK9cJUs73ZZ0tUxOFbKs=" providerId="None" clId="Web-{FEB88396-4E52-4EDC-9A0A-884F9162229E}" dt="2024-09-29T15:58:22.375" v="0" actId="20577"/>
          <ac:spMkLst>
            <pc:docMk/>
            <pc:sldMk cId="1768382452" sldId="256"/>
            <ac:spMk id="6" creationId="{00000000-0000-0000-0000-000000000000}"/>
          </ac:spMkLst>
        </pc:spChg>
      </pc:sldChg>
      <pc:sldChg chg="modSp">
        <pc:chgData name="Margunn Aksnes" userId="Agfb1/npE/0UeD81mdjG7vwOK9cJUs73ZZ0tUxOFbKs=" providerId="None" clId="Web-{FEB88396-4E52-4EDC-9A0A-884F9162229E}" dt="2024-09-29T15:59:39.407" v="8"/>
        <pc:sldMkLst>
          <pc:docMk/>
          <pc:sldMk cId="2747133043" sldId="337"/>
        </pc:sldMkLst>
        <pc:graphicFrameChg chg="mod modGraphic">
          <ac:chgData name="Margunn Aksnes" userId="Agfb1/npE/0UeD81mdjG7vwOK9cJUs73ZZ0tUxOFbKs=" providerId="None" clId="Web-{FEB88396-4E52-4EDC-9A0A-884F9162229E}" dt="2024-09-29T15:59:39.407" v="8"/>
          <ac:graphicFrameMkLst>
            <pc:docMk/>
            <pc:sldMk cId="2747133043" sldId="337"/>
            <ac:graphicFrameMk id="3" creationId="{00000000-0000-0000-0000-000000000000}"/>
          </ac:graphicFrameMkLst>
        </pc:graphicFrameChg>
      </pc:sldChg>
      <pc:sldChg chg="modSp">
        <pc:chgData name="Margunn Aksnes" userId="Agfb1/npE/0UeD81mdjG7vwOK9cJUs73ZZ0tUxOFbKs=" providerId="None" clId="Web-{FEB88396-4E52-4EDC-9A0A-884F9162229E}" dt="2024-09-29T16:00:54.737" v="74"/>
        <pc:sldMkLst>
          <pc:docMk/>
          <pc:sldMk cId="1044389774" sldId="342"/>
        </pc:sldMkLst>
        <pc:graphicFrameChg chg="mod modGraphic">
          <ac:chgData name="Margunn Aksnes" userId="Agfb1/npE/0UeD81mdjG7vwOK9cJUs73ZZ0tUxOFbKs=" providerId="None" clId="Web-{FEB88396-4E52-4EDC-9A0A-884F9162229E}" dt="2024-09-29T16:00:54.737" v="74"/>
          <ac:graphicFrameMkLst>
            <pc:docMk/>
            <pc:sldMk cId="1044389774" sldId="342"/>
            <ac:graphicFrameMk id="4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17CC10-9105-4226-ADA0-A5EBADDE8F17}" type="datetimeFigureOut">
              <a:rPr lang="nb-NO" smtClean="0"/>
              <a:t>29.09.2024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9BEB9-F5CA-40C8-A2D0-4214AA8D333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12159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/>
              <a:pPr>
                <a:defRPr/>
              </a:pPr>
              <a:t>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653382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 smtClean="0"/>
              <a:pPr>
                <a:defRPr/>
              </a:pPr>
              <a:t>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72617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Plassholder for lysbil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Plassholder for nota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nb-NO" altLang="nb-NO"/>
              <a:t>Innspill:</a:t>
            </a:r>
          </a:p>
          <a:p>
            <a:pPr lvl="1" eaLnBrk="1" hangingPunct="1">
              <a:spcBef>
                <a:spcPct val="0"/>
              </a:spcBef>
            </a:pPr>
            <a:r>
              <a:rPr lang="nb-NO" altLang="nb-NO"/>
              <a:t>Målrettet</a:t>
            </a:r>
          </a:p>
          <a:p>
            <a:pPr lvl="1" eaLnBrk="1" hangingPunct="1">
              <a:spcBef>
                <a:spcPct val="0"/>
              </a:spcBef>
            </a:pPr>
            <a:r>
              <a:rPr lang="nb-NO" altLang="nb-NO"/>
              <a:t>Konkurranseglede</a:t>
            </a:r>
          </a:p>
          <a:p>
            <a:pPr lvl="1" eaLnBrk="1" hangingPunct="1">
              <a:spcBef>
                <a:spcPct val="0"/>
              </a:spcBef>
            </a:pPr>
            <a:endParaRPr lang="nb-NO" altLang="nb-NO"/>
          </a:p>
        </p:txBody>
      </p:sp>
      <p:sp>
        <p:nvSpPr>
          <p:cNvPr id="37892" name="Plassholder for lysbildenumm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875E5D-E79A-4D46-B5D6-6AE85079656A}" type="slidenum">
              <a:rPr lang="nb-NO" altLang="nb-NO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12313965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Plassholder for lysbil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Plassholder for nota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nb-NO" altLang="nb-NO" dirty="0"/>
              <a:t>Kommentar:</a:t>
            </a:r>
          </a:p>
          <a:p>
            <a:pPr eaLnBrk="1" hangingPunct="1"/>
            <a:endParaRPr lang="nb-NO" altLang="nb-NO" dirty="0"/>
          </a:p>
          <a:p>
            <a:pPr eaLnBrk="1" hangingPunct="1"/>
            <a:r>
              <a:rPr lang="nb-NO" altLang="nb-NO" dirty="0"/>
              <a:t>Skal ha fokus på mestring og ikke resultat for barneidretten</a:t>
            </a:r>
          </a:p>
          <a:p>
            <a:pPr eaLnBrk="1" hangingPunct="1"/>
            <a:r>
              <a:rPr lang="nb-NO" altLang="nb-NO" dirty="0"/>
              <a:t>Alle trenere skal ha tilfredsstillende kompetanse for sitt alderstrinn</a:t>
            </a:r>
          </a:p>
          <a:p>
            <a:pPr eaLnBrk="1" hangingPunct="1"/>
            <a:endParaRPr lang="nb-NO" altLang="nb-NO" dirty="0"/>
          </a:p>
          <a:p>
            <a:pPr eaLnBrk="1" hangingPunct="1"/>
            <a:endParaRPr lang="nb-NO" altLang="nb-NO" dirty="0"/>
          </a:p>
          <a:p>
            <a:pPr eaLnBrk="1" hangingPunct="1"/>
            <a:endParaRPr lang="nb-NO" alt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B68726F-0DFB-4D62-B5BB-FCD1CE031969}" type="slidenum">
              <a:rPr lang="nb-NO" smtClean="0"/>
              <a:pPr>
                <a:defRPr/>
              </a:pPr>
              <a:t>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27702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 smtClean="0"/>
              <a:pPr>
                <a:defRPr/>
              </a:pPr>
              <a:t>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18507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/>
              <a:pPr>
                <a:defRPr/>
              </a:pPr>
              <a:t>10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65338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Plassholder for lysbil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Plassholder for nota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nb-NO" alt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AC203FF-7B2E-4885-83E0-5AE2BAA58676}" type="slidenum">
              <a:rPr lang="nb-NO" smtClean="0"/>
              <a:pPr>
                <a:defRPr/>
              </a:pPr>
              <a:t>11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37190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Plassholder for lysbil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Plassholder for nota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nb-NO" alt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4A7599E-94D1-4459-98BF-1B0ED012B100}" type="slidenum">
              <a:rPr lang="nb-NO" smtClean="0"/>
              <a:pPr>
                <a:defRPr/>
              </a:pPr>
              <a:t>12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47224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/>
              <a:pPr>
                <a:defRPr/>
              </a:pPr>
              <a:t>13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853433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/>
              <a:pPr>
                <a:defRPr/>
              </a:pPr>
              <a:t>14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487703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/>
              <a:pPr>
                <a:defRPr/>
              </a:pPr>
              <a:t>15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42973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/>
              <a:pPr>
                <a:defRPr/>
              </a:pPr>
              <a:t>16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653382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 smtClean="0"/>
              <a:pPr>
                <a:defRPr/>
              </a:pPr>
              <a:t>17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728132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 smtClean="0"/>
              <a:pPr>
                <a:defRPr/>
              </a:pPr>
              <a:t>18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686550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 smtClean="0"/>
              <a:pPr>
                <a:defRPr/>
              </a:pPr>
              <a:t>19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89378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29.09.2024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20475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29.09.2024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99776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29.09.2024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8998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29.09.2024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16739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29.09.2024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19338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29.09.2024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90434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29.09.2024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09348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29.09.2024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25239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29.09.2024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81643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29.09.2024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59578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29.09.2024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61814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BA8C1-3893-4D7A-B90C-A743AE50A5C7}" type="datetimeFigureOut">
              <a:rPr lang="nb-NO" smtClean="0"/>
              <a:t>29.09.2024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  <p:sp>
        <p:nvSpPr>
          <p:cNvPr id="7" name="MSIPCMContentMarking" descr="{&quot;HashCode&quot;:431637649,&quot;Placement&quot;:&quot;Footer&quot;,&quot;Top&quot;:519.343,&quot;Left&quot;:0.0,&quot;SlideWidth&quot;:720,&quot;SlideHeight&quot;:540}">
            <a:extLst>
              <a:ext uri="{FF2B5EF4-FFF2-40B4-BE49-F238E27FC236}">
                <a16:creationId xmlns:a16="http://schemas.microsoft.com/office/drawing/2014/main" id="{C15CA63E-F320-4BD7-B443-CB023FEFBCA1}"/>
              </a:ext>
            </a:extLst>
          </p:cNvPr>
          <p:cNvSpPr txBox="1"/>
          <p:nvPr userDrawn="1"/>
        </p:nvSpPr>
        <p:spPr>
          <a:xfrm>
            <a:off x="0" y="6595656"/>
            <a:ext cx="1241054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nb-NO" sz="1000">
                <a:solidFill>
                  <a:srgbClr val="000000"/>
                </a:solidFill>
                <a:latin typeface="Calibri" panose="020F0502020204030204" pitchFamily="34" charset="0"/>
              </a:rPr>
              <a:t>Sensitivitet: Intern</a:t>
            </a:r>
          </a:p>
        </p:txBody>
      </p:sp>
    </p:spTree>
    <p:extLst>
      <p:ext uri="{BB962C8B-B14F-4D97-AF65-F5344CB8AC3E}">
        <p14:creationId xmlns:p14="http://schemas.microsoft.com/office/powerpoint/2010/main" val="2531732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88912"/>
            <a:ext cx="1381101" cy="1536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ktangel 4"/>
          <p:cNvSpPr/>
          <p:nvPr/>
        </p:nvSpPr>
        <p:spPr>
          <a:xfrm>
            <a:off x="2051720" y="355695"/>
            <a:ext cx="40991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b-NO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Sportslig plan</a:t>
            </a:r>
          </a:p>
        </p:txBody>
      </p:sp>
      <p:sp>
        <p:nvSpPr>
          <p:cNvPr id="6" name="Tittel 5"/>
          <p:cNvSpPr>
            <a:spLocks noGrp="1"/>
          </p:cNvSpPr>
          <p:nvPr>
            <p:ph type="ctrTitle"/>
          </p:nvPr>
        </p:nvSpPr>
        <p:spPr>
          <a:xfrm>
            <a:off x="215119" y="1440319"/>
            <a:ext cx="7772400" cy="730420"/>
          </a:xfrm>
        </p:spPr>
        <p:txBody>
          <a:bodyPr>
            <a:normAutofit fontScale="90000"/>
          </a:bodyPr>
          <a:lstStyle/>
          <a:p>
            <a:r>
              <a:rPr lang="nb-NO" dirty="0" err="1"/>
              <a:t>Leksdal</a:t>
            </a:r>
            <a:r>
              <a:rPr lang="nb-NO" dirty="0"/>
              <a:t> IL, ski</a:t>
            </a:r>
          </a:p>
        </p:txBody>
      </p:sp>
      <p:sp>
        <p:nvSpPr>
          <p:cNvPr id="2" name="TekstSylinder 1">
            <a:extLst>
              <a:ext uri="{FF2B5EF4-FFF2-40B4-BE49-F238E27FC236}">
                <a16:creationId xmlns:a16="http://schemas.microsoft.com/office/drawing/2014/main" id="{9D71E230-BCC0-415A-BDA5-3B05D470B265}"/>
              </a:ext>
            </a:extLst>
          </p:cNvPr>
          <p:cNvSpPr txBox="1"/>
          <p:nvPr/>
        </p:nvSpPr>
        <p:spPr>
          <a:xfrm>
            <a:off x="107504" y="6165304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200" dirty="0"/>
              <a:t>Revidert: 18.08.2024</a:t>
            </a:r>
          </a:p>
        </p:txBody>
      </p:sp>
      <p:pic>
        <p:nvPicPr>
          <p:cNvPr id="9" name="Bilde 8" descr="Et bilde som inneholder person, himmel, utendørs, gruppe&#10;&#10;Automatisk generert beskrivelse">
            <a:extLst>
              <a:ext uri="{FF2B5EF4-FFF2-40B4-BE49-F238E27FC236}">
                <a16:creationId xmlns:a16="http://schemas.microsoft.com/office/drawing/2014/main" id="{61B5F0E4-FDEB-4640-B056-2E4BD9A83B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636" y="2530432"/>
            <a:ext cx="6236185" cy="3507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382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nb-NO" altLang="nb-NO" dirty="0"/>
              <a:t>Agenda</a:t>
            </a:r>
            <a:endParaRPr lang="nb-NO" altLang="nb-NO" sz="3600" dirty="0"/>
          </a:p>
        </p:txBody>
      </p:sp>
      <p:sp>
        <p:nvSpPr>
          <p:cNvPr id="4" name="Rektangel 3"/>
          <p:cNvSpPr/>
          <p:nvPr/>
        </p:nvSpPr>
        <p:spPr>
          <a:xfrm>
            <a:off x="539750" y="1916113"/>
            <a:ext cx="7993063" cy="288925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nb-NO" dirty="0">
                <a:solidFill>
                  <a:schemeClr val="tx1"/>
                </a:solidFill>
              </a:rPr>
              <a:t>DEL 1 - Visjon, verdier og målsettinger</a:t>
            </a:r>
          </a:p>
        </p:txBody>
      </p:sp>
      <p:sp>
        <p:nvSpPr>
          <p:cNvPr id="6" name="Rektangel 5"/>
          <p:cNvSpPr/>
          <p:nvPr/>
        </p:nvSpPr>
        <p:spPr>
          <a:xfrm>
            <a:off x="539750" y="2924175"/>
            <a:ext cx="7993063" cy="28892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3 – Roller, krav og forventninger</a:t>
            </a:r>
          </a:p>
        </p:txBody>
      </p:sp>
      <p:sp>
        <p:nvSpPr>
          <p:cNvPr id="7" name="Rektangel 6"/>
          <p:cNvSpPr/>
          <p:nvPr/>
        </p:nvSpPr>
        <p:spPr>
          <a:xfrm>
            <a:off x="539750" y="3429000"/>
            <a:ext cx="7993063" cy="28733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4 – </a:t>
            </a:r>
            <a:r>
              <a:rPr lang="nb-NO" dirty="0" err="1">
                <a:solidFill>
                  <a:schemeClr val="tx1"/>
                </a:solidFill>
              </a:rPr>
              <a:t>Måltal</a:t>
            </a:r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10" name="Rektangel 9"/>
          <p:cNvSpPr/>
          <p:nvPr/>
        </p:nvSpPr>
        <p:spPr>
          <a:xfrm>
            <a:off x="539377" y="2421583"/>
            <a:ext cx="7993063" cy="287337"/>
          </a:xfrm>
          <a:prstGeom prst="rect">
            <a:avLst/>
          </a:prstGeom>
          <a:noFill/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2 - Utviklingstrapp</a:t>
            </a:r>
          </a:p>
        </p:txBody>
      </p:sp>
      <p:sp>
        <p:nvSpPr>
          <p:cNvPr id="8" name="Rektangel 7"/>
          <p:cNvSpPr/>
          <p:nvPr/>
        </p:nvSpPr>
        <p:spPr>
          <a:xfrm>
            <a:off x="539376" y="4005064"/>
            <a:ext cx="7993063" cy="28733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5 – Praktisk informasjon</a:t>
            </a:r>
          </a:p>
        </p:txBody>
      </p:sp>
    </p:spTree>
    <p:extLst>
      <p:ext uri="{BB962C8B-B14F-4D97-AF65-F5344CB8AC3E}">
        <p14:creationId xmlns:p14="http://schemas.microsoft.com/office/powerpoint/2010/main" val="18734870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tel 1"/>
          <p:cNvSpPr>
            <a:spLocks noGrp="1"/>
          </p:cNvSpPr>
          <p:nvPr>
            <p:ph type="title"/>
          </p:nvPr>
        </p:nvSpPr>
        <p:spPr>
          <a:xfrm>
            <a:off x="161925" y="198438"/>
            <a:ext cx="8229600" cy="1143000"/>
          </a:xfrm>
        </p:spPr>
        <p:txBody>
          <a:bodyPr/>
          <a:lstStyle/>
          <a:p>
            <a:pPr eaLnBrk="1" hangingPunct="1"/>
            <a:r>
              <a:rPr lang="nb-NO" altLang="nb-NO"/>
              <a:t>Visjon</a:t>
            </a:r>
          </a:p>
        </p:txBody>
      </p:sp>
      <p:sp>
        <p:nvSpPr>
          <p:cNvPr id="6147" name="Plassholder for innhold 2"/>
          <p:cNvSpPr>
            <a:spLocks noGrp="1"/>
          </p:cNvSpPr>
          <p:nvPr>
            <p:ph idx="1"/>
          </p:nvPr>
        </p:nvSpPr>
        <p:spPr>
          <a:xfrm>
            <a:off x="250825" y="1600200"/>
            <a:ext cx="8642350" cy="4525963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nb-NO" altLang="nb-NO" dirty="0" err="1">
                <a:latin typeface="Calibri Light" pitchFamily="34" charset="0"/>
              </a:rPr>
              <a:t>Leksdal</a:t>
            </a:r>
            <a:r>
              <a:rPr lang="nb-NO" altLang="nb-NO" dirty="0">
                <a:latin typeface="Calibri Light" pitchFamily="34" charset="0"/>
              </a:rPr>
              <a:t> IL skal skape skiglede og skiferdigheter,</a:t>
            </a:r>
          </a:p>
          <a:p>
            <a:pPr marL="0" indent="0" algn="ctr" eaLnBrk="1" hangingPunct="1">
              <a:buNone/>
            </a:pPr>
            <a:r>
              <a:rPr lang="nb-NO" altLang="nb-NO" dirty="0">
                <a:latin typeface="Calibri Light" pitchFamily="34" charset="0"/>
              </a:rPr>
              <a:t>samt økt rekruttering til langrennssporten</a:t>
            </a:r>
          </a:p>
          <a:p>
            <a:pPr marL="0" indent="0" eaLnBrk="1" hangingPunct="1">
              <a:buNone/>
            </a:pPr>
            <a:endParaRPr lang="nb-NO" altLang="nb-NO" dirty="0">
              <a:latin typeface="Calibri Light" pitchFamily="34" charset="0"/>
            </a:endParaRPr>
          </a:p>
          <a:p>
            <a:pPr marL="0" indent="0" eaLnBrk="1" hangingPunct="1">
              <a:buFont typeface="Arial" charset="0"/>
              <a:buNone/>
            </a:pPr>
            <a:r>
              <a:rPr lang="nb-NO" altLang="nb-NO" dirty="0">
                <a:latin typeface="Calibri Light" pitchFamily="34" charset="0"/>
              </a:rPr>
              <a:t>	</a:t>
            </a:r>
          </a:p>
          <a:p>
            <a:pPr marL="0" indent="0" eaLnBrk="1" hangingPunct="1">
              <a:buFont typeface="Arial" charset="0"/>
              <a:buNone/>
            </a:pPr>
            <a:endParaRPr lang="nb-NO" altLang="nb-NO" dirty="0">
              <a:latin typeface="Calibri Light" pitchFamily="34" charset="0"/>
            </a:endParaRPr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494" y="3284984"/>
            <a:ext cx="3529012" cy="264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25" y="188913"/>
            <a:ext cx="7762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983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b-NO" altLang="nb-NO"/>
              <a:t>Verdier</a:t>
            </a:r>
          </a:p>
        </p:txBody>
      </p:sp>
      <p:sp>
        <p:nvSpPr>
          <p:cNvPr id="7171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nb-NO" altLang="nb-NO" dirty="0"/>
              <a:t>Inkluderende</a:t>
            </a:r>
          </a:p>
          <a:p>
            <a:pPr eaLnBrk="1" hangingPunct="1"/>
            <a:endParaRPr lang="nb-NO" altLang="nb-NO" dirty="0"/>
          </a:p>
          <a:p>
            <a:pPr eaLnBrk="1" hangingPunct="1"/>
            <a:r>
              <a:rPr lang="nb-NO" altLang="nb-NO" dirty="0"/>
              <a:t>Holdningsskapende</a:t>
            </a:r>
          </a:p>
          <a:p>
            <a:pPr eaLnBrk="1" hangingPunct="1"/>
            <a:endParaRPr lang="nb-NO" altLang="nb-NO" dirty="0"/>
          </a:p>
          <a:p>
            <a:pPr eaLnBrk="1" hangingPunct="1"/>
            <a:r>
              <a:rPr lang="nb-NO" altLang="nb-NO" dirty="0"/>
              <a:t>Inspirerende</a:t>
            </a:r>
          </a:p>
          <a:p>
            <a:pPr eaLnBrk="1" hangingPunct="1"/>
            <a:endParaRPr lang="nb-NO" altLang="nb-NO" dirty="0"/>
          </a:p>
          <a:p>
            <a:pPr eaLnBrk="1" hangingPunct="1"/>
            <a:endParaRPr lang="nb-NO" altLang="nb-NO" dirty="0"/>
          </a:p>
          <a:p>
            <a:pPr eaLnBrk="1" hangingPunct="1"/>
            <a:endParaRPr lang="nb-NO" altLang="nb-NO" dirty="0"/>
          </a:p>
          <a:p>
            <a:pPr eaLnBrk="1" hangingPunct="1"/>
            <a:endParaRPr lang="nb-NO" altLang="nb-NO" dirty="0"/>
          </a:p>
          <a:p>
            <a:pPr marL="457200" lvl="1" indent="0" eaLnBrk="1" hangingPunct="1">
              <a:buFont typeface="Arial" charset="0"/>
              <a:buNone/>
            </a:pPr>
            <a:endParaRPr lang="nb-NO" altLang="nb-NO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115888"/>
            <a:ext cx="776288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Bilde 2" descr="Et bilde som inneholder utendørs, tre, gå på ski, snø&#10;&#10;Automatisk generert beskrivelse">
            <a:extLst>
              <a:ext uri="{FF2B5EF4-FFF2-40B4-BE49-F238E27FC236}">
                <a16:creationId xmlns:a16="http://schemas.microsoft.com/office/drawing/2014/main" id="{E1D2D749-5AFB-493F-BC51-3B43DE7C2D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627665"/>
            <a:ext cx="4375507" cy="305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196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b-NO" altLang="nb-NO" dirty="0"/>
              <a:t>Strategisk forpliktelse</a:t>
            </a:r>
          </a:p>
        </p:txBody>
      </p:sp>
      <p:sp>
        <p:nvSpPr>
          <p:cNvPr id="8195" name="Plassholder for innhold 2"/>
          <p:cNvSpPr>
            <a:spLocks noGrp="1"/>
          </p:cNvSpPr>
          <p:nvPr>
            <p:ph idx="1"/>
          </p:nvPr>
        </p:nvSpPr>
        <p:spPr>
          <a:xfrm>
            <a:off x="179512" y="1556816"/>
            <a:ext cx="8784976" cy="4896520"/>
          </a:xfrm>
        </p:spPr>
        <p:txBody>
          <a:bodyPr/>
          <a:lstStyle/>
          <a:p>
            <a:pPr eaLnBrk="1" hangingPunct="1"/>
            <a:r>
              <a:rPr lang="nb-NO" altLang="nb-NO" dirty="0" err="1"/>
              <a:t>Leksdal</a:t>
            </a:r>
            <a:r>
              <a:rPr lang="nb-NO" altLang="nb-NO" dirty="0"/>
              <a:t> ILs forpliktelse som klubb er at </a:t>
            </a:r>
            <a:r>
              <a:rPr lang="nb-NO" altLang="nb-NO" i="1" dirty="0"/>
              <a:t>ALLE</a:t>
            </a:r>
            <a:r>
              <a:rPr lang="nb-NO" altLang="nb-NO" dirty="0"/>
              <a:t>…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altLang="nb-NO" sz="2600" dirty="0"/>
              <a:t> … føler seg inkludert og velkommen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altLang="nb-NO" sz="2600" dirty="0"/>
              <a:t>… opplever størst mulig skiglede lengst mulig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altLang="nb-NO" sz="2600" dirty="0"/>
              <a:t>… opplever fokus på mestring og ikke resultat</a:t>
            </a:r>
          </a:p>
          <a:p>
            <a:pPr marL="457200" lvl="1" indent="0" eaLnBrk="1" hangingPunct="1">
              <a:buNone/>
            </a:pPr>
            <a:r>
              <a:rPr lang="nb-NO" altLang="nb-NO" dirty="0"/>
              <a:t>				</a:t>
            </a:r>
            <a:r>
              <a:rPr lang="nb-NO" altLang="nb-NO" sz="2200" dirty="0"/>
              <a:t>og at…</a:t>
            </a:r>
            <a:r>
              <a:rPr lang="nb-NO" altLang="nb-NO" dirty="0"/>
              <a:t> </a:t>
            </a:r>
          </a:p>
          <a:p>
            <a:pPr lvl="1" eaLnBrk="1" hangingPunct="1">
              <a:buFont typeface="Wingdings" panose="05000000000000000000" pitchFamily="2" charset="2"/>
              <a:buChar char="Ø"/>
            </a:pPr>
            <a:r>
              <a:rPr lang="nb-NO" altLang="nb-NO" sz="2600" dirty="0"/>
              <a:t>…aktiviteter gjennomføres med lavest mulig kostnad</a:t>
            </a:r>
          </a:p>
          <a:p>
            <a:pPr lvl="1" eaLnBrk="1" hangingPunct="1">
              <a:buFont typeface="Wingdings" panose="05000000000000000000" pitchFamily="2" charset="2"/>
              <a:buChar char="Ø"/>
            </a:pPr>
            <a:r>
              <a:rPr lang="nb-NO" altLang="nb-NO" sz="2600" dirty="0"/>
              <a:t>… klubben bidrar til å dempe utstyrskrav</a:t>
            </a:r>
          </a:p>
          <a:p>
            <a:pPr lvl="1" eaLnBrk="1" hangingPunct="1">
              <a:buFont typeface="Wingdings" panose="05000000000000000000" pitchFamily="2" charset="2"/>
              <a:buChar char="Ø"/>
            </a:pPr>
            <a:r>
              <a:rPr lang="nb-NO" altLang="nb-NO" sz="2600" dirty="0"/>
              <a:t>… klubben legger til rette for sportslig satsing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endParaRPr lang="nb-NO" altLang="nb-NO" dirty="0">
              <a:solidFill>
                <a:srgbClr val="FF0000"/>
              </a:solidFill>
            </a:endParaRPr>
          </a:p>
        </p:txBody>
      </p:sp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115888"/>
            <a:ext cx="776288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7036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tel 1"/>
          <p:cNvSpPr>
            <a:spLocks noGrp="1"/>
          </p:cNvSpPr>
          <p:nvPr>
            <p:ph type="title"/>
          </p:nvPr>
        </p:nvSpPr>
        <p:spPr>
          <a:xfrm>
            <a:off x="395536" y="-27384"/>
            <a:ext cx="8229600" cy="1143000"/>
          </a:xfrm>
        </p:spPr>
        <p:txBody>
          <a:bodyPr/>
          <a:lstStyle/>
          <a:p>
            <a:pPr eaLnBrk="1" hangingPunct="1"/>
            <a:r>
              <a:rPr lang="nb-NO" altLang="nb-NO" sz="3200" dirty="0"/>
              <a:t>Våre prinsipper </a:t>
            </a:r>
            <a:br>
              <a:rPr lang="nb-NO" altLang="nb-NO" sz="3200" dirty="0"/>
            </a:br>
            <a:r>
              <a:rPr lang="nb-NO" altLang="nb-NO" sz="2400" dirty="0" err="1"/>
              <a:t>Leksdal</a:t>
            </a:r>
            <a:r>
              <a:rPr lang="nb-NO" altLang="nb-NO" sz="2400" dirty="0"/>
              <a:t> IL - Ski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251521" y="1052736"/>
            <a:ext cx="8630542" cy="5616624"/>
          </a:xfrm>
        </p:spPr>
        <p:txBody>
          <a:bodyPr rtlCol="0">
            <a:normAutofit fontScale="70000" lnSpcReduction="20000"/>
          </a:bodyPr>
          <a:lstStyle/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nb-NO" sz="2200" dirty="0"/>
          </a:p>
          <a:p>
            <a:pPr marL="0" indent="0">
              <a:buNone/>
              <a:defRPr/>
            </a:pPr>
            <a:r>
              <a:rPr lang="nb-NO" sz="2800" u="sng" dirty="0"/>
              <a:t>Likebehandling:</a:t>
            </a:r>
          </a:p>
          <a:p>
            <a:pPr>
              <a:defRPr/>
            </a:pPr>
            <a:endParaRPr lang="nb-NO" sz="2300" dirty="0"/>
          </a:p>
          <a:p>
            <a:pPr>
              <a:defRPr/>
            </a:pPr>
            <a:r>
              <a:rPr lang="nb-NO" sz="2300" dirty="0"/>
              <a:t>Alle utøvere som deltar uavhengig av alder og ambisjonsnivå skal så langt som praktisk mulig likebehandles. Dette omfatter (ikke uttømmende) treningstilbud, kostnadsdekning, </a:t>
            </a:r>
            <a:r>
              <a:rPr lang="nb-NO" sz="2300" dirty="0" err="1"/>
              <a:t>etc</a:t>
            </a:r>
            <a:endParaRPr lang="nb-NO" sz="2300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nb-NO" sz="1800" u="sng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nb-NO" sz="2800" u="sng" dirty="0"/>
              <a:t>Kostnader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nb-NO" sz="1800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sz="2300" dirty="0" err="1"/>
              <a:t>Leksdal</a:t>
            </a:r>
            <a:r>
              <a:rPr lang="nb-NO" sz="2300" dirty="0"/>
              <a:t> IL, Ski skal som en inkluderende klubb, tilstrebe lavest mulig kostnader for deltagelse i renn og aktiviteter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sz="2300" dirty="0"/>
              <a:t>Klubben dekker startkontingent for kretsrenn, KM, </a:t>
            </a:r>
            <a:r>
              <a:rPr lang="nb-NO" sz="2300" dirty="0" err="1"/>
              <a:t>Midt-Norsk</a:t>
            </a:r>
            <a:r>
              <a:rPr lang="nb-NO" sz="2300" dirty="0"/>
              <a:t> Mesterskap, Hovedlandsrenn, Norges-cup og NM. Den enkelte må bekoste deltagelse i turrenn, klubbrenn og Verdalskarusell (og kontingent for andre skiøvelser enn langrenn)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nb-NO" sz="1800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nb-NO" sz="2800" u="sng" dirty="0"/>
              <a:t>Dugnad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nb-NO" sz="2300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sz="2300" dirty="0" err="1"/>
              <a:t>Leksdal</a:t>
            </a:r>
            <a:r>
              <a:rPr lang="nb-NO" sz="2300" dirty="0"/>
              <a:t> IL, Ski skal være tydelig på forventning til dugnadsinnsats fra foresatte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nb-NO" sz="1800" dirty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nb-NO" sz="2600" u="sng" dirty="0"/>
              <a:t>Medlemskap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nb-NO" sz="2300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sz="2300" dirty="0"/>
              <a:t>Utøvere som deltar fast på trening og i konkurranse skal være medlem i </a:t>
            </a:r>
            <a:r>
              <a:rPr lang="nb-NO" sz="2300" dirty="0" err="1"/>
              <a:t>Leksdal</a:t>
            </a:r>
            <a:r>
              <a:rPr lang="nb-NO" sz="2300" dirty="0"/>
              <a:t> IL</a:t>
            </a:r>
          </a:p>
          <a:p>
            <a:pPr lvl="1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nb-NO" sz="2100" dirty="0"/>
              <a:t>Alle er velkommen til å prøve ut aktiviteter før man eventuelt blir medlem</a:t>
            </a:r>
            <a:endParaRPr lang="nb-NO" sz="1800" dirty="0"/>
          </a:p>
          <a:p>
            <a:pPr>
              <a:defRPr/>
            </a:pPr>
            <a:endParaRPr lang="nb-NO" sz="2600" dirty="0"/>
          </a:p>
          <a:p>
            <a:pPr>
              <a:defRPr/>
            </a:pPr>
            <a:endParaRPr lang="nb-NO" sz="2600" dirty="0"/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260350"/>
            <a:ext cx="78105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8990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tel 1"/>
          <p:cNvSpPr>
            <a:spLocks noGrp="1"/>
          </p:cNvSpPr>
          <p:nvPr>
            <p:ph type="title"/>
          </p:nvPr>
        </p:nvSpPr>
        <p:spPr>
          <a:xfrm>
            <a:off x="395536" y="-27384"/>
            <a:ext cx="8229600" cy="1143000"/>
          </a:xfrm>
        </p:spPr>
        <p:txBody>
          <a:bodyPr/>
          <a:lstStyle/>
          <a:p>
            <a:pPr eaLnBrk="1" hangingPunct="1"/>
            <a:r>
              <a:rPr lang="nb-NO" altLang="nb-NO" sz="3200" dirty="0"/>
              <a:t>Våre prinsipper (2) </a:t>
            </a:r>
            <a:br>
              <a:rPr lang="nb-NO" altLang="nb-NO" sz="3200" dirty="0"/>
            </a:br>
            <a:r>
              <a:rPr lang="nb-NO" altLang="nb-NO" sz="2400" dirty="0" err="1"/>
              <a:t>Leksdal</a:t>
            </a:r>
            <a:r>
              <a:rPr lang="nb-NO" altLang="nb-NO" sz="2400" dirty="0"/>
              <a:t> IL - Ski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251521" y="1052736"/>
            <a:ext cx="8630542" cy="5688632"/>
          </a:xfrm>
        </p:spPr>
        <p:txBody>
          <a:bodyPr rtlCol="0">
            <a:normAutofit fontScale="55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nb-NO" sz="2800" u="sng" dirty="0"/>
              <a:t>Aktivitetstilbud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sz="2600" dirty="0" err="1"/>
              <a:t>Leksdal</a:t>
            </a:r>
            <a:r>
              <a:rPr lang="nb-NO" sz="2600" dirty="0"/>
              <a:t> IL, Ski skal 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nb-NO" sz="2200" dirty="0"/>
              <a:t>Prioritere «lavterskel» tilbud for flest mulig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nb-NO" sz="2200" dirty="0"/>
              <a:t>Legge til rette for utøvere som ønsker å satse på langrenn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nb-NO" sz="2200" dirty="0"/>
              <a:t>Ha fokus på mestring 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nb-NO" sz="2200" dirty="0"/>
          </a:p>
          <a:p>
            <a:pPr marL="0" indent="0">
              <a:buNone/>
              <a:defRPr/>
            </a:pPr>
            <a:r>
              <a:rPr lang="nb-NO" sz="2800" u="sng" dirty="0"/>
              <a:t>Sportslig satsing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nb-NO" sz="2800" u="sng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nb-NO" sz="2800" u="sng" dirty="0"/>
              <a:t>12-16 år – </a:t>
            </a:r>
            <a:r>
              <a:rPr lang="nb-NO" sz="2800" u="sng" dirty="0" err="1"/>
              <a:t>Leksdal</a:t>
            </a:r>
            <a:r>
              <a:rPr lang="nb-NO" sz="2800" u="sng" dirty="0"/>
              <a:t> IL, Ski</a:t>
            </a:r>
          </a:p>
          <a:p>
            <a:pPr lvl="1">
              <a:defRPr/>
            </a:pPr>
            <a:r>
              <a:rPr lang="nb-NO" sz="2400" dirty="0"/>
              <a:t>skal gi et godt treningstilbud</a:t>
            </a:r>
          </a:p>
          <a:p>
            <a:pPr lvl="1">
              <a:defRPr/>
            </a:pPr>
            <a:r>
              <a:rPr lang="nb-NO" sz="2400" dirty="0"/>
              <a:t>skal være en pådriver for treningssamarbeid med øvrige klubber lokalt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nb-NO" sz="2800" u="sng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nb-NO" sz="2800" u="sng" dirty="0"/>
              <a:t>17-20 år (junior) – </a:t>
            </a:r>
            <a:r>
              <a:rPr lang="nb-NO" sz="2800" u="sng" dirty="0" err="1"/>
              <a:t>Leksdal</a:t>
            </a:r>
            <a:r>
              <a:rPr lang="nb-NO" sz="2800" u="sng" dirty="0"/>
              <a:t> IL, Ski</a:t>
            </a:r>
          </a:p>
          <a:p>
            <a:pPr lvl="1">
              <a:defRPr/>
            </a:pPr>
            <a:r>
              <a:rPr lang="nb-NO" sz="2400" dirty="0"/>
              <a:t>skal være en støttespiller for de som vil satse på ski</a:t>
            </a:r>
          </a:p>
          <a:p>
            <a:pPr lvl="1">
              <a:defRPr/>
            </a:pPr>
            <a:r>
              <a:rPr lang="nb-NO" sz="2400" dirty="0"/>
              <a:t>vil dekke reisekostnader knyttet til nasjonale renn under forutsetning om signert </a:t>
            </a:r>
            <a:r>
              <a:rPr lang="nb-NO" sz="2400" dirty="0" err="1"/>
              <a:t>løperavtale</a:t>
            </a:r>
            <a:r>
              <a:rPr lang="nb-NO" sz="2400" dirty="0"/>
              <a:t> og bruk av </a:t>
            </a:r>
            <a:r>
              <a:rPr lang="nb-NO" sz="2400" dirty="0" err="1"/>
              <a:t>Leksdal</a:t>
            </a:r>
            <a:r>
              <a:rPr lang="nb-NO" sz="2400" dirty="0"/>
              <a:t> IL sine klubbklær</a:t>
            </a:r>
          </a:p>
          <a:p>
            <a:pPr lvl="1">
              <a:defRPr/>
            </a:pPr>
            <a:r>
              <a:rPr lang="nb-NO" sz="2400" dirty="0"/>
              <a:t>er en del av Team </a:t>
            </a:r>
            <a:r>
              <a:rPr lang="nb-NO" sz="2400" dirty="0" err="1"/>
              <a:t>Inherred</a:t>
            </a:r>
            <a:r>
              <a:rPr lang="nb-NO" sz="2400" dirty="0"/>
              <a:t> Ski, som er et treningssamarbeid mellom Steinkjer VGS og klubber på Innherred</a:t>
            </a:r>
          </a:p>
          <a:p>
            <a:pPr lvl="1">
              <a:defRPr/>
            </a:pPr>
            <a:r>
              <a:rPr lang="nb-NO" sz="2400" dirty="0"/>
              <a:t>ønsker å beholde juniorer som ikke satser som en del av treningsgruppen i klubben</a:t>
            </a:r>
          </a:p>
          <a:p>
            <a:pPr lvl="1">
              <a:defRPr/>
            </a:pPr>
            <a:endParaRPr lang="nb-NO" sz="2400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nb-NO" sz="2800" u="sng" dirty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nb-NO" sz="2600" u="sng" dirty="0"/>
              <a:t>Uttak og lagoppsett for stafetter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sz="2600" dirty="0"/>
              <a:t>Stafettlag skal </a:t>
            </a:r>
            <a:r>
              <a:rPr lang="nb-NO" sz="2600" u="sng" dirty="0"/>
              <a:t>ikke </a:t>
            </a:r>
            <a:r>
              <a:rPr lang="nb-NO" sz="2600" dirty="0"/>
              <a:t>settes opp basert på resultat frem til og med </a:t>
            </a:r>
            <a:r>
              <a:rPr lang="nb-NO" sz="2500" dirty="0"/>
              <a:t>14 år</a:t>
            </a:r>
          </a:p>
          <a:p>
            <a:pPr lvl="1">
              <a:defRPr/>
            </a:pPr>
            <a:r>
              <a:rPr lang="nb-NO" sz="2400" dirty="0"/>
              <a:t>Ved flere lag skal man tilstrebe jevngode lag. </a:t>
            </a:r>
          </a:p>
          <a:p>
            <a:pPr lvl="1">
              <a:defRPr/>
            </a:pPr>
            <a:r>
              <a:rPr lang="nb-NO" sz="2400" dirty="0"/>
              <a:t>Dersom ikke alle får lag skal oppmøte på treninger og renn vektlegges</a:t>
            </a:r>
          </a:p>
          <a:p>
            <a:pPr>
              <a:defRPr/>
            </a:pPr>
            <a:endParaRPr lang="nb-NO" sz="2600" dirty="0"/>
          </a:p>
          <a:p>
            <a:pPr>
              <a:defRPr/>
            </a:pPr>
            <a:r>
              <a:rPr lang="nb-NO" sz="2600" dirty="0"/>
              <a:t>Fra og med 15 år vil resultater telle i uttak av lag, men deltagelse i renn/trening samt egeninnsats skal også vektlegges</a:t>
            </a:r>
          </a:p>
          <a:p>
            <a:pPr>
              <a:defRPr/>
            </a:pPr>
            <a:endParaRPr lang="nb-NO" sz="2600" dirty="0"/>
          </a:p>
          <a:p>
            <a:pPr>
              <a:defRPr/>
            </a:pPr>
            <a:endParaRPr lang="nb-NO" sz="2600" dirty="0"/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260350"/>
            <a:ext cx="78105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93853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427947"/>
              </p:ext>
            </p:extLst>
          </p:nvPr>
        </p:nvGraphicFramePr>
        <p:xfrm>
          <a:off x="179512" y="620688"/>
          <a:ext cx="8784976" cy="506691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0037">
                <a:tc>
                  <a:txBody>
                    <a:bodyPr/>
                    <a:lstStyle/>
                    <a:p>
                      <a:r>
                        <a:rPr lang="nb-NO" dirty="0"/>
                        <a:t>Aktivitet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Oppgaver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Hvem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Bidrag</a:t>
                      </a:r>
                      <a:r>
                        <a:rPr lang="nb-NO" baseline="0" dirty="0"/>
                        <a:t> </a:t>
                      </a:r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6350">
                <a:tc>
                  <a:txBody>
                    <a:bodyPr/>
                    <a:lstStyle/>
                    <a:p>
                      <a:r>
                        <a:rPr lang="nb-NO" dirty="0"/>
                        <a:t>Skiskole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Ordne</a:t>
                      </a:r>
                      <a:r>
                        <a:rPr lang="nb-NO" baseline="0" dirty="0"/>
                        <a:t> kveldsmat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Foreldre</a:t>
                      </a:r>
                      <a:r>
                        <a:rPr lang="nb-NO" baseline="0" dirty="0"/>
                        <a:t> til barn som deltar på skiskole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1</a:t>
                      </a:r>
                      <a:r>
                        <a:rPr lang="nb-NO" baseline="0" dirty="0"/>
                        <a:t> gang</a:t>
                      </a:r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6350">
                <a:tc>
                  <a:txBody>
                    <a:bodyPr/>
                    <a:lstStyle/>
                    <a:p>
                      <a:r>
                        <a:rPr lang="nb-NO" dirty="0"/>
                        <a:t>Renn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Kiosk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Restaurantkomite</a:t>
                      </a:r>
                    </a:p>
                    <a:p>
                      <a:r>
                        <a:rPr lang="nb-NO" dirty="0"/>
                        <a:t>Foreldre</a:t>
                      </a:r>
                      <a:r>
                        <a:rPr lang="nb-NO" baseline="0" dirty="0"/>
                        <a:t> til utøvere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På forespørsel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6350">
                <a:tc>
                  <a:txBody>
                    <a:bodyPr/>
                    <a:lstStyle/>
                    <a:p>
                      <a:r>
                        <a:rPr lang="nb-NO" dirty="0"/>
                        <a:t>Åpen</a:t>
                      </a:r>
                      <a:r>
                        <a:rPr lang="nb-NO" baseline="0" dirty="0"/>
                        <a:t> hytte </a:t>
                      </a:r>
                      <a:r>
                        <a:rPr lang="nb-NO" baseline="0" dirty="0" err="1"/>
                        <a:t>Fånettvatnet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Kiosk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Medlemmer </a:t>
                      </a:r>
                      <a:r>
                        <a:rPr lang="nb-NO" dirty="0" err="1"/>
                        <a:t>Leksdal</a:t>
                      </a:r>
                      <a:r>
                        <a:rPr lang="nb-NO" dirty="0"/>
                        <a:t> IL</a:t>
                      </a:r>
                    </a:p>
                    <a:p>
                      <a:r>
                        <a:rPr lang="nb-NO" dirty="0"/>
                        <a:t>Brukere av turløyper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Frivillig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6350">
                <a:tc>
                  <a:txBody>
                    <a:bodyPr/>
                    <a:lstStyle/>
                    <a:p>
                      <a:r>
                        <a:rPr lang="nb-NO" dirty="0"/>
                        <a:t>Trener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Planlegge</a:t>
                      </a:r>
                      <a:r>
                        <a:rPr lang="nb-NO" baseline="0" dirty="0"/>
                        <a:t> og gjennomføre treninger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Trenere, foreldre og andre med interesse for</a:t>
                      </a:r>
                      <a:r>
                        <a:rPr lang="nb-NO" baseline="0" dirty="0"/>
                        <a:t> barneidrett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Høst og vinter avhengig av alder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6350">
                <a:tc>
                  <a:txBody>
                    <a:bodyPr/>
                    <a:lstStyle/>
                    <a:p>
                      <a:r>
                        <a:rPr lang="nb-NO" dirty="0"/>
                        <a:t>Diverse</a:t>
                      </a:r>
                      <a:r>
                        <a:rPr lang="nb-NO" baseline="0" dirty="0"/>
                        <a:t> dugnader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Inntektsbringende</a:t>
                      </a:r>
                      <a:r>
                        <a:rPr lang="nb-NO" baseline="0" dirty="0"/>
                        <a:t> aktivitet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Foreldre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På forespørsel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6350">
                <a:tc>
                  <a:txBody>
                    <a:bodyPr/>
                    <a:lstStyle/>
                    <a:p>
                      <a:r>
                        <a:rPr lang="nb-NO" dirty="0"/>
                        <a:t>Salg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Salg av skilodd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Skistyrets medlemmer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Årlig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1778833"/>
                  </a:ext>
                </a:extLst>
              </a:tr>
              <a:tr h="586350">
                <a:tc>
                  <a:txBody>
                    <a:bodyPr/>
                    <a:lstStyle/>
                    <a:p>
                      <a:r>
                        <a:rPr lang="nb-NO" dirty="0"/>
                        <a:t>Team Innherred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Legge til rette for samlinger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Foreldre til deltagere i Team </a:t>
                      </a:r>
                      <a:r>
                        <a:rPr lang="nb-NO" dirty="0" err="1"/>
                        <a:t>Inherred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Årlig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7407663"/>
                  </a:ext>
                </a:extLst>
              </a:tr>
            </a:tbl>
          </a:graphicData>
        </a:graphic>
      </p:graphicFrame>
      <p:sp>
        <p:nvSpPr>
          <p:cNvPr id="25602" name="Tittel 1"/>
          <p:cNvSpPr>
            <a:spLocks noGrp="1"/>
          </p:cNvSpPr>
          <p:nvPr>
            <p:ph type="title"/>
          </p:nvPr>
        </p:nvSpPr>
        <p:spPr>
          <a:xfrm>
            <a:off x="457200" y="50542"/>
            <a:ext cx="8229600" cy="706090"/>
          </a:xfrm>
        </p:spPr>
        <p:txBody>
          <a:bodyPr/>
          <a:lstStyle/>
          <a:p>
            <a:pPr eaLnBrk="1" hangingPunct="1"/>
            <a:r>
              <a:rPr lang="nb-NO" altLang="nb-NO" sz="3200" dirty="0"/>
              <a:t>Dugnad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900" y="188640"/>
            <a:ext cx="512756" cy="567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71330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nb-NO" altLang="nb-NO" dirty="0"/>
              <a:t>Målsettinger 2024/2025 </a:t>
            </a:r>
          </a:p>
        </p:txBody>
      </p:sp>
      <p:sp>
        <p:nvSpPr>
          <p:cNvPr id="9219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nb-NO" altLang="nb-NO"/>
          </a:p>
          <a:p>
            <a:pPr eaLnBrk="1" hangingPunct="1"/>
            <a:endParaRPr lang="nb-NO" altLang="nb-NO"/>
          </a:p>
        </p:txBody>
      </p:sp>
      <p:graphicFrame>
        <p:nvGraphicFramePr>
          <p:cNvPr id="4" name="Tabell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995101"/>
              </p:ext>
            </p:extLst>
          </p:nvPr>
        </p:nvGraphicFramePr>
        <p:xfrm>
          <a:off x="323850" y="1150938"/>
          <a:ext cx="8451850" cy="55950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89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614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14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8637">
                <a:tc>
                  <a:txBody>
                    <a:bodyPr/>
                    <a:lstStyle/>
                    <a:p>
                      <a:pPr algn="ctr"/>
                      <a:r>
                        <a:rPr lang="nb-NO" sz="2000" dirty="0" err="1"/>
                        <a:t>Ref</a:t>
                      </a:r>
                      <a:endParaRPr lang="nb-NO" sz="2000" dirty="0"/>
                    </a:p>
                  </a:txBody>
                  <a:tcPr marL="91439" marR="91439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2000" dirty="0"/>
                        <a:t>Mål</a:t>
                      </a:r>
                    </a:p>
                  </a:txBody>
                  <a:tcPr marL="91439" marR="91439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2000" dirty="0"/>
                        <a:t>Måltall</a:t>
                      </a:r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6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1</a:t>
                      </a:r>
                    </a:p>
                  </a:txBody>
                  <a:tcPr marL="91439" marR="91439" anchor="ctr"/>
                </a:tc>
                <a:tc>
                  <a:txBody>
                    <a:bodyPr/>
                    <a:lstStyle/>
                    <a:p>
                      <a:pPr marL="0" marR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nb-NO" sz="2000" dirty="0"/>
                        <a:t>&gt; 50 deltakere på skiskole</a:t>
                      </a:r>
                    </a:p>
                  </a:txBody>
                  <a:tcPr marL="91439" marR="91439" anchor="ctr"/>
                </a:tc>
                <a:tc>
                  <a:txBody>
                    <a:bodyPr/>
                    <a:lstStyle/>
                    <a:p>
                      <a:endParaRPr lang="nb-NO" sz="2000" dirty="0"/>
                    </a:p>
                  </a:txBody>
                  <a:tcPr marL="91439" marR="914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8637">
                <a:tc>
                  <a:txBody>
                    <a:bodyPr/>
                    <a:lstStyle/>
                    <a:p>
                      <a:pPr algn="ctr"/>
                      <a:r>
                        <a:rPr lang="nb-NO" sz="2000" dirty="0"/>
                        <a:t>2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nb-NO" sz="2000" dirty="0"/>
                        <a:t>&gt; 50 deltakere </a:t>
                      </a:r>
                      <a:r>
                        <a:rPr lang="nb-NO" sz="2000" baseline="0" dirty="0"/>
                        <a:t>i klubbkarusell</a:t>
                      </a:r>
                      <a:endParaRPr lang="nb-NO" sz="20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nb-NO" sz="2000" dirty="0"/>
                    </a:p>
                  </a:txBody>
                  <a:tcPr marL="91439" marR="914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8637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3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&gt;</a:t>
                      </a:r>
                      <a:r>
                        <a:rPr lang="nb-NO" sz="2000" baseline="0" dirty="0"/>
                        <a:t> </a:t>
                      </a:r>
                      <a:r>
                        <a:rPr lang="nb-NO" sz="2000" dirty="0"/>
                        <a:t>10 deltakere i seniorklassen</a:t>
                      </a:r>
                      <a:r>
                        <a:rPr lang="nb-NO" sz="2000" baseline="0" dirty="0"/>
                        <a:t> i klubbkarusell</a:t>
                      </a:r>
                      <a:endParaRPr lang="nb-NO" sz="20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nb-NO" sz="2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9" marR="914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86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4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5 lag i utvalgt</a:t>
                      </a:r>
                      <a:r>
                        <a:rPr lang="nb-NO" sz="2000" baseline="0" dirty="0"/>
                        <a:t> stafett (KM-stafetten)</a:t>
                      </a:r>
                      <a:endParaRPr lang="nb-NO" sz="20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nb-NO" sz="2000" dirty="0"/>
                    </a:p>
                  </a:txBody>
                  <a:tcPr marL="91439" marR="914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86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5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Arrangere 5 klubbrenn ,1 kretsrenn og 1 turrenn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nb-NO" sz="2000" dirty="0"/>
                    </a:p>
                  </a:txBody>
                  <a:tcPr marL="91439" marR="914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86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6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Gjennomføre fellestur til minst 1 skirenn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nb-NO" sz="2000" dirty="0"/>
                    </a:p>
                  </a:txBody>
                  <a:tcPr marL="91439" marR="914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86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7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Gjennomføre</a:t>
                      </a:r>
                      <a:r>
                        <a:rPr lang="nb-NO" sz="2000" baseline="0" dirty="0"/>
                        <a:t> måneskinnstur til </a:t>
                      </a:r>
                      <a:r>
                        <a:rPr lang="nb-NO" sz="2000" baseline="0" dirty="0" err="1"/>
                        <a:t>Fånetthytta</a:t>
                      </a:r>
                      <a:endParaRPr lang="nb-NO" sz="20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nb-NO" sz="2000" dirty="0"/>
                    </a:p>
                  </a:txBody>
                  <a:tcPr marL="91439" marR="914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86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8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Gjennomføre skolering</a:t>
                      </a:r>
                      <a:r>
                        <a:rPr lang="nb-NO" sz="2000" baseline="0" dirty="0"/>
                        <a:t> av trenere</a:t>
                      </a:r>
                      <a:endParaRPr lang="nb-NO" sz="20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nb-NO" sz="2000" dirty="0"/>
                    </a:p>
                  </a:txBody>
                  <a:tcPr marL="91439" marR="914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86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9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Gjennomføre treningssamling/miljøsamling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nb-NO" sz="2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9" marR="914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86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000" dirty="0"/>
                        <a:t>10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nb-NO" sz="2000" dirty="0"/>
                        <a:t>Være representert i norgescup og NM for junior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nb-NO" sz="2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9" marR="91439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1257440"/>
                  </a:ext>
                </a:extLst>
              </a:tr>
            </a:tbl>
          </a:graphicData>
        </a:graphic>
      </p:graphicFrame>
      <p:pic>
        <p:nvPicPr>
          <p:cNvPr id="926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115888"/>
            <a:ext cx="776288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4389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nb-NO" altLang="nb-NO" dirty="0"/>
              <a:t>Agenda</a:t>
            </a:r>
            <a:endParaRPr lang="nb-NO" altLang="nb-NO" sz="3600" dirty="0"/>
          </a:p>
        </p:txBody>
      </p:sp>
      <p:sp>
        <p:nvSpPr>
          <p:cNvPr id="4" name="Rektangel 3"/>
          <p:cNvSpPr/>
          <p:nvPr/>
        </p:nvSpPr>
        <p:spPr>
          <a:xfrm>
            <a:off x="539750" y="1916113"/>
            <a:ext cx="7993063" cy="28892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1 - Visjon, verdier og målsettinger</a:t>
            </a:r>
          </a:p>
        </p:txBody>
      </p:sp>
      <p:sp>
        <p:nvSpPr>
          <p:cNvPr id="6" name="Rektangel 5"/>
          <p:cNvSpPr/>
          <p:nvPr/>
        </p:nvSpPr>
        <p:spPr>
          <a:xfrm>
            <a:off x="539750" y="2924175"/>
            <a:ext cx="7993063" cy="28892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3 – Roller, krav og forventninger</a:t>
            </a:r>
          </a:p>
        </p:txBody>
      </p:sp>
      <p:sp>
        <p:nvSpPr>
          <p:cNvPr id="7" name="Rektangel 6"/>
          <p:cNvSpPr/>
          <p:nvPr/>
        </p:nvSpPr>
        <p:spPr>
          <a:xfrm>
            <a:off x="539750" y="3429000"/>
            <a:ext cx="7993063" cy="28733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4 – Organisering skiskole</a:t>
            </a:r>
          </a:p>
        </p:txBody>
      </p:sp>
      <p:sp>
        <p:nvSpPr>
          <p:cNvPr id="10" name="Rektangel 9"/>
          <p:cNvSpPr/>
          <p:nvPr/>
        </p:nvSpPr>
        <p:spPr>
          <a:xfrm>
            <a:off x="539377" y="2421583"/>
            <a:ext cx="7993063" cy="287337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2 - Utviklingstrapp</a:t>
            </a:r>
          </a:p>
        </p:txBody>
      </p:sp>
      <p:sp>
        <p:nvSpPr>
          <p:cNvPr id="8" name="Rektangel 7"/>
          <p:cNvSpPr/>
          <p:nvPr/>
        </p:nvSpPr>
        <p:spPr>
          <a:xfrm>
            <a:off x="539376" y="4005064"/>
            <a:ext cx="7993063" cy="28733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5 – Praktisk informasjon</a:t>
            </a:r>
          </a:p>
        </p:txBody>
      </p:sp>
    </p:spTree>
    <p:extLst>
      <p:ext uri="{BB962C8B-B14F-4D97-AF65-F5344CB8AC3E}">
        <p14:creationId xmlns:p14="http://schemas.microsoft.com/office/powerpoint/2010/main" val="29116606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b-NO" altLang="nb-NO"/>
              <a:t>Utviklingstrapp</a:t>
            </a:r>
          </a:p>
        </p:txBody>
      </p:sp>
      <p:grpSp>
        <p:nvGrpSpPr>
          <p:cNvPr id="12291" name="Gruppe 20"/>
          <p:cNvGrpSpPr>
            <a:grpSpLocks/>
          </p:cNvGrpSpPr>
          <p:nvPr/>
        </p:nvGrpSpPr>
        <p:grpSpPr bwMode="auto">
          <a:xfrm>
            <a:off x="323850" y="1341438"/>
            <a:ext cx="8748713" cy="4716462"/>
            <a:chOff x="-45666" y="2456892"/>
            <a:chExt cx="8971210" cy="3600536"/>
          </a:xfrm>
        </p:grpSpPr>
        <p:sp>
          <p:nvSpPr>
            <p:cNvPr id="4" name="Rektangel 3"/>
            <p:cNvSpPr/>
            <p:nvPr/>
          </p:nvSpPr>
          <p:spPr>
            <a:xfrm>
              <a:off x="-45666" y="5275757"/>
              <a:ext cx="1735313" cy="7537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400" dirty="0"/>
                <a:t>6-10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200" dirty="0"/>
                <a:t>«Lek med ski»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200" dirty="0"/>
                <a:t>Utvikle basisferdigheter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200" dirty="0"/>
            </a:p>
          </p:txBody>
        </p:sp>
        <p:sp>
          <p:nvSpPr>
            <p:cNvPr id="5" name="Rektangel 4"/>
            <p:cNvSpPr/>
            <p:nvPr/>
          </p:nvSpPr>
          <p:spPr>
            <a:xfrm>
              <a:off x="1762902" y="4748583"/>
              <a:ext cx="1735313" cy="13088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400" dirty="0"/>
                <a:t>11-12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400" dirty="0"/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200" dirty="0"/>
                <a:t>Lekpreget  trening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200" dirty="0"/>
                <a:t>Utvikle basisferdigheter</a:t>
              </a:r>
            </a:p>
          </p:txBody>
        </p:sp>
        <p:sp>
          <p:nvSpPr>
            <p:cNvPr id="6" name="Rektangel 5"/>
            <p:cNvSpPr/>
            <p:nvPr/>
          </p:nvSpPr>
          <p:spPr>
            <a:xfrm>
              <a:off x="3573097" y="4092949"/>
              <a:ext cx="1733684" cy="196447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400" dirty="0"/>
                <a:t>13 – 14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400" dirty="0"/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200" dirty="0"/>
                <a:t>Teknikkforståelse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400" dirty="0"/>
            </a:p>
          </p:txBody>
        </p:sp>
        <p:sp>
          <p:nvSpPr>
            <p:cNvPr id="7" name="Rektangel 6"/>
            <p:cNvSpPr/>
            <p:nvPr/>
          </p:nvSpPr>
          <p:spPr>
            <a:xfrm>
              <a:off x="5381663" y="3357329"/>
              <a:ext cx="1735313" cy="270009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400" dirty="0"/>
                <a:t>15-16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400" dirty="0"/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200" dirty="0"/>
                <a:t>Egentrening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400" dirty="0"/>
            </a:p>
          </p:txBody>
        </p:sp>
        <p:sp>
          <p:nvSpPr>
            <p:cNvPr id="8" name="Rektangel 7"/>
            <p:cNvSpPr/>
            <p:nvPr/>
          </p:nvSpPr>
          <p:spPr>
            <a:xfrm>
              <a:off x="7190231" y="2456892"/>
              <a:ext cx="1735313" cy="360053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400" dirty="0"/>
                <a:t>Junior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400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400" dirty="0"/>
                <a:t>«Være sin egen trener»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400" dirty="0"/>
            </a:p>
          </p:txBody>
        </p:sp>
      </p:grpSp>
      <p:sp>
        <p:nvSpPr>
          <p:cNvPr id="22" name="Pil opp og ned 21"/>
          <p:cNvSpPr/>
          <p:nvPr/>
        </p:nvSpPr>
        <p:spPr>
          <a:xfrm>
            <a:off x="34925" y="1341438"/>
            <a:ext cx="215900" cy="4716462"/>
          </a:xfrm>
          <a:prstGeom prst="upDownArrow">
            <a:avLst/>
          </a:prstGeom>
          <a:gradFill>
            <a:gsLst>
              <a:gs pos="0">
                <a:srgbClr val="DDEBCF"/>
              </a:gs>
              <a:gs pos="4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b-NO"/>
          </a:p>
        </p:txBody>
      </p:sp>
      <p:sp>
        <p:nvSpPr>
          <p:cNvPr id="12293" name="TekstSylinder 24"/>
          <p:cNvSpPr txBox="1">
            <a:spLocks noChangeArrowheads="1"/>
          </p:cNvSpPr>
          <p:nvPr/>
        </p:nvSpPr>
        <p:spPr bwMode="auto">
          <a:xfrm>
            <a:off x="-36513" y="6156325"/>
            <a:ext cx="14747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nb-NO" altLang="nb-NO" sz="1800"/>
              <a:t>Allsidighet</a:t>
            </a:r>
          </a:p>
        </p:txBody>
      </p:sp>
      <p:sp>
        <p:nvSpPr>
          <p:cNvPr id="12294" name="TekstSylinder 25"/>
          <p:cNvSpPr txBox="1">
            <a:spLocks noChangeArrowheads="1"/>
          </p:cNvSpPr>
          <p:nvPr/>
        </p:nvSpPr>
        <p:spPr bwMode="auto">
          <a:xfrm>
            <a:off x="1588" y="908050"/>
            <a:ext cx="14747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nb-NO" altLang="nb-NO" sz="1800"/>
              <a:t>Spesialisering</a:t>
            </a:r>
          </a:p>
        </p:txBody>
      </p:sp>
      <p:sp>
        <p:nvSpPr>
          <p:cNvPr id="12295" name="TekstSylinder 26"/>
          <p:cNvSpPr txBox="1">
            <a:spLocks noChangeArrowheads="1"/>
          </p:cNvSpPr>
          <p:nvPr/>
        </p:nvSpPr>
        <p:spPr bwMode="auto">
          <a:xfrm rot="-1761133">
            <a:off x="-217488" y="2546350"/>
            <a:ext cx="77898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b-NO" altLang="nb-NO" sz="2400" dirty="0"/>
              <a:t>Overordnede målsettinger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b-NO" altLang="nb-NO" sz="2000" dirty="0"/>
              <a:t>- </a:t>
            </a:r>
            <a:r>
              <a:rPr lang="nb-NO" altLang="nb-NO" sz="1600" dirty="0"/>
              <a:t>Mestring skal være viktigere enn resultat </a:t>
            </a:r>
            <a:r>
              <a:rPr lang="nb-NO" altLang="nb-NO" sz="2000" dirty="0"/>
              <a:t>-</a:t>
            </a:r>
          </a:p>
        </p:txBody>
      </p:sp>
      <p:sp>
        <p:nvSpPr>
          <p:cNvPr id="3" name="Rektangel 2"/>
          <p:cNvSpPr/>
          <p:nvPr/>
        </p:nvSpPr>
        <p:spPr>
          <a:xfrm>
            <a:off x="2087563" y="5408613"/>
            <a:ext cx="6985000" cy="32385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/>
              <a:t>Konkurranseglede</a:t>
            </a:r>
          </a:p>
        </p:txBody>
      </p:sp>
      <p:sp>
        <p:nvSpPr>
          <p:cNvPr id="14" name="Rektangel 13"/>
          <p:cNvSpPr/>
          <p:nvPr/>
        </p:nvSpPr>
        <p:spPr>
          <a:xfrm>
            <a:off x="3851275" y="5084763"/>
            <a:ext cx="5221288" cy="32385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/>
              <a:t>Treningsforståelse</a:t>
            </a:r>
          </a:p>
        </p:txBody>
      </p:sp>
      <p:sp>
        <p:nvSpPr>
          <p:cNvPr id="15" name="Rektangel 14"/>
          <p:cNvSpPr/>
          <p:nvPr/>
        </p:nvSpPr>
        <p:spPr>
          <a:xfrm>
            <a:off x="323850" y="5732463"/>
            <a:ext cx="8748713" cy="32543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/>
              <a:t>Treningsglede</a:t>
            </a:r>
          </a:p>
        </p:txBody>
      </p:sp>
      <p:sp>
        <p:nvSpPr>
          <p:cNvPr id="17" name="Rektangel 16"/>
          <p:cNvSpPr/>
          <p:nvPr/>
        </p:nvSpPr>
        <p:spPr>
          <a:xfrm>
            <a:off x="5616575" y="4760913"/>
            <a:ext cx="3455988" cy="32385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/>
              <a:t>Økt spesialisering</a:t>
            </a:r>
          </a:p>
        </p:txBody>
      </p:sp>
      <p:sp>
        <p:nvSpPr>
          <p:cNvPr id="2" name="Rektangel 1"/>
          <p:cNvSpPr/>
          <p:nvPr/>
        </p:nvSpPr>
        <p:spPr>
          <a:xfrm>
            <a:off x="2087563" y="5408613"/>
            <a:ext cx="1692275" cy="323850"/>
          </a:xfrm>
          <a:prstGeom prst="rect">
            <a:avLst/>
          </a:prstGeom>
          <a:pattFill prst="trellis">
            <a:fgClr>
              <a:schemeClr val="accent2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24811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b-NO" altLang="nb-NO"/>
              <a:t>6-10 år</a:t>
            </a:r>
          </a:p>
        </p:txBody>
      </p:sp>
      <p:sp>
        <p:nvSpPr>
          <p:cNvPr id="4" name="TekstSylinder 3"/>
          <p:cNvSpPr txBox="1"/>
          <p:nvPr/>
        </p:nvSpPr>
        <p:spPr>
          <a:xfrm>
            <a:off x="107950" y="1412875"/>
            <a:ext cx="4248150" cy="6461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Anbefalte fellesaktiviteter</a:t>
            </a:r>
            <a:r>
              <a:rPr lang="nb-NO" u="sng" dirty="0"/>
              <a:t>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Skiskole, klubbrenn, familiedag </a:t>
            </a:r>
          </a:p>
        </p:txBody>
      </p:sp>
      <p:sp>
        <p:nvSpPr>
          <p:cNvPr id="5" name="TekstSylinder 4"/>
          <p:cNvSpPr txBox="1"/>
          <p:nvPr/>
        </p:nvSpPr>
        <p:spPr>
          <a:xfrm>
            <a:off x="107950" y="2205038"/>
            <a:ext cx="4248150" cy="2031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Innhold skiskole: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Lekpregede øvelser som gir mye aktivitet og kan gjennomføres av alle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Mye uten staver (balanse)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50/50 mellom klassisk og skøyting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Repetisjon av øvelser en fordel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/>
              <a:t>-    Bli kjent med ulike terrengtyper </a:t>
            </a:r>
          </a:p>
        </p:txBody>
      </p:sp>
      <p:sp>
        <p:nvSpPr>
          <p:cNvPr id="6" name="TekstSylinder 5"/>
          <p:cNvSpPr txBox="1"/>
          <p:nvPr/>
        </p:nvSpPr>
        <p:spPr>
          <a:xfrm>
            <a:off x="107950" y="4365625"/>
            <a:ext cx="4248150" cy="23082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Trener- forventninger: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Skape stor aktivitet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Inkludere alle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Kommunisere forventninger til oppmøte, organisering, klær og behandling av ski (orden)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Bevisst på å gi oppmerksomhet til de som ikke «stikker» hodet frem</a:t>
            </a:r>
          </a:p>
        </p:txBody>
      </p:sp>
      <p:sp>
        <p:nvSpPr>
          <p:cNvPr id="7" name="TekstSylinder 6"/>
          <p:cNvSpPr txBox="1"/>
          <p:nvPr/>
        </p:nvSpPr>
        <p:spPr>
          <a:xfrm>
            <a:off x="4500563" y="1412875"/>
            <a:ext cx="4535487" cy="14779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Ferdighetsmål: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Håndtere eget skiutstyr (av/på med ski/sko)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Forstå krav til oppmøte, organisering og behandling av ski (orden)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Gjennomføre minst et klubbrenn</a:t>
            </a:r>
          </a:p>
        </p:txBody>
      </p:sp>
      <p:grpSp>
        <p:nvGrpSpPr>
          <p:cNvPr id="13319" name="Gruppe 8"/>
          <p:cNvGrpSpPr>
            <a:grpSpLocks/>
          </p:cNvGrpSpPr>
          <p:nvPr/>
        </p:nvGrpSpPr>
        <p:grpSpPr bwMode="auto">
          <a:xfrm>
            <a:off x="6443663" y="115888"/>
            <a:ext cx="2484437" cy="1225550"/>
            <a:chOff x="-45666" y="2456892"/>
            <a:chExt cx="8971210" cy="3615078"/>
          </a:xfrm>
        </p:grpSpPr>
        <p:sp>
          <p:nvSpPr>
            <p:cNvPr id="10" name="Rektangel 9"/>
            <p:cNvSpPr/>
            <p:nvPr/>
          </p:nvSpPr>
          <p:spPr>
            <a:xfrm>
              <a:off x="-45666" y="5318047"/>
              <a:ext cx="1736917" cy="753923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6-10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1" name="Rektangel 10"/>
            <p:cNvSpPr/>
            <p:nvPr/>
          </p:nvSpPr>
          <p:spPr>
            <a:xfrm>
              <a:off x="1765774" y="4746752"/>
              <a:ext cx="1731186" cy="131116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11-12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2" name="Rektangel 11"/>
            <p:cNvSpPr/>
            <p:nvPr/>
          </p:nvSpPr>
          <p:spPr>
            <a:xfrm>
              <a:off x="3571479" y="4091168"/>
              <a:ext cx="1736920" cy="196675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13 – 14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3" name="Rektangel 12"/>
            <p:cNvSpPr/>
            <p:nvPr/>
          </p:nvSpPr>
          <p:spPr>
            <a:xfrm>
              <a:off x="5382919" y="3355979"/>
              <a:ext cx="1731186" cy="270194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15-16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4" name="Rektangel 13"/>
            <p:cNvSpPr/>
            <p:nvPr/>
          </p:nvSpPr>
          <p:spPr>
            <a:xfrm>
              <a:off x="7188627" y="2456892"/>
              <a:ext cx="1736917" cy="36010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Junior</a:t>
              </a:r>
            </a:p>
          </p:txBody>
        </p:sp>
      </p:grpSp>
      <p:sp>
        <p:nvSpPr>
          <p:cNvPr id="21" name="TekstSylinder 20"/>
          <p:cNvSpPr txBox="1"/>
          <p:nvPr/>
        </p:nvSpPr>
        <p:spPr>
          <a:xfrm>
            <a:off x="4500563" y="2997200"/>
            <a:ext cx="4535487" cy="17541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Foreldre: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Vær gjerne tilstede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Bidra ved behov under trening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Utnytte tiden til egentrening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Ta barna med på ski utenom trening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Smøre ski (spør om råd!)</a:t>
            </a:r>
          </a:p>
        </p:txBody>
      </p:sp>
      <p:sp>
        <p:nvSpPr>
          <p:cNvPr id="22" name="TekstSylinder 21"/>
          <p:cNvSpPr txBox="1"/>
          <p:nvPr/>
        </p:nvSpPr>
        <p:spPr>
          <a:xfrm>
            <a:off x="4500563" y="4869160"/>
            <a:ext cx="4537075" cy="14779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Anbefalt utstyr: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1 par kombiski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1 par </a:t>
            </a:r>
            <a:r>
              <a:rPr lang="nb-NO" dirty="0" err="1"/>
              <a:t>kombisko</a:t>
            </a:r>
            <a:endParaRPr lang="nb-NO" dirty="0"/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Skøyte- og klassiskstaver (9-10 år)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255380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b-NO" altLang="nb-NO"/>
              <a:t>11-12 år</a:t>
            </a:r>
          </a:p>
        </p:txBody>
      </p:sp>
      <p:sp>
        <p:nvSpPr>
          <p:cNvPr id="4" name="TekstSylinder 3"/>
          <p:cNvSpPr txBox="1"/>
          <p:nvPr/>
        </p:nvSpPr>
        <p:spPr>
          <a:xfrm>
            <a:off x="107950" y="1412875"/>
            <a:ext cx="4248150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Anbefalte fellesaktiviteter</a:t>
            </a:r>
            <a:r>
              <a:rPr lang="nb-NO" u="sng" dirty="0"/>
              <a:t>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Skiskole, </a:t>
            </a:r>
            <a:r>
              <a:rPr lang="nb-NO" dirty="0" err="1"/>
              <a:t>fellesøkt</a:t>
            </a:r>
            <a:r>
              <a:rPr lang="nb-NO" dirty="0"/>
              <a:t> i sesongen, felles langtur og treningssamling i klubb,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Klubb-. sone- og kretsrenn </a:t>
            </a:r>
          </a:p>
        </p:txBody>
      </p:sp>
      <p:sp>
        <p:nvSpPr>
          <p:cNvPr id="5" name="TekstSylinder 4"/>
          <p:cNvSpPr txBox="1"/>
          <p:nvPr/>
        </p:nvSpPr>
        <p:spPr>
          <a:xfrm>
            <a:off x="107950" y="2826941"/>
            <a:ext cx="4248150" cy="17541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Innhold: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dirty="0"/>
              <a:t>Mye uten staver (balanse)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dirty="0"/>
              <a:t>50/50 mellom klassisk og skøyting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dirty="0"/>
              <a:t>Utvikle basisferdigheter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dirty="0"/>
              <a:t>Skape grunnleggende forståelse av teknikk </a:t>
            </a:r>
            <a:r>
              <a:rPr lang="nb-NO" dirty="0" err="1"/>
              <a:t>ift</a:t>
            </a:r>
            <a:r>
              <a:rPr lang="nb-NO" dirty="0"/>
              <a:t> terreng</a:t>
            </a:r>
          </a:p>
        </p:txBody>
      </p:sp>
      <p:sp>
        <p:nvSpPr>
          <p:cNvPr id="6" name="TekstSylinder 5"/>
          <p:cNvSpPr txBox="1"/>
          <p:nvPr/>
        </p:nvSpPr>
        <p:spPr>
          <a:xfrm>
            <a:off x="107950" y="4710955"/>
            <a:ext cx="4248150" cy="20304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Trener- forventninger: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Skape stor aktivitet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«Få med flest mulig lengst mulig»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Bruke terreng som stiller krav til ulik teknikk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Legge inn elementer som krever hurtighet, spenst, balanse og styrke</a:t>
            </a:r>
          </a:p>
        </p:txBody>
      </p:sp>
      <p:sp>
        <p:nvSpPr>
          <p:cNvPr id="7" name="TekstSylinder 6"/>
          <p:cNvSpPr txBox="1"/>
          <p:nvPr/>
        </p:nvSpPr>
        <p:spPr>
          <a:xfrm>
            <a:off x="4500563" y="1412875"/>
            <a:ext cx="4535487" cy="17541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Ferdighetsmål: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Forstå krav til oppmøte, organisering og behandling av ski (orden)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Gjennomføre minst et kretsrenn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Kunne bruke ulike teknikker i både skøyting og klassisk</a:t>
            </a:r>
          </a:p>
        </p:txBody>
      </p:sp>
      <p:grpSp>
        <p:nvGrpSpPr>
          <p:cNvPr id="14343" name="Gruppe 8"/>
          <p:cNvGrpSpPr>
            <a:grpSpLocks/>
          </p:cNvGrpSpPr>
          <p:nvPr/>
        </p:nvGrpSpPr>
        <p:grpSpPr bwMode="auto">
          <a:xfrm>
            <a:off x="6443663" y="115888"/>
            <a:ext cx="2484437" cy="1225550"/>
            <a:chOff x="-45666" y="2456892"/>
            <a:chExt cx="8971210" cy="3615078"/>
          </a:xfrm>
        </p:grpSpPr>
        <p:sp>
          <p:nvSpPr>
            <p:cNvPr id="10" name="Rektangel 9"/>
            <p:cNvSpPr/>
            <p:nvPr/>
          </p:nvSpPr>
          <p:spPr>
            <a:xfrm>
              <a:off x="-45666" y="5318047"/>
              <a:ext cx="1736917" cy="753923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6-10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1" name="Rektangel 10"/>
            <p:cNvSpPr/>
            <p:nvPr/>
          </p:nvSpPr>
          <p:spPr>
            <a:xfrm>
              <a:off x="1765774" y="4746752"/>
              <a:ext cx="1731186" cy="13111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11-12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2" name="Rektangel 11"/>
            <p:cNvSpPr/>
            <p:nvPr/>
          </p:nvSpPr>
          <p:spPr>
            <a:xfrm>
              <a:off x="3571479" y="4091168"/>
              <a:ext cx="1736920" cy="196675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13 –14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3" name="Rektangel 12"/>
            <p:cNvSpPr/>
            <p:nvPr/>
          </p:nvSpPr>
          <p:spPr>
            <a:xfrm>
              <a:off x="5382919" y="3355979"/>
              <a:ext cx="1731186" cy="270194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15-16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4" name="Rektangel 13"/>
            <p:cNvSpPr/>
            <p:nvPr/>
          </p:nvSpPr>
          <p:spPr>
            <a:xfrm>
              <a:off x="7188627" y="2456892"/>
              <a:ext cx="1736917" cy="36010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Junior</a:t>
              </a:r>
            </a:p>
          </p:txBody>
        </p:sp>
      </p:grpSp>
      <p:sp>
        <p:nvSpPr>
          <p:cNvPr id="21" name="TekstSylinder 20"/>
          <p:cNvSpPr txBox="1"/>
          <p:nvPr/>
        </p:nvSpPr>
        <p:spPr>
          <a:xfrm>
            <a:off x="4500563" y="3221038"/>
            <a:ext cx="4535487" cy="14763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Foreldre: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Utnytte tiden til egentrening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Ta barna med på ski utenom trening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Bidra ved behov under trening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Smøre ski (spør om råd!)</a:t>
            </a:r>
          </a:p>
        </p:txBody>
      </p:sp>
      <p:sp>
        <p:nvSpPr>
          <p:cNvPr id="22" name="TekstSylinder 21"/>
          <p:cNvSpPr txBox="1"/>
          <p:nvPr/>
        </p:nvSpPr>
        <p:spPr>
          <a:xfrm>
            <a:off x="4500563" y="4797425"/>
            <a:ext cx="4535487" cy="14763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Anbefalt utstyr: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1 par kombiski, </a:t>
            </a:r>
            <a:r>
              <a:rPr lang="nb-NO" dirty="0" err="1"/>
              <a:t>evt</a:t>
            </a:r>
            <a:r>
              <a:rPr lang="nb-NO" dirty="0"/>
              <a:t> 2 par ski (skøyte/klassisk)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1 par </a:t>
            </a:r>
            <a:r>
              <a:rPr lang="nb-NO" dirty="0" err="1"/>
              <a:t>kombisko</a:t>
            </a:r>
            <a:endParaRPr lang="nb-NO" dirty="0"/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Skøyte- og klassiskstaver i rett lengde </a:t>
            </a:r>
          </a:p>
        </p:txBody>
      </p:sp>
    </p:spTree>
    <p:extLst>
      <p:ext uri="{BB962C8B-B14F-4D97-AF65-F5344CB8AC3E}">
        <p14:creationId xmlns:p14="http://schemas.microsoft.com/office/powerpoint/2010/main" val="9772637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b-NO" altLang="nb-NO"/>
              <a:t>13-14 år</a:t>
            </a:r>
          </a:p>
        </p:txBody>
      </p:sp>
      <p:sp>
        <p:nvSpPr>
          <p:cNvPr id="4" name="TekstSylinder 3"/>
          <p:cNvSpPr txBox="1"/>
          <p:nvPr/>
        </p:nvSpPr>
        <p:spPr>
          <a:xfrm>
            <a:off x="107504" y="1412875"/>
            <a:ext cx="4536504" cy="1292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nb-NO" b="1" u="sng" dirty="0"/>
              <a:t>Fellestreninger</a:t>
            </a:r>
            <a:r>
              <a:rPr lang="nb-NO" u="sng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/>
              <a:t>To fellesøkter i sesongen + felles langtur.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Treningssamling i klubb.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Delta på kretssamlinger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/>
              <a:t>Klubb-, kretsrenn (herunder KM) og midt-norsk</a:t>
            </a:r>
          </a:p>
        </p:txBody>
      </p:sp>
      <p:sp>
        <p:nvSpPr>
          <p:cNvPr id="5" name="TekstSylinder 4"/>
          <p:cNvSpPr txBox="1"/>
          <p:nvPr/>
        </p:nvSpPr>
        <p:spPr>
          <a:xfrm>
            <a:off x="107504" y="2805540"/>
            <a:ext cx="4536504" cy="221599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>
              <a:defRPr/>
            </a:pPr>
            <a:r>
              <a:rPr lang="nb-NO" b="1" u="sng" dirty="0"/>
              <a:t>Innhold: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Variere intensitet på trening (rolig, moderat og hardt)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Introdusere langkjøring og intervalltrening, men fortsatt lekbetont trening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50/50 mellom klassisk og skøyting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Videreutvikle basisferdigheter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Øke kunnskapen om bruk av riktig teknikk til varierende terreng</a:t>
            </a:r>
          </a:p>
        </p:txBody>
      </p:sp>
      <p:sp>
        <p:nvSpPr>
          <p:cNvPr id="6" name="TekstSylinder 5"/>
          <p:cNvSpPr txBox="1"/>
          <p:nvPr/>
        </p:nvSpPr>
        <p:spPr>
          <a:xfrm>
            <a:off x="107504" y="5122343"/>
            <a:ext cx="4536504" cy="15234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>
              <a:defRPr/>
            </a:pPr>
            <a:r>
              <a:rPr lang="nb-NO" b="1" u="sng" dirty="0"/>
              <a:t>Trener- forventninger: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Fokus på mestring og utvikling, fremfor resultat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Skape gode treningsgrupper og godt treningsmiljø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Perfeksjonering/utvikling av teknikk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Bruke terreng som stiller krav til ulik teknikk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Introdusere treningsplan</a:t>
            </a:r>
          </a:p>
        </p:txBody>
      </p:sp>
      <p:sp>
        <p:nvSpPr>
          <p:cNvPr id="7" name="TekstSylinder 6"/>
          <p:cNvSpPr txBox="1"/>
          <p:nvPr/>
        </p:nvSpPr>
        <p:spPr>
          <a:xfrm>
            <a:off x="4806456" y="1412877"/>
            <a:ext cx="4230040" cy="18774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>
              <a:defRPr/>
            </a:pPr>
            <a:r>
              <a:rPr lang="nb-NO" b="1" u="sng" dirty="0"/>
              <a:t>Ferdighetsmål: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Forstå krav til oppmøte, organisering og behandling av ski (orden)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Gjennomføre flere sone- og kretsrenn og delta i KM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Utvikle og bruke ulike teknikker i både skøyting og klassisk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400" dirty="0">
                <a:latin typeface="Calibri" charset="0"/>
              </a:rPr>
              <a:t>Lære seg "enkel" smøring til trening. </a:t>
            </a:r>
          </a:p>
          <a:p>
            <a:pPr marL="285750" indent="-285750">
              <a:buFontTx/>
              <a:buChar char="-"/>
              <a:defRPr/>
            </a:pPr>
            <a:endParaRPr lang="nb-NO" sz="1400" dirty="0"/>
          </a:p>
        </p:txBody>
      </p:sp>
      <p:grpSp>
        <p:nvGrpSpPr>
          <p:cNvPr id="15367" name="Gruppe 8"/>
          <p:cNvGrpSpPr>
            <a:grpSpLocks/>
          </p:cNvGrpSpPr>
          <p:nvPr/>
        </p:nvGrpSpPr>
        <p:grpSpPr bwMode="auto">
          <a:xfrm>
            <a:off x="5975748" y="115888"/>
            <a:ext cx="1863328" cy="1225550"/>
            <a:chOff x="-45666" y="2456892"/>
            <a:chExt cx="8971210" cy="3615078"/>
          </a:xfrm>
        </p:grpSpPr>
        <p:sp>
          <p:nvSpPr>
            <p:cNvPr id="10" name="Rektangel 9"/>
            <p:cNvSpPr/>
            <p:nvPr/>
          </p:nvSpPr>
          <p:spPr>
            <a:xfrm>
              <a:off x="-45666" y="5318047"/>
              <a:ext cx="1736917" cy="753923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6-10 år</a:t>
              </a:r>
            </a:p>
            <a:p>
              <a:pPr algn="ctr">
                <a:defRPr/>
              </a:pPr>
              <a:endParaRPr lang="nb-NO" sz="800" dirty="0"/>
            </a:p>
          </p:txBody>
        </p:sp>
        <p:sp>
          <p:nvSpPr>
            <p:cNvPr id="11" name="Rektangel 10"/>
            <p:cNvSpPr/>
            <p:nvPr/>
          </p:nvSpPr>
          <p:spPr>
            <a:xfrm>
              <a:off x="1765774" y="4746752"/>
              <a:ext cx="1731186" cy="1311168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11-12 år</a:t>
              </a:r>
            </a:p>
            <a:p>
              <a:pPr algn="ctr">
                <a:defRPr/>
              </a:pPr>
              <a:endParaRPr lang="nb-NO" sz="800" dirty="0"/>
            </a:p>
          </p:txBody>
        </p:sp>
        <p:sp>
          <p:nvSpPr>
            <p:cNvPr id="12" name="Rektangel 11"/>
            <p:cNvSpPr/>
            <p:nvPr/>
          </p:nvSpPr>
          <p:spPr>
            <a:xfrm>
              <a:off x="3571479" y="4091168"/>
              <a:ext cx="1736920" cy="1966752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13 –14 år</a:t>
              </a:r>
            </a:p>
            <a:p>
              <a:pPr algn="ctr">
                <a:defRPr/>
              </a:pPr>
              <a:endParaRPr lang="nb-NO" sz="800" dirty="0"/>
            </a:p>
            <a:p>
              <a:pPr algn="ctr">
                <a:defRPr/>
              </a:pPr>
              <a:endParaRPr lang="nb-NO" sz="800" dirty="0"/>
            </a:p>
          </p:txBody>
        </p:sp>
        <p:sp>
          <p:nvSpPr>
            <p:cNvPr id="13" name="Rektangel 12"/>
            <p:cNvSpPr/>
            <p:nvPr/>
          </p:nvSpPr>
          <p:spPr>
            <a:xfrm>
              <a:off x="5382919" y="3355979"/>
              <a:ext cx="1731186" cy="270194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15-16 år</a:t>
              </a:r>
            </a:p>
            <a:p>
              <a:pPr algn="ctr">
                <a:defRPr/>
              </a:pPr>
              <a:endParaRPr lang="nb-NO" sz="800" dirty="0"/>
            </a:p>
            <a:p>
              <a:pPr algn="ctr">
                <a:defRPr/>
              </a:pPr>
              <a:endParaRPr lang="nb-NO" sz="800" dirty="0"/>
            </a:p>
          </p:txBody>
        </p:sp>
        <p:sp>
          <p:nvSpPr>
            <p:cNvPr id="14" name="Rektangel 13"/>
            <p:cNvSpPr/>
            <p:nvPr/>
          </p:nvSpPr>
          <p:spPr>
            <a:xfrm>
              <a:off x="7188627" y="2456892"/>
              <a:ext cx="1736917" cy="36010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Junior</a:t>
              </a:r>
            </a:p>
          </p:txBody>
        </p:sp>
      </p:grpSp>
      <p:sp>
        <p:nvSpPr>
          <p:cNvPr id="21" name="TekstSylinder 20"/>
          <p:cNvSpPr txBox="1"/>
          <p:nvPr/>
        </p:nvSpPr>
        <p:spPr>
          <a:xfrm>
            <a:off x="4806456" y="3361055"/>
            <a:ext cx="4230040" cy="15081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nb-NO" b="1" u="sng" dirty="0"/>
              <a:t>Foreldre: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Utnytte tiden til egentrening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Ta barna med på ski utenom trening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Bidra ved behov under trening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Smøre ski (spør om råd!)</a:t>
            </a:r>
          </a:p>
          <a:p>
            <a:pPr>
              <a:defRPr/>
            </a:pPr>
            <a:endParaRPr lang="nb-NO" b="1" dirty="0"/>
          </a:p>
        </p:txBody>
      </p:sp>
      <p:sp>
        <p:nvSpPr>
          <p:cNvPr id="22" name="TekstSylinder 21"/>
          <p:cNvSpPr txBox="1"/>
          <p:nvPr/>
        </p:nvSpPr>
        <p:spPr>
          <a:xfrm>
            <a:off x="4806456" y="5006206"/>
            <a:ext cx="4230040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nb-NO" b="1" u="sng" dirty="0"/>
              <a:t>Anbefalt utstyr: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1 par klassiske ski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1 par skøyteski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1 par </a:t>
            </a:r>
            <a:r>
              <a:rPr lang="nb-NO" sz="1400" dirty="0" err="1"/>
              <a:t>kombisko</a:t>
            </a:r>
            <a:endParaRPr lang="nb-NO" sz="1400" dirty="0"/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Skøyte- og klassiskstaver i rett lengde</a:t>
            </a:r>
          </a:p>
        </p:txBody>
      </p:sp>
    </p:spTree>
    <p:extLst>
      <p:ext uri="{BB962C8B-B14F-4D97-AF65-F5344CB8AC3E}">
        <p14:creationId xmlns:p14="http://schemas.microsoft.com/office/powerpoint/2010/main" val="20780679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tel 1"/>
          <p:cNvSpPr>
            <a:spLocks noGrp="1"/>
          </p:cNvSpPr>
          <p:nvPr>
            <p:ph type="title"/>
          </p:nvPr>
        </p:nvSpPr>
        <p:spPr>
          <a:xfrm>
            <a:off x="-390760" y="22223"/>
            <a:ext cx="8229600" cy="1143000"/>
          </a:xfrm>
        </p:spPr>
        <p:txBody>
          <a:bodyPr/>
          <a:lstStyle/>
          <a:p>
            <a:pPr eaLnBrk="1" hangingPunct="1"/>
            <a:r>
              <a:rPr lang="nb-NO" altLang="nb-NO" dirty="0"/>
              <a:t>15-16 år – </a:t>
            </a:r>
          </a:p>
        </p:txBody>
      </p:sp>
      <p:sp>
        <p:nvSpPr>
          <p:cNvPr id="4" name="TekstSylinder 3"/>
          <p:cNvSpPr txBox="1"/>
          <p:nvPr/>
        </p:nvSpPr>
        <p:spPr>
          <a:xfrm>
            <a:off x="107504" y="1412875"/>
            <a:ext cx="4536504" cy="1292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nb-NO" b="1" u="sng" dirty="0"/>
              <a:t>Fellestreninger</a:t>
            </a:r>
            <a:r>
              <a:rPr lang="nb-NO" u="sng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/>
              <a:t>To fellesøkter i sesongen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Treningssamling i klubb.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Delta på samlinger i regi av krets og Team Innherred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/>
              <a:t>Klubb-, kretsrenn (herunder KM), MNM og HL</a:t>
            </a:r>
          </a:p>
        </p:txBody>
      </p:sp>
      <p:sp>
        <p:nvSpPr>
          <p:cNvPr id="5" name="TekstSylinder 4"/>
          <p:cNvSpPr txBox="1"/>
          <p:nvPr/>
        </p:nvSpPr>
        <p:spPr>
          <a:xfrm>
            <a:off x="107504" y="2805540"/>
            <a:ext cx="4536504" cy="221599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>
              <a:defRPr/>
            </a:pPr>
            <a:r>
              <a:rPr lang="nb-NO" b="1" u="sng" dirty="0"/>
              <a:t>Innhold: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Variere intensitet på trening (rolig, moderat og hardt)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Introdusere langkjøring og intervalltrening, men fortsatt lekbetont trening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50/50 mellom klassisk og skøyting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Videreutvikle basisferdigheter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Øke kunnskapen om bruk av riktig teknikk til varierende terreng</a:t>
            </a:r>
          </a:p>
        </p:txBody>
      </p:sp>
      <p:sp>
        <p:nvSpPr>
          <p:cNvPr id="6" name="TekstSylinder 5"/>
          <p:cNvSpPr txBox="1"/>
          <p:nvPr/>
        </p:nvSpPr>
        <p:spPr>
          <a:xfrm>
            <a:off x="107504" y="5122343"/>
            <a:ext cx="4536504" cy="15234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>
              <a:defRPr/>
            </a:pPr>
            <a:r>
              <a:rPr lang="nb-NO" b="1" u="sng" dirty="0"/>
              <a:t>Trener- forventninger: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Fokus på mestring og utvikling, fremfor resultat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Skape gode treningsgrupper og godt treningsmiljø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Perfeksjonering/utvikling av teknikk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Bruke terreng som stiller krav til ulik teknikk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Introdusere treningsplan</a:t>
            </a:r>
          </a:p>
        </p:txBody>
      </p:sp>
      <p:sp>
        <p:nvSpPr>
          <p:cNvPr id="7" name="TekstSylinder 6"/>
          <p:cNvSpPr txBox="1"/>
          <p:nvPr/>
        </p:nvSpPr>
        <p:spPr>
          <a:xfrm>
            <a:off x="4806456" y="1412877"/>
            <a:ext cx="4230040" cy="20928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>
              <a:defRPr/>
            </a:pPr>
            <a:r>
              <a:rPr lang="nb-NO" b="1" u="sng" dirty="0"/>
              <a:t>Ferdighetsmål: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Ta ansvar for egen trening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Forstå viktigheten av total belastning, søvn og kosthold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Utvikle og bruke ulike teknikker i både skøyting og klassisk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Utvikle fysisk kapasitet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400" dirty="0">
                <a:latin typeface="Calibri" charset="0"/>
              </a:rPr>
              <a:t>Lære seg å smøre/glide ski til trening. </a:t>
            </a:r>
          </a:p>
          <a:p>
            <a:pPr marL="285750" indent="-285750">
              <a:buFontTx/>
              <a:buChar char="-"/>
              <a:defRPr/>
            </a:pPr>
            <a:endParaRPr lang="nb-NO" sz="1400" dirty="0"/>
          </a:p>
        </p:txBody>
      </p:sp>
      <p:grpSp>
        <p:nvGrpSpPr>
          <p:cNvPr id="15367" name="Gruppe 8"/>
          <p:cNvGrpSpPr>
            <a:grpSpLocks/>
          </p:cNvGrpSpPr>
          <p:nvPr/>
        </p:nvGrpSpPr>
        <p:grpSpPr bwMode="auto">
          <a:xfrm>
            <a:off x="5975748" y="115888"/>
            <a:ext cx="1863328" cy="1225550"/>
            <a:chOff x="-45666" y="2456892"/>
            <a:chExt cx="8971210" cy="3615078"/>
          </a:xfrm>
        </p:grpSpPr>
        <p:sp>
          <p:nvSpPr>
            <p:cNvPr id="10" name="Rektangel 9"/>
            <p:cNvSpPr/>
            <p:nvPr/>
          </p:nvSpPr>
          <p:spPr>
            <a:xfrm>
              <a:off x="-45666" y="5318047"/>
              <a:ext cx="1736917" cy="753923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6-10 år</a:t>
              </a:r>
            </a:p>
            <a:p>
              <a:pPr algn="ctr">
                <a:defRPr/>
              </a:pPr>
              <a:endParaRPr lang="nb-NO" sz="800" dirty="0"/>
            </a:p>
          </p:txBody>
        </p:sp>
        <p:sp>
          <p:nvSpPr>
            <p:cNvPr id="11" name="Rektangel 10"/>
            <p:cNvSpPr/>
            <p:nvPr/>
          </p:nvSpPr>
          <p:spPr>
            <a:xfrm>
              <a:off x="1765774" y="4746752"/>
              <a:ext cx="1731186" cy="1311168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11-12 år</a:t>
              </a:r>
            </a:p>
            <a:p>
              <a:pPr algn="ctr">
                <a:defRPr/>
              </a:pPr>
              <a:endParaRPr lang="nb-NO" sz="800" dirty="0"/>
            </a:p>
          </p:txBody>
        </p:sp>
        <p:sp>
          <p:nvSpPr>
            <p:cNvPr id="12" name="Rektangel 11"/>
            <p:cNvSpPr/>
            <p:nvPr/>
          </p:nvSpPr>
          <p:spPr>
            <a:xfrm>
              <a:off x="3571479" y="4091168"/>
              <a:ext cx="1736920" cy="1966752"/>
            </a:xfrm>
            <a:prstGeom prst="rect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13 –14 år</a:t>
              </a:r>
            </a:p>
            <a:p>
              <a:pPr algn="ctr">
                <a:defRPr/>
              </a:pPr>
              <a:endParaRPr lang="nb-NO" sz="800" dirty="0"/>
            </a:p>
            <a:p>
              <a:pPr algn="ctr">
                <a:defRPr/>
              </a:pPr>
              <a:endParaRPr lang="nb-NO" sz="800" dirty="0"/>
            </a:p>
          </p:txBody>
        </p:sp>
        <p:sp>
          <p:nvSpPr>
            <p:cNvPr id="13" name="Rektangel 12"/>
            <p:cNvSpPr/>
            <p:nvPr/>
          </p:nvSpPr>
          <p:spPr>
            <a:xfrm>
              <a:off x="5382919" y="3355979"/>
              <a:ext cx="1731186" cy="2701942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15-16 år</a:t>
              </a:r>
            </a:p>
            <a:p>
              <a:pPr algn="ctr">
                <a:defRPr/>
              </a:pPr>
              <a:endParaRPr lang="nb-NO" sz="800" dirty="0"/>
            </a:p>
            <a:p>
              <a:pPr algn="ctr">
                <a:defRPr/>
              </a:pPr>
              <a:endParaRPr lang="nb-NO" sz="800" dirty="0"/>
            </a:p>
          </p:txBody>
        </p:sp>
        <p:sp>
          <p:nvSpPr>
            <p:cNvPr id="14" name="Rektangel 13"/>
            <p:cNvSpPr/>
            <p:nvPr/>
          </p:nvSpPr>
          <p:spPr>
            <a:xfrm>
              <a:off x="7188627" y="2456892"/>
              <a:ext cx="1736917" cy="36010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Junior</a:t>
              </a:r>
            </a:p>
          </p:txBody>
        </p:sp>
      </p:grpSp>
      <p:sp>
        <p:nvSpPr>
          <p:cNvPr id="21" name="TekstSylinder 20"/>
          <p:cNvSpPr txBox="1"/>
          <p:nvPr/>
        </p:nvSpPr>
        <p:spPr>
          <a:xfrm>
            <a:off x="4806456" y="3361055"/>
            <a:ext cx="4230040" cy="15081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nb-NO" b="1" u="sng" dirty="0"/>
              <a:t>Foreldre: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Utnytte tiden til egentrening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Ta barna med på ski utenom trening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Bidra ved behov under trening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Smøre ski (spør om råd!)</a:t>
            </a:r>
          </a:p>
          <a:p>
            <a:pPr>
              <a:defRPr/>
            </a:pPr>
            <a:endParaRPr lang="nb-NO" b="1" dirty="0"/>
          </a:p>
        </p:txBody>
      </p:sp>
      <p:sp>
        <p:nvSpPr>
          <p:cNvPr id="22" name="TekstSylinder 21"/>
          <p:cNvSpPr txBox="1"/>
          <p:nvPr/>
        </p:nvSpPr>
        <p:spPr>
          <a:xfrm>
            <a:off x="4806456" y="5006206"/>
            <a:ext cx="4230040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nb-NO" b="1" u="sng" dirty="0"/>
              <a:t>Anbefalt utstyr: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1 par klassiske ski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1 par skøyteski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1 par </a:t>
            </a:r>
            <a:r>
              <a:rPr lang="nb-NO" sz="1400" dirty="0" err="1"/>
              <a:t>skøytesko</a:t>
            </a:r>
            <a:r>
              <a:rPr lang="nb-NO" sz="1400" dirty="0"/>
              <a:t>, 1 par klassiske sko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Skøyte- og klassiskstaver i rett lengde</a:t>
            </a:r>
          </a:p>
        </p:txBody>
      </p:sp>
    </p:spTree>
    <p:extLst>
      <p:ext uri="{BB962C8B-B14F-4D97-AF65-F5344CB8AC3E}">
        <p14:creationId xmlns:p14="http://schemas.microsoft.com/office/powerpoint/2010/main" val="215286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nb-NO" altLang="nb-NO" dirty="0"/>
              <a:t>Agenda</a:t>
            </a:r>
            <a:endParaRPr lang="nb-NO" altLang="nb-NO" sz="3600" dirty="0"/>
          </a:p>
        </p:txBody>
      </p:sp>
      <p:sp>
        <p:nvSpPr>
          <p:cNvPr id="4" name="Rektangel 3"/>
          <p:cNvSpPr/>
          <p:nvPr/>
        </p:nvSpPr>
        <p:spPr>
          <a:xfrm>
            <a:off x="539750" y="1916113"/>
            <a:ext cx="7993063" cy="28892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1 - Visjon, verdier og målsettinger</a:t>
            </a:r>
          </a:p>
        </p:txBody>
      </p:sp>
      <p:sp>
        <p:nvSpPr>
          <p:cNvPr id="6" name="Rektangel 5"/>
          <p:cNvSpPr/>
          <p:nvPr/>
        </p:nvSpPr>
        <p:spPr>
          <a:xfrm>
            <a:off x="539750" y="2924175"/>
            <a:ext cx="7993063" cy="288925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3 – Roller, krav og forventninger</a:t>
            </a:r>
          </a:p>
        </p:txBody>
      </p:sp>
      <p:sp>
        <p:nvSpPr>
          <p:cNvPr id="7" name="Rektangel 6"/>
          <p:cNvSpPr/>
          <p:nvPr/>
        </p:nvSpPr>
        <p:spPr>
          <a:xfrm>
            <a:off x="539750" y="3429000"/>
            <a:ext cx="7993063" cy="28733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4 – Organisering skiskole</a:t>
            </a:r>
          </a:p>
        </p:txBody>
      </p:sp>
      <p:sp>
        <p:nvSpPr>
          <p:cNvPr id="10" name="Rektangel 9"/>
          <p:cNvSpPr/>
          <p:nvPr/>
        </p:nvSpPr>
        <p:spPr>
          <a:xfrm>
            <a:off x="539377" y="2421583"/>
            <a:ext cx="7993063" cy="287337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2 - Utviklingstrapp</a:t>
            </a:r>
          </a:p>
        </p:txBody>
      </p:sp>
      <p:sp>
        <p:nvSpPr>
          <p:cNvPr id="8" name="Rektangel 7"/>
          <p:cNvSpPr/>
          <p:nvPr/>
        </p:nvSpPr>
        <p:spPr>
          <a:xfrm>
            <a:off x="539376" y="4005064"/>
            <a:ext cx="7993063" cy="28733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5 – Praktisk informasjon</a:t>
            </a:r>
          </a:p>
        </p:txBody>
      </p:sp>
    </p:spTree>
    <p:extLst>
      <p:ext uri="{BB962C8B-B14F-4D97-AF65-F5344CB8AC3E}">
        <p14:creationId xmlns:p14="http://schemas.microsoft.com/office/powerpoint/2010/main" val="22591057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oddrett rull 2"/>
          <p:cNvSpPr/>
          <p:nvPr/>
        </p:nvSpPr>
        <p:spPr>
          <a:xfrm>
            <a:off x="251520" y="423953"/>
            <a:ext cx="7488832" cy="6029383"/>
          </a:xfrm>
          <a:prstGeom prst="verticalScroll">
            <a:avLst/>
          </a:prstGeom>
          <a:gradFill flip="none" rotWithShape="1">
            <a:gsLst>
              <a:gs pos="0">
                <a:srgbClr val="FFEFD1"/>
              </a:gs>
              <a:gs pos="53000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nb-NO" sz="1600" b="1" dirty="0"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algn="ctr"/>
            <a:r>
              <a:rPr lang="nb-NO" sz="2600" b="1" dirty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Vær forbilde!</a:t>
            </a:r>
          </a:p>
          <a:p>
            <a:pPr marL="342900" indent="-342900" eaLnBrk="1" hangingPunct="1"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Vær inkluderende</a:t>
            </a:r>
          </a:p>
          <a:p>
            <a:pPr marL="800100" lvl="1" indent="-342900">
              <a:buFont typeface="Courier New" panose="02070309020205020404" pitchFamily="49" charset="0"/>
              <a:buChar char="o"/>
              <a:defRPr/>
            </a:pPr>
            <a:r>
              <a:rPr lang="nb-NO" sz="2000" dirty="0">
                <a:solidFill>
                  <a:schemeClr val="tx1"/>
                </a:solidFill>
              </a:rPr>
              <a:t>Bry deg om andre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Utnytt treningstiden til aktivitet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Lær å smøre ski (spør om råd!)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Ta vare på eget og klubbens utstyr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Bruk klubbens klær når du representerer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Lag dine egne målsettinger og gjør ditt beste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God oppførsel i hytta, på trening og i renn</a:t>
            </a:r>
          </a:p>
          <a:p>
            <a:pPr algn="ctr">
              <a:lnSpc>
                <a:spcPct val="150000"/>
              </a:lnSpc>
            </a:pPr>
            <a:r>
              <a:rPr lang="nb-NO" sz="2600" b="1" dirty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Vær positiv!</a:t>
            </a:r>
          </a:p>
          <a:p>
            <a:pPr>
              <a:lnSpc>
                <a:spcPct val="150000"/>
              </a:lnSpc>
            </a:pPr>
            <a:r>
              <a:rPr lang="nb-NO" sz="2400" dirty="0">
                <a:solidFill>
                  <a:srgbClr val="FF0000"/>
                </a:solidFill>
              </a:rPr>
              <a:t> </a:t>
            </a:r>
          </a:p>
          <a:p>
            <a:endParaRPr lang="nb-NO" sz="2400" dirty="0">
              <a:solidFill>
                <a:srgbClr val="FF0000"/>
              </a:solidFill>
            </a:endParaRPr>
          </a:p>
          <a:p>
            <a:endParaRPr lang="nb-NO" sz="2400" dirty="0"/>
          </a:p>
        </p:txBody>
      </p:sp>
      <p:sp>
        <p:nvSpPr>
          <p:cNvPr id="21506" name="Tittel 1"/>
          <p:cNvSpPr>
            <a:spLocks noGrp="1"/>
          </p:cNvSpPr>
          <p:nvPr>
            <p:ph type="title"/>
          </p:nvPr>
        </p:nvSpPr>
        <p:spPr>
          <a:xfrm>
            <a:off x="179512" y="415702"/>
            <a:ext cx="8229600" cy="781050"/>
          </a:xfrm>
        </p:spPr>
        <p:txBody>
          <a:bodyPr/>
          <a:lstStyle/>
          <a:p>
            <a:pPr eaLnBrk="1" hangingPunct="1"/>
            <a:r>
              <a:rPr lang="nb-NO" altLang="nb-NO" sz="3600" b="1" dirty="0">
                <a:latin typeface="Castellar" panose="020A0402060406010301" pitchFamily="18" charset="0"/>
              </a:rPr>
              <a:t>Utøver</a:t>
            </a: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9030" y="260648"/>
            <a:ext cx="78105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08965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oddrett rull 2"/>
          <p:cNvSpPr/>
          <p:nvPr/>
        </p:nvSpPr>
        <p:spPr>
          <a:xfrm>
            <a:off x="107504" y="423953"/>
            <a:ext cx="7920880" cy="6029383"/>
          </a:xfrm>
          <a:prstGeom prst="verticalScroll">
            <a:avLst/>
          </a:prstGeom>
          <a:gradFill>
            <a:gsLst>
              <a:gs pos="76000">
                <a:srgbClr val="FFEFD1"/>
              </a:gs>
              <a:gs pos="72000">
                <a:schemeClr val="accent3">
                  <a:lumMod val="40000"/>
                  <a:lumOff val="60000"/>
                </a:schemeClr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nb-NO" sz="1200" b="1" dirty="0"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algn="ctr"/>
            <a:r>
              <a:rPr lang="nb-NO" sz="2600" b="1" dirty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Du er rollemodell!</a:t>
            </a: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Ha fokus på mestring og ikke resultat</a:t>
            </a: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Vær inkluderende</a:t>
            </a:r>
          </a:p>
          <a:p>
            <a:pPr marL="342900" indent="-342900" eaLnBrk="1" hangingPunct="1"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Skap aktivitet</a:t>
            </a:r>
          </a:p>
          <a:p>
            <a:pPr marL="800100" lvl="1" indent="-342900">
              <a:buFont typeface="Courier New" panose="02070309020205020404" pitchFamily="49" charset="0"/>
              <a:buChar char="o"/>
              <a:defRPr/>
            </a:pPr>
            <a:r>
              <a:rPr lang="nb-NO" sz="2000" dirty="0">
                <a:solidFill>
                  <a:schemeClr val="tx1"/>
                </a:solidFill>
              </a:rPr>
              <a:t>Planlegg treningene </a:t>
            </a: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Demp utstyrspresset</a:t>
            </a: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Oppmuntre barna til å delta på renn</a:t>
            </a: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Gjennomført trenerkurs en fordel</a:t>
            </a:r>
          </a:p>
          <a:p>
            <a:pPr marL="342900" indent="-342900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Politiattest</a:t>
            </a:r>
          </a:p>
          <a:p>
            <a:pPr marL="342900" indent="-342900" eaLnBrk="1" fontAlgn="auto" hangingPunct="1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Sunt ambisjonsnivå</a:t>
            </a:r>
          </a:p>
          <a:p>
            <a:pPr algn="ctr">
              <a:lnSpc>
                <a:spcPct val="150000"/>
              </a:lnSpc>
            </a:pPr>
            <a:r>
              <a:rPr lang="nb-NO" sz="2600" b="1" dirty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Vær positiv!</a:t>
            </a:r>
          </a:p>
          <a:p>
            <a:pPr>
              <a:lnSpc>
                <a:spcPct val="150000"/>
              </a:lnSpc>
            </a:pPr>
            <a:r>
              <a:rPr lang="nb-NO" sz="2400" dirty="0">
                <a:solidFill>
                  <a:srgbClr val="FF0000"/>
                </a:solidFill>
              </a:rPr>
              <a:t> </a:t>
            </a:r>
          </a:p>
          <a:p>
            <a:endParaRPr lang="nb-NO" sz="2400" dirty="0">
              <a:solidFill>
                <a:srgbClr val="FF0000"/>
              </a:solidFill>
            </a:endParaRPr>
          </a:p>
          <a:p>
            <a:endParaRPr lang="nb-NO" sz="2400" dirty="0"/>
          </a:p>
        </p:txBody>
      </p:sp>
      <p:sp>
        <p:nvSpPr>
          <p:cNvPr id="21506" name="Tittel 1"/>
          <p:cNvSpPr>
            <a:spLocks noGrp="1"/>
          </p:cNvSpPr>
          <p:nvPr>
            <p:ph type="title"/>
          </p:nvPr>
        </p:nvSpPr>
        <p:spPr>
          <a:xfrm>
            <a:off x="179512" y="415702"/>
            <a:ext cx="8229600" cy="781050"/>
          </a:xfrm>
        </p:spPr>
        <p:txBody>
          <a:bodyPr/>
          <a:lstStyle/>
          <a:p>
            <a:pPr eaLnBrk="1" hangingPunct="1"/>
            <a:r>
              <a:rPr lang="nb-NO" altLang="nb-NO" sz="3600" b="1" dirty="0">
                <a:latin typeface="Castellar" panose="020A0402060406010301" pitchFamily="18" charset="0"/>
              </a:rPr>
              <a:t>Trener</a:t>
            </a: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438" y="332656"/>
            <a:ext cx="78105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77809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oddrett rull 2"/>
          <p:cNvSpPr/>
          <p:nvPr/>
        </p:nvSpPr>
        <p:spPr>
          <a:xfrm>
            <a:off x="107505" y="144015"/>
            <a:ext cx="7848872" cy="6453337"/>
          </a:xfrm>
          <a:prstGeom prst="verticalScroll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nb-NO" sz="1600" b="1" dirty="0"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algn="ctr"/>
            <a:r>
              <a:rPr lang="nb-NO" sz="2600" b="1" dirty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Du er ditt barns forbilde!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>
                <a:solidFill>
                  <a:schemeClr val="tx1"/>
                </a:solidFill>
              </a:rPr>
              <a:t>Sørg for at barn møter til rett tid med rett utstyr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>
                <a:solidFill>
                  <a:schemeClr val="tx1"/>
                </a:solidFill>
              </a:rPr>
              <a:t>Smør ski (spør om råd!)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>
                <a:solidFill>
                  <a:schemeClr val="tx1"/>
                </a:solidFill>
              </a:rPr>
              <a:t>Følg foreldrevettreglene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>
                <a:solidFill>
                  <a:schemeClr val="tx1"/>
                </a:solidFill>
              </a:rPr>
              <a:t>Tilby hjelp til å organisere trening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>
                <a:solidFill>
                  <a:schemeClr val="tx1"/>
                </a:solidFill>
              </a:rPr>
              <a:t>Utnytt tiden til egentrening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nb-NO" sz="2000" dirty="0">
                <a:solidFill>
                  <a:schemeClr val="tx1"/>
                </a:solidFill>
              </a:rPr>
              <a:t>Aktive foresatte gir aktive barn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>
                <a:solidFill>
                  <a:schemeClr val="tx1"/>
                </a:solidFill>
              </a:rPr>
              <a:t>Ta barna med på ski utenom trening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>
                <a:solidFill>
                  <a:schemeClr val="tx1"/>
                </a:solidFill>
              </a:rPr>
              <a:t>Bidra på dugnad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>
                <a:solidFill>
                  <a:schemeClr val="tx1"/>
                </a:solidFill>
              </a:rPr>
              <a:t>Oppmuntre barna til å delta på trening og renn</a:t>
            </a:r>
          </a:p>
          <a:p>
            <a:pPr algn="ctr">
              <a:lnSpc>
                <a:spcPct val="150000"/>
              </a:lnSpc>
            </a:pPr>
            <a:r>
              <a:rPr lang="nb-NO" sz="2600" b="1" dirty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Vær positiv!</a:t>
            </a:r>
          </a:p>
          <a:p>
            <a:pPr>
              <a:lnSpc>
                <a:spcPct val="150000"/>
              </a:lnSpc>
            </a:pPr>
            <a:r>
              <a:rPr lang="nb-NO" sz="2400" dirty="0">
                <a:solidFill>
                  <a:srgbClr val="FF0000"/>
                </a:solidFill>
              </a:rPr>
              <a:t> </a:t>
            </a:r>
          </a:p>
          <a:p>
            <a:endParaRPr lang="nb-NO" sz="2400" dirty="0">
              <a:solidFill>
                <a:srgbClr val="FF0000"/>
              </a:solidFill>
            </a:endParaRPr>
          </a:p>
          <a:p>
            <a:endParaRPr lang="nb-NO" sz="2400" dirty="0"/>
          </a:p>
        </p:txBody>
      </p:sp>
      <p:sp>
        <p:nvSpPr>
          <p:cNvPr id="21506" name="Tittel 1"/>
          <p:cNvSpPr>
            <a:spLocks noGrp="1"/>
          </p:cNvSpPr>
          <p:nvPr>
            <p:ph type="title"/>
          </p:nvPr>
        </p:nvSpPr>
        <p:spPr>
          <a:xfrm>
            <a:off x="899592" y="127670"/>
            <a:ext cx="6264696" cy="781050"/>
          </a:xfrm>
        </p:spPr>
        <p:txBody>
          <a:bodyPr/>
          <a:lstStyle/>
          <a:p>
            <a:pPr eaLnBrk="1" hangingPunct="1"/>
            <a:r>
              <a:rPr lang="nb-NO" altLang="nb-NO" sz="3600" b="1" dirty="0">
                <a:latin typeface="Castellar" panose="020A0402060406010301" pitchFamily="18" charset="0"/>
              </a:rPr>
              <a:t>Foresatt</a:t>
            </a: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332656"/>
            <a:ext cx="78105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33526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7D77416-EB45-4784-B9E7-0D06B124B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VEDLEGG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099739A6-5E65-43D2-8714-5B1F2A1843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/>
          <a:lstStyle/>
          <a:p>
            <a:r>
              <a:rPr lang="nb-NO" sz="2400" dirty="0"/>
              <a:t>Sak 42 hovedstyret, 19/6/2022</a:t>
            </a:r>
          </a:p>
          <a:p>
            <a:pPr lvl="1"/>
            <a:r>
              <a:rPr lang="nb-NO" sz="2000" dirty="0"/>
              <a:t>Vedtak</a:t>
            </a:r>
          </a:p>
          <a:p>
            <a:pPr lvl="2" indent="-285750">
              <a:buFont typeface="Courier New" panose="02070309020205020404" pitchFamily="49" charset="0"/>
              <a:buChar char="o"/>
              <a:tabLst>
                <a:tab pos="3133090" algn="l"/>
              </a:tabLst>
            </a:pPr>
            <a:r>
              <a:rPr lang="nb-NO" sz="1400" dirty="0">
                <a:solidFill>
                  <a:srgbClr val="222222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Juniorutøvere som representerer </a:t>
            </a:r>
            <a:r>
              <a:rPr lang="nb-NO" sz="1400" dirty="0" err="1">
                <a:solidFill>
                  <a:srgbClr val="222222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Leksdal</a:t>
            </a:r>
            <a:r>
              <a:rPr lang="nb-NO" sz="1400" dirty="0">
                <a:solidFill>
                  <a:srgbClr val="222222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IL i nasjonale renn og mottar økonomisk støtte fra idrettslaget, skal profilere idrettslaget ved å bruke klubbklær.</a:t>
            </a:r>
          </a:p>
          <a:p>
            <a:pPr lvl="2" indent="-285750">
              <a:buFont typeface="Courier New" panose="02070309020205020404" pitchFamily="49" charset="0"/>
              <a:buChar char="o"/>
              <a:tabLst>
                <a:tab pos="3133090" algn="l"/>
              </a:tabLst>
            </a:pP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Klubbklær omfatter konkurransedress, </a:t>
            </a:r>
            <a:r>
              <a:rPr lang="nb-NO" sz="1400" dirty="0" err="1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overtrekksbukse</a:t>
            </a: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og </a:t>
            </a:r>
            <a:r>
              <a:rPr lang="nb-NO" sz="1400" dirty="0" err="1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overtrekksjakke</a:t>
            </a: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Utøver oppfordres til å bruke klubbens lue/pannebånd, men dette er ikke et krav.</a:t>
            </a:r>
            <a:endParaRPr lang="nb-NO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indent="-285750">
              <a:buFont typeface="Courier New" panose="02070309020205020404" pitchFamily="49" charset="0"/>
              <a:buChar char="o"/>
            </a:pP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Juniorer kan søke idrettslaget om refusjon av inntil 50% av innkjøpskostnader for klubbklær.  </a:t>
            </a:r>
            <a:endParaRPr lang="nb-NO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indent="-285750">
              <a:buFont typeface="Courier New" panose="02070309020205020404" pitchFamily="49" charset="0"/>
              <a:buChar char="o"/>
            </a:pP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Av samlet sponsorareal er 200 cm2 avsatt til å profilere klubbens sponsorer på angitt plass. Areal tilsvarende 250 cm2 kan brukes til å profilere private sponsorer. </a:t>
            </a:r>
            <a:endParaRPr lang="nb-NO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2" indent="-285750">
              <a:buFont typeface="Courier New" panose="02070309020205020404" pitchFamily="49" charset="0"/>
              <a:buChar char="o"/>
            </a:pP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Kjetil utarbeider en utøveravtale med innhold som omfatter forventninger om deltakelse på renn, profilering og lignende. </a:t>
            </a:r>
            <a:endParaRPr lang="nb-NO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2"/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51576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EF97A63-3D3E-45F9-9ECF-9E496B344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8536A6F1-F42D-47E1-9BF8-4542018FE4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br>
              <a:rPr lang="nb-NO" dirty="0"/>
            </a:br>
            <a:r>
              <a:rPr lang="nb-NO" sz="2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Vedtak i hovedstyret sak 39, 12/9/2021</a:t>
            </a:r>
            <a:br>
              <a:rPr lang="nb-NO" dirty="0"/>
            </a:br>
            <a:br>
              <a:rPr lang="nb-NO" dirty="0"/>
            </a:br>
            <a:r>
              <a:rPr lang="nb-NO" sz="19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Leksdal</a:t>
            </a:r>
            <a:r>
              <a:rPr lang="nb-NO" sz="19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IL støtter utgifter til nasjonale renn (Norgescup, Junior-NM, Hovedlandsrenn) gjennom å dekke reise og oppholdskostnader for utøvere fra </a:t>
            </a:r>
            <a:r>
              <a:rPr lang="nb-NO" sz="19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Leksdal</a:t>
            </a:r>
            <a:r>
              <a:rPr lang="nb-NO" sz="19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IL. Det legges til grunn at deltakeren deltar på felles opplegg i regi av krets. Støtten begrenses oppad til egenandel satt av kretsen. Kostnaden legges til hovedlaget. Tilsvarende ordning gjelder også for andre idretter i laget, herunder reising i regi av kretslag eller deltakelse i andre nasjonale konkurranser under idrettsforbundet. Ordningen gjelder opp til seniornivå. Søknad rettes til hovedstyre</a:t>
            </a:r>
          </a:p>
          <a:p>
            <a:pPr marL="0" indent="0">
              <a:buNone/>
            </a:pPr>
            <a:endParaRPr lang="nb-NO" sz="1400" i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nb-NO" sz="1400" i="1" dirty="0">
                <a:latin typeface="Arial" panose="020B0604020202020204" pitchFamily="34" charset="0"/>
              </a:rPr>
              <a:t>Presisering: Smørekostnader må dekkes av den enkelte. Ved forfall må påløpte kostnader dekkes av den enkelte (må bruke reiseforsikring for å få </a:t>
            </a:r>
            <a:r>
              <a:rPr lang="nb-NO" sz="1400" i="1" dirty="0" err="1">
                <a:latin typeface="Arial" panose="020B0604020202020204" pitchFamily="34" charset="0"/>
              </a:rPr>
              <a:t>redfundert</a:t>
            </a:r>
            <a:r>
              <a:rPr lang="nb-NO" sz="1400" i="1" dirty="0">
                <a:latin typeface="Arial" panose="020B0604020202020204" pitchFamily="34" charset="0"/>
              </a:rPr>
              <a:t>)</a:t>
            </a:r>
            <a:endParaRPr lang="nb-NO" sz="1400" dirty="0"/>
          </a:p>
        </p:txBody>
      </p:sp>
    </p:spTree>
    <p:extLst>
      <p:ext uri="{BB962C8B-B14F-4D97-AF65-F5344CB8AC3E}">
        <p14:creationId xmlns:p14="http://schemas.microsoft.com/office/powerpoint/2010/main" val="34993869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1FC3260-F5C5-4358-A05C-7021B96DB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C085CF2-3DF9-4F15-B2FC-77460603B8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b-NO" sz="1800" b="1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SAK 34/22, 22.05.2022</a:t>
            </a:r>
          </a:p>
          <a:p>
            <a:r>
              <a:rPr lang="nb-NO" sz="1800" b="1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Vedtak</a:t>
            </a:r>
            <a:r>
              <a:rPr lang="nb-NO" sz="18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: </a:t>
            </a:r>
            <a:endParaRPr lang="nb-NO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Følgende kriterier gjelder i tilknytning til sak 39/21, for foresatte: </a:t>
            </a:r>
            <a:endParaRPr lang="nb-NO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-342900">
              <a:buAutoNum type="arabicParenR"/>
            </a:pP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Medlem av idrettslaget (skigruppa) inngår i kretsen sitt støtteapparat (smører, lagleder, </a:t>
            </a:r>
            <a:r>
              <a:rPr lang="nb-NO" sz="1400" dirty="0" err="1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etc</a:t>
            </a: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). Kretsen vil sannsynligvis dekke størsteparten av denne kostnaden</a:t>
            </a:r>
            <a:endParaRPr lang="nb-NO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-342900">
              <a:buAutoNum type="arabicParenR" startAt="2"/>
            </a:pP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Medlem av idrettslaget (skigruppa) er av skistyret tildelt rollen som reiseleder for </a:t>
            </a:r>
            <a:r>
              <a:rPr lang="nb-NO" sz="1400" dirty="0" err="1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Leksdal</a:t>
            </a: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IL sine løpere (aktuelt ved mange løpere og/eller når kretsen ikke tilbyr felles opplegg)</a:t>
            </a:r>
            <a:endParaRPr lang="nb-NO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3) Alle krav om kostnadsrefusjon skal godkjennes av skigruppa før utbetaling. </a:t>
            </a:r>
            <a:endParaRPr lang="nb-NO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4) Smørekostnader bekostes av utøveren.  </a:t>
            </a:r>
            <a:endParaRPr lang="nb-NO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5) Kjetil undersøker om det kan settes som forutsetning at man skal ha på </a:t>
            </a:r>
            <a:r>
              <a:rPr lang="nb-NO" sz="1400" dirty="0" err="1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Leksdal</a:t>
            </a:r>
            <a:r>
              <a:rPr lang="nb-NO" sz="14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IL-klær, jf. spesialordning på Meråker VGS. Tar opp dette punktet på neste møte. </a:t>
            </a:r>
            <a:endParaRPr lang="nb-NO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nb-NO" dirty="0"/>
          </a:p>
          <a:p>
            <a:r>
              <a:rPr lang="nb-NO" sz="1400" i="1" dirty="0"/>
              <a:t>Kommentar/etterskrift: Elever ved MVS kan pålegges å gå i klubbklær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973522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2077</Words>
  <Application>Microsoft Office PowerPoint</Application>
  <PresentationFormat>Skjermfremvisning (4:3)</PresentationFormat>
  <Paragraphs>409</Paragraphs>
  <Slides>22</Slides>
  <Notes>15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22</vt:i4>
      </vt:variant>
    </vt:vector>
  </HeadingPairs>
  <TitlesOfParts>
    <vt:vector size="23" baseType="lpstr">
      <vt:lpstr>Office-tema</vt:lpstr>
      <vt:lpstr>Leksdal IL, ski</vt:lpstr>
      <vt:lpstr>Agenda</vt:lpstr>
      <vt:lpstr>Visjon</vt:lpstr>
      <vt:lpstr>Verdier</vt:lpstr>
      <vt:lpstr>Strategisk forpliktelse</vt:lpstr>
      <vt:lpstr>Våre prinsipper  Leksdal IL - Ski</vt:lpstr>
      <vt:lpstr>Våre prinsipper (2)  Leksdal IL - Ski</vt:lpstr>
      <vt:lpstr>Dugnad</vt:lpstr>
      <vt:lpstr>Målsettinger 2024/2025 </vt:lpstr>
      <vt:lpstr>Agenda</vt:lpstr>
      <vt:lpstr>Utviklingstrapp</vt:lpstr>
      <vt:lpstr>6-10 år</vt:lpstr>
      <vt:lpstr>11-12 år</vt:lpstr>
      <vt:lpstr>13-14 år</vt:lpstr>
      <vt:lpstr>15-16 år – </vt:lpstr>
      <vt:lpstr>Agenda</vt:lpstr>
      <vt:lpstr>Utøver</vt:lpstr>
      <vt:lpstr>Trener</vt:lpstr>
      <vt:lpstr>Foresatt</vt:lpstr>
      <vt:lpstr>VEDLEGG</vt:lpstr>
      <vt:lpstr>PowerPoint-presentasjon</vt:lpstr>
      <vt:lpstr>PowerPoint-presentasjon</vt:lpstr>
    </vt:vector>
  </TitlesOfParts>
  <Company>NTE IT-avdeling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PcAdmin</dc:creator>
  <cp:lastModifiedBy>Margunn Aksnes</cp:lastModifiedBy>
  <cp:revision>70</cp:revision>
  <dcterms:created xsi:type="dcterms:W3CDTF">2015-10-20T07:53:37Z</dcterms:created>
  <dcterms:modified xsi:type="dcterms:W3CDTF">2024-09-29T16:01:08Z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ac1a7d24-05dd-479b-8673-b26bb4972788_Enabled">
    <vt:lpwstr>true</vt:lpwstr>
  </property>
  <property fmtid="{D5CDD505-2E9C-101B-9397-08002B2CF9AE}" pid="3" name="MSIP_Label_ac1a7d24-05dd-479b-8673-b26bb4972788_SetDate">
    <vt:lpwstr>2022-07-14T12:08:50Z</vt:lpwstr>
  </property>
  <property fmtid="{D5CDD505-2E9C-101B-9397-08002B2CF9AE}" pid="4" name="MSIP_Label_ac1a7d24-05dd-479b-8673-b26bb4972788_Method">
    <vt:lpwstr>Standard</vt:lpwstr>
  </property>
  <property fmtid="{D5CDD505-2E9C-101B-9397-08002B2CF9AE}" pid="5" name="MSIP_Label_ac1a7d24-05dd-479b-8673-b26bb4972788_Name">
    <vt:lpwstr>Intern</vt:lpwstr>
  </property>
  <property fmtid="{D5CDD505-2E9C-101B-9397-08002B2CF9AE}" pid="6" name="MSIP_Label_ac1a7d24-05dd-479b-8673-b26bb4972788_SiteId">
    <vt:lpwstr>de92e1a9-0cb5-49f1-a489-6f7758054456</vt:lpwstr>
  </property>
  <property fmtid="{D5CDD505-2E9C-101B-9397-08002B2CF9AE}" pid="7" name="MSIP_Label_ac1a7d24-05dd-479b-8673-b26bb4972788_ActionId">
    <vt:lpwstr>f5f6c022-b2b6-4c66-8886-9c12d1c6929f</vt:lpwstr>
  </property>
  <property fmtid="{D5CDD505-2E9C-101B-9397-08002B2CF9AE}" pid="8" name="MSIP_Label_ac1a7d24-05dd-479b-8673-b26bb4972788_ContentBits">
    <vt:lpwstr>2</vt:lpwstr>
  </property>
</Properties>
</file>