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39" r:id="rId3"/>
    <p:sldId id="313" r:id="rId4"/>
    <p:sldId id="314" r:id="rId5"/>
    <p:sldId id="315" r:id="rId6"/>
    <p:sldId id="316" r:id="rId7"/>
    <p:sldId id="340" r:id="rId8"/>
    <p:sldId id="318" r:id="rId9"/>
    <p:sldId id="319" r:id="rId10"/>
    <p:sldId id="320" r:id="rId11"/>
    <p:sldId id="321" r:id="rId12"/>
    <p:sldId id="341" r:id="rId13"/>
    <p:sldId id="323" r:id="rId14"/>
    <p:sldId id="324" r:id="rId15"/>
    <p:sldId id="325" r:id="rId16"/>
    <p:sldId id="338" r:id="rId17"/>
    <p:sldId id="337" r:id="rId18"/>
    <p:sldId id="326" r:id="rId19"/>
    <p:sldId id="327" r:id="rId20"/>
    <p:sldId id="328" r:id="rId21"/>
    <p:sldId id="329" r:id="rId22"/>
    <p:sldId id="330" r:id="rId23"/>
    <p:sldId id="335" r:id="rId24"/>
    <p:sldId id="336" r:id="rId25"/>
    <p:sldId id="332" r:id="rId26"/>
    <p:sldId id="342" r:id="rId27"/>
    <p:sldId id="331" r:id="rId28"/>
    <p:sldId id="301" r:id="rId29"/>
    <p:sldId id="286" r:id="rId30"/>
    <p:sldId id="290" r:id="rId31"/>
    <p:sldId id="346" r:id="rId32"/>
    <p:sldId id="302" r:id="rId33"/>
    <p:sldId id="344" r:id="rId34"/>
    <p:sldId id="343" r:id="rId35"/>
    <p:sldId id="345" r:id="rId36"/>
  </p:sldIdLst>
  <p:sldSz cx="9144000" cy="6858000" type="screen4x3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- aks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96" autoAdjust="0"/>
    <p:restoredTop sz="94660"/>
  </p:normalViewPr>
  <p:slideViewPr>
    <p:cSldViewPr>
      <p:cViewPr>
        <p:scale>
          <a:sx n="100" d="100"/>
          <a:sy n="100" d="100"/>
        </p:scale>
        <p:origin x="-194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7CC10-9105-4226-ADA0-A5EBADDE8F1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BEB9-F5CA-40C8-A2D0-4214AA8D333B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12159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7261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nb-NO" altLang="nb-NO" smtClean="0"/>
              <a:t>Innspill:</a:t>
            </a:r>
          </a:p>
          <a:p>
            <a:pPr lvl="1" eaLnBrk="1" hangingPunct="1">
              <a:spcBef>
                <a:spcPct val="0"/>
              </a:spcBef>
            </a:pPr>
            <a:r>
              <a:rPr lang="nb-NO" altLang="nb-NO" smtClean="0"/>
              <a:t>Målrettet</a:t>
            </a:r>
          </a:p>
          <a:p>
            <a:pPr lvl="1" eaLnBrk="1" hangingPunct="1">
              <a:spcBef>
                <a:spcPct val="0"/>
              </a:spcBef>
            </a:pPr>
            <a:r>
              <a:rPr lang="nb-NO" altLang="nb-NO" smtClean="0"/>
              <a:t>Konkurranseglede</a:t>
            </a:r>
          </a:p>
          <a:p>
            <a:pPr lvl="1" eaLnBrk="1" hangingPunct="1">
              <a:spcBef>
                <a:spcPct val="0"/>
              </a:spcBef>
            </a:pPr>
            <a:endParaRPr lang="nb-NO" altLang="nb-NO" smtClean="0"/>
          </a:p>
        </p:txBody>
      </p:sp>
      <p:sp>
        <p:nvSpPr>
          <p:cNvPr id="37892" name="Plassholder for lysbildenumm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875E5D-E79A-4D46-B5D6-6AE85079656A}" type="slidenum">
              <a:rPr lang="nb-NO" altLang="nb-NO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nb-NO" altLang="nb-NO" smtClean="0"/>
          </a:p>
        </p:txBody>
      </p:sp>
    </p:spTree>
    <p:extLst>
      <p:ext uri="{BB962C8B-B14F-4D97-AF65-F5344CB8AC3E}">
        <p14:creationId xmlns:p14="http://schemas.microsoft.com/office/powerpoint/2010/main" val="1231396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nb-NO" altLang="nb-NO" dirty="0" smtClean="0"/>
              <a:t>Kommentar:</a:t>
            </a:r>
          </a:p>
          <a:p>
            <a:pPr eaLnBrk="1" hangingPunct="1"/>
            <a:endParaRPr lang="nb-NO" altLang="nb-NO" dirty="0" smtClean="0"/>
          </a:p>
          <a:p>
            <a:pPr eaLnBrk="1" hangingPunct="1"/>
            <a:r>
              <a:rPr lang="nb-NO" altLang="nb-NO" dirty="0" smtClean="0"/>
              <a:t>Skal ha fokus på mestring og ikke resultat for barneidretten</a:t>
            </a:r>
          </a:p>
          <a:p>
            <a:pPr eaLnBrk="1" hangingPunct="1"/>
            <a:r>
              <a:rPr lang="nb-NO" altLang="nb-NO" dirty="0" smtClean="0"/>
              <a:t>Alle trenere skal ha tilfredsstillende kompetanse for sitt alderstrinn</a:t>
            </a:r>
          </a:p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 smtClean="0"/>
          </a:p>
          <a:p>
            <a:pPr eaLnBrk="1" hangingPunct="1"/>
            <a:endParaRPr lang="nb-NO" altLang="nb-NO" dirty="0" smtClean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B68726F-0DFB-4D62-B5BB-FCD1CE031969}" type="slidenum">
              <a:rPr lang="nb-NO" smtClean="0"/>
              <a:pPr>
                <a:defRPr/>
              </a:pPr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43289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nb-NO" altLang="nb-NO" smtClean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C203FF-7B2E-4885-83E0-5AE2BAA58676}" type="slidenum">
              <a:rPr lang="nb-NO" smtClean="0"/>
              <a:pPr>
                <a:defRPr/>
              </a:pPr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37190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Plassholder for lysbil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Plassholder for nota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nb-NO" altLang="nb-NO" dirty="0" smtClean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4A7599E-94D1-4459-98BF-1B0ED012B100}" type="slidenum">
              <a:rPr lang="nb-NO" smtClean="0"/>
              <a:pPr>
                <a:defRPr/>
              </a:pPr>
              <a:t>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472241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53433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487703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728132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68655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893788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 smtClean="0"/>
              <a:pPr>
                <a:defRPr/>
              </a:pPr>
              <a:t>17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18507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nb-NO" altLang="nb-NO" dirty="0" smtClean="0">
                <a:ea typeface="ＭＳ Ｐゴシック" pitchFamily="34" charset="-128"/>
              </a:rPr>
              <a:t>Funksjonshemmede – samme prinsippene gjelder -&gt; kan ta lengre tid</a:t>
            </a:r>
          </a:p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D452F-4C1A-2347-A6EF-91D63493E5AF}" type="slidenum">
              <a:rPr lang="nb-NO" smtClean="0"/>
              <a:pPr/>
              <a:t>19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694120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D452F-4C1A-2347-A6EF-91D63493E5AF}" type="slidenum">
              <a:rPr lang="nb-NO" smtClean="0"/>
              <a:pPr/>
              <a:t>20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35670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26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9BEB9-F5CA-40C8-A2D0-4214AA8D333B}" type="slidenum">
              <a:rPr lang="nb-NO" smtClean="0"/>
              <a:t>29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981034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506C15-93C3-4ED1-BFE6-F48F4544A450}" type="slidenum">
              <a:rPr lang="nb-NO"/>
              <a:pPr>
                <a:defRPr/>
              </a:pPr>
              <a:t>31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5338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20475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99776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8998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16739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9338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90434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509348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25239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1643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59578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1814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BA8C1-3893-4D7A-B90C-A743AE50A5C7}" type="datetimeFigureOut">
              <a:rPr lang="nb-NO" smtClean="0"/>
              <a:t>13.01.2017</a:t>
            </a:fld>
            <a:endParaRPr lang="nb-NO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0A3A6-7FAF-47D1-8BC7-5C4BEEDA1538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3173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912"/>
            <a:ext cx="1381101" cy="1536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ktangel 4"/>
          <p:cNvSpPr/>
          <p:nvPr/>
        </p:nvSpPr>
        <p:spPr>
          <a:xfrm>
            <a:off x="2195736" y="1484784"/>
            <a:ext cx="40523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b-NO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Skiskole 2017</a:t>
            </a:r>
            <a:endParaRPr lang="nb-NO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ittel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74" y="2852936"/>
            <a:ext cx="4139952" cy="2755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309" y="2817118"/>
            <a:ext cx="2334006" cy="1750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38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 smtClean="0"/>
              <a:t>Agenda</a:t>
            </a:r>
            <a:endParaRPr lang="nb-NO" altLang="nb-NO" sz="3600" dirty="0" smtClean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</a:t>
            </a:r>
            <a:r>
              <a:rPr lang="nb-NO" dirty="0" smtClean="0">
                <a:solidFill>
                  <a:schemeClr val="tx1"/>
                </a:solidFill>
              </a:rPr>
              <a:t>Organisering skiskole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</a:t>
            </a:r>
            <a:r>
              <a:rPr lang="nb-NO" dirty="0" smtClean="0">
                <a:solidFill>
                  <a:schemeClr val="tx1"/>
                </a:solidFill>
              </a:rPr>
              <a:t>5 </a:t>
            </a:r>
            <a:r>
              <a:rPr lang="nb-NO" dirty="0">
                <a:solidFill>
                  <a:schemeClr val="tx1"/>
                </a:solidFill>
              </a:rPr>
              <a:t>– </a:t>
            </a:r>
            <a:r>
              <a:rPr lang="nb-NO" dirty="0" smtClean="0">
                <a:solidFill>
                  <a:schemeClr val="tx1"/>
                </a:solidFill>
              </a:rPr>
              <a:t>Praktisk informasjon</a:t>
            </a:r>
            <a:endParaRPr lang="nb-N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48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tel 1"/>
          <p:cNvSpPr>
            <a:spLocks noGrp="1"/>
          </p:cNvSpPr>
          <p:nvPr>
            <p:ph type="title"/>
          </p:nvPr>
        </p:nvSpPr>
        <p:spPr>
          <a:xfrm>
            <a:off x="161925" y="198438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smtClean="0"/>
              <a:t>Visjon</a:t>
            </a:r>
          </a:p>
        </p:txBody>
      </p:sp>
      <p:sp>
        <p:nvSpPr>
          <p:cNvPr id="6147" name="Plassholder for innhold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525963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nb-NO" altLang="nb-NO" dirty="0" err="1" smtClean="0">
                <a:latin typeface="Calibri Light" pitchFamily="34" charset="0"/>
              </a:rPr>
              <a:t>Leksdal</a:t>
            </a:r>
            <a:r>
              <a:rPr lang="nb-NO" altLang="nb-NO" dirty="0" smtClean="0">
                <a:latin typeface="Calibri Light" pitchFamily="34" charset="0"/>
              </a:rPr>
              <a:t> </a:t>
            </a:r>
            <a:r>
              <a:rPr lang="nb-NO" altLang="nb-NO" dirty="0">
                <a:latin typeface="Calibri Light" pitchFamily="34" charset="0"/>
              </a:rPr>
              <a:t>IL skal </a:t>
            </a:r>
            <a:r>
              <a:rPr lang="nb-NO" altLang="nb-NO" dirty="0" smtClean="0">
                <a:latin typeface="Calibri Light" pitchFamily="34" charset="0"/>
              </a:rPr>
              <a:t>skape skiglede og skiferdigheter,</a:t>
            </a:r>
          </a:p>
          <a:p>
            <a:pPr marL="0" indent="0" algn="ctr" eaLnBrk="1" hangingPunct="1">
              <a:buNone/>
            </a:pPr>
            <a:r>
              <a:rPr lang="nb-NO" altLang="nb-NO" dirty="0" smtClean="0">
                <a:latin typeface="Calibri Light" pitchFamily="34" charset="0"/>
              </a:rPr>
              <a:t>samt økt rekruttering til langrennssporten</a:t>
            </a:r>
            <a:endParaRPr lang="nb-NO" altLang="nb-NO" dirty="0">
              <a:latin typeface="Calibri Light" pitchFamily="34" charset="0"/>
            </a:endParaRPr>
          </a:p>
          <a:p>
            <a:pPr marL="0" indent="0" eaLnBrk="1" hangingPunct="1">
              <a:buNone/>
            </a:pPr>
            <a:endParaRPr lang="nb-NO" altLang="nb-NO" dirty="0" smtClean="0">
              <a:latin typeface="Calibri Light" pitchFamily="34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nb-NO" altLang="nb-NO" dirty="0" smtClean="0">
                <a:latin typeface="Calibri Light" pitchFamily="34" charset="0"/>
              </a:rPr>
              <a:t>	</a:t>
            </a:r>
          </a:p>
          <a:p>
            <a:pPr marL="0" indent="0" eaLnBrk="1" hangingPunct="1">
              <a:buFont typeface="Arial" charset="0"/>
              <a:buNone/>
            </a:pPr>
            <a:endParaRPr lang="nb-NO" altLang="nb-NO" dirty="0" smtClean="0">
              <a:latin typeface="Calibri Light" pitchFamily="34" charset="0"/>
            </a:endParaRPr>
          </a:p>
        </p:txBody>
      </p:sp>
      <p:pic>
        <p:nvPicPr>
          <p:cNvPr id="61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494" y="3284984"/>
            <a:ext cx="3529012" cy="264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188913"/>
            <a:ext cx="7762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8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Verdier</a:t>
            </a:r>
          </a:p>
        </p:txBody>
      </p:sp>
      <p:sp>
        <p:nvSpPr>
          <p:cNvPr id="7171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Inkluderende</a:t>
            </a:r>
          </a:p>
          <a:p>
            <a:pPr eaLnBrk="1" hangingPunct="1"/>
            <a:endParaRPr lang="nb-NO" altLang="nb-NO" smtClean="0"/>
          </a:p>
          <a:p>
            <a:pPr eaLnBrk="1" hangingPunct="1"/>
            <a:r>
              <a:rPr lang="nb-NO" altLang="nb-NO" smtClean="0"/>
              <a:t>Holdningsskapende</a:t>
            </a:r>
          </a:p>
          <a:p>
            <a:pPr eaLnBrk="1" hangingPunct="1"/>
            <a:endParaRPr lang="nb-NO" altLang="nb-NO" smtClean="0"/>
          </a:p>
          <a:p>
            <a:pPr eaLnBrk="1" hangingPunct="1"/>
            <a:r>
              <a:rPr lang="nb-NO" altLang="nb-NO" smtClean="0"/>
              <a:t>Inspirerende</a:t>
            </a:r>
          </a:p>
          <a:p>
            <a:pPr eaLnBrk="1" hangingPunct="1"/>
            <a:endParaRPr lang="nb-NO" altLang="nb-NO" smtClean="0"/>
          </a:p>
          <a:p>
            <a:pPr eaLnBrk="1" hangingPunct="1"/>
            <a:endParaRPr lang="nb-NO" altLang="nb-NO" smtClean="0"/>
          </a:p>
          <a:p>
            <a:pPr eaLnBrk="1" hangingPunct="1"/>
            <a:endParaRPr lang="nb-NO" altLang="nb-NO" smtClean="0"/>
          </a:p>
          <a:p>
            <a:pPr eaLnBrk="1" hangingPunct="1"/>
            <a:endParaRPr lang="nb-NO" altLang="nb-NO" smtClean="0"/>
          </a:p>
          <a:p>
            <a:pPr marL="457200" lvl="1" indent="0" eaLnBrk="1" hangingPunct="1">
              <a:buFont typeface="Arial" charset="0"/>
              <a:buNone/>
            </a:pPr>
            <a:endParaRPr lang="nb-NO" altLang="nb-NO" smtClean="0"/>
          </a:p>
        </p:txBody>
      </p:sp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1250"/>
            <a:ext cx="4572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61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dirty="0" smtClean="0"/>
              <a:t>Strategisk forpliktelse</a:t>
            </a:r>
          </a:p>
        </p:txBody>
      </p:sp>
      <p:sp>
        <p:nvSpPr>
          <p:cNvPr id="8195" name="Plassholder for innhold 2"/>
          <p:cNvSpPr>
            <a:spLocks noGrp="1"/>
          </p:cNvSpPr>
          <p:nvPr>
            <p:ph idx="1"/>
          </p:nvPr>
        </p:nvSpPr>
        <p:spPr>
          <a:xfrm>
            <a:off x="179512" y="1556816"/>
            <a:ext cx="8784976" cy="4896520"/>
          </a:xfrm>
        </p:spPr>
        <p:txBody>
          <a:bodyPr/>
          <a:lstStyle/>
          <a:p>
            <a:pPr eaLnBrk="1" hangingPunct="1"/>
            <a:r>
              <a:rPr lang="nb-NO" altLang="nb-NO" dirty="0" err="1" smtClean="0"/>
              <a:t>Leksdal</a:t>
            </a:r>
            <a:r>
              <a:rPr lang="nb-NO" altLang="nb-NO" dirty="0" smtClean="0"/>
              <a:t> ILs forpliktelse som klubb er at </a:t>
            </a:r>
            <a:r>
              <a:rPr lang="nb-NO" altLang="nb-NO" i="1" dirty="0" smtClean="0">
                <a:solidFill>
                  <a:srgbClr val="FF0000"/>
                </a:solidFill>
              </a:rPr>
              <a:t>ALLE</a:t>
            </a:r>
            <a:r>
              <a:rPr lang="nb-NO" altLang="nb-NO" dirty="0" smtClean="0"/>
              <a:t>…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 … føler seg inkludert og velkommen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… opplever størst mulig skiglede lengst mulig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… opplever fokus på mestring og ikke resultat</a:t>
            </a:r>
          </a:p>
          <a:p>
            <a:pPr marL="457200" lvl="1" indent="0" eaLnBrk="1" hangingPunct="1">
              <a:buNone/>
            </a:pPr>
            <a:r>
              <a:rPr lang="nb-NO" altLang="nb-NO" dirty="0" smtClean="0"/>
              <a:t>				</a:t>
            </a:r>
            <a:r>
              <a:rPr lang="nb-NO" altLang="nb-NO" sz="2200" dirty="0" smtClean="0">
                <a:solidFill>
                  <a:srgbClr val="FF0000"/>
                </a:solidFill>
              </a:rPr>
              <a:t>og at…</a:t>
            </a:r>
            <a:r>
              <a:rPr lang="nb-NO" altLang="nb-NO" dirty="0" smtClean="0"/>
              <a:t> 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…aktiviteter gjennomføres med lavest mulig kostnad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… klubben bidrar til å dempe «utstyrshysteri»</a:t>
            </a:r>
          </a:p>
          <a:p>
            <a:pPr lvl="1" eaLnBrk="1" hangingPunct="1">
              <a:buFont typeface="Wingdings" panose="05000000000000000000" pitchFamily="2" charset="2"/>
              <a:buChar char="Ø"/>
            </a:pPr>
            <a:r>
              <a:rPr lang="nb-NO" altLang="nb-NO" sz="2600" dirty="0" smtClean="0"/>
              <a:t>… klubben legger til rette for sportslig satsing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nb-NO" altLang="nb-NO" dirty="0" smtClean="0">
              <a:solidFill>
                <a:srgbClr val="FF0000"/>
              </a:solidFill>
            </a:endParaRP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46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nb-NO" altLang="nb-NO" dirty="0" smtClean="0"/>
              <a:t>Målsettinger 2016/2017 </a:t>
            </a:r>
          </a:p>
        </p:txBody>
      </p:sp>
      <p:sp>
        <p:nvSpPr>
          <p:cNvPr id="9219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nb-NO" altLang="nb-NO" smtClean="0"/>
          </a:p>
          <a:p>
            <a:pPr eaLnBrk="1" hangingPunct="1"/>
            <a:endParaRPr lang="nb-NO" altLang="nb-NO" smtClean="0"/>
          </a:p>
        </p:txBody>
      </p:sp>
      <p:graphicFrame>
        <p:nvGraphicFramePr>
          <p:cNvPr id="4" name="Tabel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131024"/>
              </p:ext>
            </p:extLst>
          </p:nvPr>
        </p:nvGraphicFramePr>
        <p:xfrm>
          <a:off x="323850" y="1150938"/>
          <a:ext cx="8451850" cy="5518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89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614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14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51815">
                <a:tc>
                  <a:txBody>
                    <a:bodyPr/>
                    <a:lstStyle/>
                    <a:p>
                      <a:pPr algn="ctr"/>
                      <a:r>
                        <a:rPr lang="nb-NO" sz="2600" dirty="0" err="1" smtClean="0"/>
                        <a:t>Ref</a:t>
                      </a:r>
                      <a:endParaRPr lang="nb-NO" sz="2600" dirty="0"/>
                    </a:p>
                  </a:txBody>
                  <a:tcPr marL="91439" marR="91439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2600" dirty="0" smtClean="0"/>
                        <a:t>Mål</a:t>
                      </a:r>
                      <a:endParaRPr lang="nb-NO" sz="2600" dirty="0"/>
                    </a:p>
                  </a:txBody>
                  <a:tcPr marL="91439" marR="91439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b-NO" sz="2600" dirty="0" smtClean="0"/>
                        <a:t>Måltall</a:t>
                      </a:r>
                      <a:endParaRPr lang="nb-NO" sz="2600" dirty="0"/>
                    </a:p>
                  </a:txBody>
                  <a:tcPr marL="91439" marR="9143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1</a:t>
                      </a: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&gt; 80 deltagere på Skiskolen</a:t>
                      </a:r>
                    </a:p>
                  </a:txBody>
                  <a:tcPr marL="91439" marR="91439" anchor="ctr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algn="ctr"/>
                      <a:r>
                        <a:rPr lang="nb-NO" sz="2200" dirty="0" smtClean="0"/>
                        <a:t>2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nb-NO" sz="2200" dirty="0" smtClean="0"/>
                        <a:t>&gt; 60 deltagere deltatt</a:t>
                      </a:r>
                      <a:r>
                        <a:rPr lang="nb-NO" sz="2200" baseline="0" dirty="0" smtClean="0"/>
                        <a:t> i klubbkarusellen</a:t>
                      </a:r>
                      <a:endParaRPr lang="nb-NO" sz="2200" dirty="0" smtClean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3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&gt;</a:t>
                      </a:r>
                      <a:r>
                        <a:rPr lang="nb-NO" sz="2200" baseline="0" dirty="0" smtClean="0"/>
                        <a:t> </a:t>
                      </a:r>
                      <a:r>
                        <a:rPr lang="nb-NO" sz="2200" dirty="0" smtClean="0"/>
                        <a:t>10 deltagere i seniorklassen</a:t>
                      </a:r>
                      <a:r>
                        <a:rPr lang="nb-NO" sz="2200" baseline="0" dirty="0" smtClean="0"/>
                        <a:t> i klubbkarusellen</a:t>
                      </a:r>
                      <a:endParaRPr lang="nb-NO" sz="2200" dirty="0" smtClean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nb-NO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4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8 lag i utvalgt</a:t>
                      </a:r>
                      <a:r>
                        <a:rPr lang="nb-NO" sz="2200" baseline="0" dirty="0" smtClean="0"/>
                        <a:t> stafett (KM-stafetten)</a:t>
                      </a:r>
                      <a:endParaRPr lang="nb-NO" sz="2200" dirty="0" smtClean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5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Arrangere 5 klubbrenn ,1 kretsrenn og 2 turrenn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6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Gjennomføre fellestur til minst 1 skirenn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7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Gjennomføre</a:t>
                      </a:r>
                      <a:r>
                        <a:rPr lang="nb-NO" sz="2200" baseline="0" dirty="0" smtClean="0"/>
                        <a:t> måneskinnstur til </a:t>
                      </a:r>
                      <a:r>
                        <a:rPr lang="nb-NO" sz="2200" baseline="0" dirty="0" err="1" smtClean="0"/>
                        <a:t>Fånetthytta</a:t>
                      </a:r>
                      <a:endParaRPr lang="nb-NO" sz="2200" dirty="0" smtClean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8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Gjennomføre skolering</a:t>
                      </a:r>
                      <a:r>
                        <a:rPr lang="nb-NO" sz="2200" baseline="0" dirty="0" smtClean="0"/>
                        <a:t> av trenere</a:t>
                      </a:r>
                      <a:endParaRPr lang="nb-NO" sz="2200" dirty="0" smtClean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endParaRPr lang="nb-NO" sz="1800" dirty="0"/>
                    </a:p>
                  </a:txBody>
                  <a:tcPr marL="91439" marR="91439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9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2200" dirty="0" smtClean="0"/>
                        <a:t>Gjennomføre treningssamling/miljøsamling</a:t>
                      </a:r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nb-NO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9" marR="91439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pic>
        <p:nvPicPr>
          <p:cNvPr id="926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15888"/>
            <a:ext cx="7762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57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 smtClean="0"/>
              <a:t>Agenda</a:t>
            </a:r>
            <a:endParaRPr lang="nb-NO" altLang="nb-NO" sz="3600" dirty="0" smtClean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</a:t>
            </a:r>
            <a:r>
              <a:rPr lang="nb-NO" dirty="0" smtClean="0">
                <a:solidFill>
                  <a:schemeClr val="tx1"/>
                </a:solidFill>
              </a:rPr>
              <a:t>Organisering skiskole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</a:t>
            </a:r>
            <a:r>
              <a:rPr lang="nb-NO" dirty="0" smtClean="0">
                <a:solidFill>
                  <a:schemeClr val="tx1"/>
                </a:solidFill>
              </a:rPr>
              <a:t>5 </a:t>
            </a:r>
            <a:r>
              <a:rPr lang="nb-NO" dirty="0">
                <a:solidFill>
                  <a:schemeClr val="tx1"/>
                </a:solidFill>
              </a:rPr>
              <a:t>– </a:t>
            </a:r>
            <a:r>
              <a:rPr lang="nb-NO" dirty="0" smtClean="0">
                <a:solidFill>
                  <a:schemeClr val="tx1"/>
                </a:solidFill>
              </a:rPr>
              <a:t>Praktisk informasjon</a:t>
            </a:r>
            <a:endParaRPr lang="nb-N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6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Utviklingstrapp</a:t>
            </a:r>
          </a:p>
        </p:txBody>
      </p:sp>
      <p:grpSp>
        <p:nvGrpSpPr>
          <p:cNvPr id="12291" name="Gruppe 20"/>
          <p:cNvGrpSpPr>
            <a:grpSpLocks/>
          </p:cNvGrpSpPr>
          <p:nvPr/>
        </p:nvGrpSpPr>
        <p:grpSpPr bwMode="auto">
          <a:xfrm>
            <a:off x="323850" y="1341438"/>
            <a:ext cx="8748713" cy="4716462"/>
            <a:chOff x="-45666" y="2456892"/>
            <a:chExt cx="8971210" cy="3600536"/>
          </a:xfrm>
        </p:grpSpPr>
        <p:sp>
          <p:nvSpPr>
            <p:cNvPr id="4" name="Rektangel 3"/>
            <p:cNvSpPr/>
            <p:nvPr/>
          </p:nvSpPr>
          <p:spPr>
            <a:xfrm>
              <a:off x="-45666" y="5275757"/>
              <a:ext cx="1735313" cy="75379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«Lek med ski»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Utvikle basisferdigheter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200" dirty="0"/>
            </a:p>
          </p:txBody>
        </p:sp>
        <p:sp>
          <p:nvSpPr>
            <p:cNvPr id="5" name="Rektangel 4"/>
            <p:cNvSpPr/>
            <p:nvPr/>
          </p:nvSpPr>
          <p:spPr>
            <a:xfrm>
              <a:off x="1762902" y="4748583"/>
              <a:ext cx="1735313" cy="130884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Lekpreget  trening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Utvikle basisferdigheter</a:t>
              </a:r>
            </a:p>
          </p:txBody>
        </p:sp>
        <p:sp>
          <p:nvSpPr>
            <p:cNvPr id="6" name="Rektangel 5"/>
            <p:cNvSpPr/>
            <p:nvPr/>
          </p:nvSpPr>
          <p:spPr>
            <a:xfrm>
              <a:off x="3573097" y="4092949"/>
              <a:ext cx="1733684" cy="196447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13 – 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Teknikkforståelse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  <p:sp>
          <p:nvSpPr>
            <p:cNvPr id="7" name="Rektangel 6"/>
            <p:cNvSpPr/>
            <p:nvPr/>
          </p:nvSpPr>
          <p:spPr>
            <a:xfrm>
              <a:off x="5381663" y="3357329"/>
              <a:ext cx="1735313" cy="270009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200" dirty="0"/>
                <a:t>Egentrening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  <p:sp>
          <p:nvSpPr>
            <p:cNvPr id="8" name="Rektangel 7"/>
            <p:cNvSpPr/>
            <p:nvPr/>
          </p:nvSpPr>
          <p:spPr>
            <a:xfrm>
              <a:off x="7190231" y="2456892"/>
              <a:ext cx="1735313" cy="360053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Junior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1400" dirty="0"/>
                <a:t>«Være sin egen trener»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1400" dirty="0"/>
            </a:p>
          </p:txBody>
        </p:sp>
      </p:grpSp>
      <p:sp>
        <p:nvSpPr>
          <p:cNvPr id="22" name="Pil opp og ned 21"/>
          <p:cNvSpPr/>
          <p:nvPr/>
        </p:nvSpPr>
        <p:spPr>
          <a:xfrm>
            <a:off x="34925" y="1341438"/>
            <a:ext cx="215900" cy="4716462"/>
          </a:xfrm>
          <a:prstGeom prst="upDownArrow">
            <a:avLst/>
          </a:prstGeom>
          <a:gradFill>
            <a:gsLst>
              <a:gs pos="0">
                <a:srgbClr val="DDEBCF"/>
              </a:gs>
              <a:gs pos="4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nb-NO"/>
          </a:p>
        </p:txBody>
      </p:sp>
      <p:sp>
        <p:nvSpPr>
          <p:cNvPr id="12293" name="TekstSylinder 24"/>
          <p:cNvSpPr txBox="1">
            <a:spLocks noChangeArrowheads="1"/>
          </p:cNvSpPr>
          <p:nvPr/>
        </p:nvSpPr>
        <p:spPr bwMode="auto">
          <a:xfrm>
            <a:off x="-36513" y="6156325"/>
            <a:ext cx="1474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1800"/>
              <a:t>Allsidighet</a:t>
            </a:r>
          </a:p>
        </p:txBody>
      </p:sp>
      <p:sp>
        <p:nvSpPr>
          <p:cNvPr id="12294" name="TekstSylinder 25"/>
          <p:cNvSpPr txBox="1">
            <a:spLocks noChangeArrowheads="1"/>
          </p:cNvSpPr>
          <p:nvPr/>
        </p:nvSpPr>
        <p:spPr bwMode="auto">
          <a:xfrm>
            <a:off x="1588" y="908050"/>
            <a:ext cx="1474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nb-NO" altLang="nb-NO" sz="1800"/>
              <a:t>Spesialisering</a:t>
            </a:r>
          </a:p>
        </p:txBody>
      </p:sp>
      <p:sp>
        <p:nvSpPr>
          <p:cNvPr id="12295" name="TekstSylinder 26"/>
          <p:cNvSpPr txBox="1">
            <a:spLocks noChangeArrowheads="1"/>
          </p:cNvSpPr>
          <p:nvPr/>
        </p:nvSpPr>
        <p:spPr bwMode="auto">
          <a:xfrm rot="-1761133">
            <a:off x="-217488" y="2546350"/>
            <a:ext cx="77898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b-NO" altLang="nb-NO" sz="2400" dirty="0"/>
              <a:t>Overordnede målsettinger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b-NO" altLang="nb-NO" sz="2000" dirty="0"/>
              <a:t>- </a:t>
            </a:r>
            <a:r>
              <a:rPr lang="nb-NO" altLang="nb-NO" sz="1600" dirty="0"/>
              <a:t>Mestring </a:t>
            </a:r>
            <a:r>
              <a:rPr lang="nb-NO" altLang="nb-NO" sz="1600" dirty="0" smtClean="0"/>
              <a:t>skal være viktigere enn resultat </a:t>
            </a:r>
            <a:r>
              <a:rPr lang="nb-NO" altLang="nb-NO" sz="2000" dirty="0"/>
              <a:t>-</a:t>
            </a:r>
          </a:p>
        </p:txBody>
      </p:sp>
      <p:sp>
        <p:nvSpPr>
          <p:cNvPr id="3" name="Rektangel 2"/>
          <p:cNvSpPr/>
          <p:nvPr/>
        </p:nvSpPr>
        <p:spPr>
          <a:xfrm>
            <a:off x="2087563" y="5408613"/>
            <a:ext cx="6985000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Konkurranseglede</a:t>
            </a:r>
          </a:p>
        </p:txBody>
      </p:sp>
      <p:sp>
        <p:nvSpPr>
          <p:cNvPr id="14" name="Rektangel 13"/>
          <p:cNvSpPr/>
          <p:nvPr/>
        </p:nvSpPr>
        <p:spPr>
          <a:xfrm>
            <a:off x="3851275" y="5084763"/>
            <a:ext cx="5221288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Treningsforståelse</a:t>
            </a:r>
          </a:p>
        </p:txBody>
      </p:sp>
      <p:sp>
        <p:nvSpPr>
          <p:cNvPr id="15" name="Rektangel 14"/>
          <p:cNvSpPr/>
          <p:nvPr/>
        </p:nvSpPr>
        <p:spPr>
          <a:xfrm>
            <a:off x="323850" y="5732463"/>
            <a:ext cx="8748713" cy="32543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Treningsglede</a:t>
            </a:r>
          </a:p>
        </p:txBody>
      </p:sp>
      <p:sp>
        <p:nvSpPr>
          <p:cNvPr id="17" name="Rektangel 16"/>
          <p:cNvSpPr/>
          <p:nvPr/>
        </p:nvSpPr>
        <p:spPr>
          <a:xfrm>
            <a:off x="5616575" y="4760913"/>
            <a:ext cx="3455988" cy="3238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Økt spesialisering</a:t>
            </a:r>
          </a:p>
        </p:txBody>
      </p:sp>
      <p:sp>
        <p:nvSpPr>
          <p:cNvPr id="2" name="Rektangel 1"/>
          <p:cNvSpPr/>
          <p:nvPr/>
        </p:nvSpPr>
        <p:spPr>
          <a:xfrm>
            <a:off x="2087563" y="5408613"/>
            <a:ext cx="1692275" cy="323850"/>
          </a:xfrm>
          <a:prstGeom prst="rect">
            <a:avLst/>
          </a:prstGeom>
          <a:pattFill prst="trellis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2481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6-10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950" y="1412875"/>
            <a:ext cx="4248150" cy="6461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Anbefalte fellesaktiviteter</a:t>
            </a:r>
            <a:r>
              <a:rPr lang="nb-NO" u="sng" dirty="0"/>
              <a:t>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Skiskole, klubbrenn, familiedag 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950" y="2205038"/>
            <a:ext cx="4248150" cy="2031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Innhold skiskole: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Lekpregede øvelser som gir mye aktivitet og kan gjennomføres av alle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 smtClean="0"/>
              <a:t>Mye </a:t>
            </a:r>
            <a:r>
              <a:rPr lang="nb-NO" dirty="0"/>
              <a:t>uten staver (balanse)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50/50 mellom klassisk og skøyting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 smtClean="0"/>
              <a:t>Repetisjon </a:t>
            </a:r>
            <a:r>
              <a:rPr lang="nb-NO" dirty="0"/>
              <a:t>av øvelser en fordel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/>
              <a:t>-    Bli kjent med ulike terrengtyper 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950" y="4365625"/>
            <a:ext cx="4248150" cy="23082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Trener- forventninger: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Skape stor aktivitet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Inkludere alle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Kommunisere forventninger til oppmøte, organisering, klær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Bevisst på å gi oppmerksomhet til de som ikke «stikker» hodet frem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500563" y="1412875"/>
            <a:ext cx="4535487" cy="14779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Ferdighetsmål: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Håndtere eget skiutstyr (av/på med ski/sko)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Forstå krav til oppmøte, organisering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Gjennomføre minst et klubbrenn</a:t>
            </a:r>
          </a:p>
        </p:txBody>
      </p:sp>
      <p:grpSp>
        <p:nvGrpSpPr>
          <p:cNvPr id="13319" name="Gruppe 8"/>
          <p:cNvGrpSpPr>
            <a:grpSpLocks/>
          </p:cNvGrpSpPr>
          <p:nvPr/>
        </p:nvGrpSpPr>
        <p:grpSpPr bwMode="auto">
          <a:xfrm>
            <a:off x="6443663" y="115888"/>
            <a:ext cx="2484437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13 – 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500563" y="2997200"/>
            <a:ext cx="4535487" cy="17541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Foreldre: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Vær gjerne tilstede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Bidra ved behov under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Utnytte tiden til egentrening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Ta barna med på ski </a:t>
            </a:r>
            <a:r>
              <a:rPr lang="nb-NO" dirty="0" smtClean="0"/>
              <a:t>utenom </a:t>
            </a:r>
            <a:r>
              <a:rPr lang="nb-NO" dirty="0"/>
              <a:t>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Smøre ski (spør om råd!)</a:t>
            </a:r>
          </a:p>
        </p:txBody>
      </p:sp>
      <p:sp>
        <p:nvSpPr>
          <p:cNvPr id="22" name="TekstSylinder 21"/>
          <p:cNvSpPr txBox="1"/>
          <p:nvPr/>
        </p:nvSpPr>
        <p:spPr>
          <a:xfrm>
            <a:off x="4500563" y="4869160"/>
            <a:ext cx="4537075" cy="14779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 utstyr: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kombiski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</a:t>
            </a:r>
            <a:r>
              <a:rPr lang="nb-NO" dirty="0" err="1"/>
              <a:t>kombisko</a:t>
            </a:r>
            <a:endParaRPr lang="nb-NO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Skøyte- og klassiskstaver (9-10 år)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nb-NO" dirty="0"/>
          </a:p>
        </p:txBody>
      </p:sp>
      <p:sp>
        <p:nvSpPr>
          <p:cNvPr id="2" name="Ellipse 1"/>
          <p:cNvSpPr/>
          <p:nvPr/>
        </p:nvSpPr>
        <p:spPr>
          <a:xfrm>
            <a:off x="4052690" y="2696022"/>
            <a:ext cx="4968552" cy="42613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122553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11-12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950" y="1412875"/>
            <a:ext cx="424815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Anbefalte fellesaktiviteter</a:t>
            </a:r>
            <a:r>
              <a:rPr lang="nb-NO" u="sng" dirty="0"/>
              <a:t>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Skiskole, </a:t>
            </a:r>
            <a:r>
              <a:rPr lang="nb-NO" dirty="0" err="1" smtClean="0"/>
              <a:t>fellesøkt</a:t>
            </a:r>
            <a:r>
              <a:rPr lang="nb-NO" dirty="0" smtClean="0"/>
              <a:t> </a:t>
            </a:r>
            <a:r>
              <a:rPr lang="nb-NO" dirty="0"/>
              <a:t>i </a:t>
            </a:r>
            <a:r>
              <a:rPr lang="nb-NO" dirty="0" smtClean="0"/>
              <a:t>sesongen, felles langtur og treningssamling </a:t>
            </a:r>
            <a:r>
              <a:rPr lang="nb-NO" dirty="0"/>
              <a:t>i klubb, </a:t>
            </a:r>
            <a:endParaRPr lang="nb-NO" dirty="0" smtClean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 smtClean="0"/>
              <a:t>Klubb-</a:t>
            </a:r>
            <a:r>
              <a:rPr lang="nb-NO" dirty="0"/>
              <a:t>. sone- og kretsrenn 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950" y="2826941"/>
            <a:ext cx="4248150" cy="17541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Innhold: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Mye uten staver (balanse)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50/50 mellom klassisk og skøyting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Utvikle basisferdigheter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dirty="0"/>
              <a:t>Skape grunnleggende forståelse av teknikk </a:t>
            </a:r>
            <a:r>
              <a:rPr lang="nb-NO" dirty="0" err="1"/>
              <a:t>ift</a:t>
            </a:r>
            <a:r>
              <a:rPr lang="nb-NO" dirty="0"/>
              <a:t> terreng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950" y="4710955"/>
            <a:ext cx="4248150" cy="20304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Trener- forventninger: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Skape stor aktivitet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«Få med flest mulig lengst mulig»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Bruke terreng som stiller krav til ulik teknikk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Legge inn elementer som krever hurtighet, spenst, balanse og styrke</a:t>
            </a:r>
          </a:p>
        </p:txBody>
      </p:sp>
      <p:sp>
        <p:nvSpPr>
          <p:cNvPr id="7" name="TekstSylinder 6"/>
          <p:cNvSpPr txBox="1"/>
          <p:nvPr/>
        </p:nvSpPr>
        <p:spPr>
          <a:xfrm>
            <a:off x="4500563" y="1412875"/>
            <a:ext cx="4535487" cy="17541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Ferdighetsmål: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Forstå krav til oppmøte, organisering og behandling av ski (orden)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Gjennomføre minst et kretsrenn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Kunne bruke ulike teknikker i både skøyting og klassisk</a:t>
            </a:r>
          </a:p>
        </p:txBody>
      </p:sp>
      <p:grpSp>
        <p:nvGrpSpPr>
          <p:cNvPr id="14343" name="Gruppe 8"/>
          <p:cNvGrpSpPr>
            <a:grpSpLocks/>
          </p:cNvGrpSpPr>
          <p:nvPr/>
        </p:nvGrpSpPr>
        <p:grpSpPr bwMode="auto">
          <a:xfrm>
            <a:off x="6443663" y="115888"/>
            <a:ext cx="2484437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6-10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11-12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13 –14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15-16 år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500563" y="3221038"/>
            <a:ext cx="4535487" cy="1476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Foreldre: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Utnytte tiden til egentrening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Ta barna med på ski utenom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Bidra ved behov under trening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Smøre ski (spør om råd!)</a:t>
            </a:r>
          </a:p>
        </p:txBody>
      </p:sp>
      <p:sp>
        <p:nvSpPr>
          <p:cNvPr id="22" name="TekstSylinder 21"/>
          <p:cNvSpPr txBox="1"/>
          <p:nvPr/>
        </p:nvSpPr>
        <p:spPr>
          <a:xfrm>
            <a:off x="4500563" y="4797425"/>
            <a:ext cx="4535487" cy="1476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b="1" u="sng" dirty="0"/>
              <a:t>Anbefalt utstyr: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kombiski, </a:t>
            </a:r>
            <a:r>
              <a:rPr lang="nb-NO" dirty="0" err="1"/>
              <a:t>evt</a:t>
            </a:r>
            <a:r>
              <a:rPr lang="nb-NO" dirty="0"/>
              <a:t> 2 par ski (skøyte/klassisk)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1 par </a:t>
            </a:r>
            <a:r>
              <a:rPr lang="nb-NO" dirty="0" err="1"/>
              <a:t>kombisko</a:t>
            </a:r>
            <a:endParaRPr lang="nb-NO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nb-NO" dirty="0"/>
              <a:t>Skøyte- og klassiskstaver i rett lengde </a:t>
            </a:r>
          </a:p>
        </p:txBody>
      </p:sp>
      <p:sp>
        <p:nvSpPr>
          <p:cNvPr id="15" name="Ellipse 14"/>
          <p:cNvSpPr/>
          <p:nvPr/>
        </p:nvSpPr>
        <p:spPr>
          <a:xfrm>
            <a:off x="4052690" y="2696022"/>
            <a:ext cx="4968552" cy="42613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97726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13-14 år</a:t>
            </a:r>
          </a:p>
        </p:txBody>
      </p:sp>
      <p:sp>
        <p:nvSpPr>
          <p:cNvPr id="4" name="TekstSylinder 3"/>
          <p:cNvSpPr txBox="1"/>
          <p:nvPr/>
        </p:nvSpPr>
        <p:spPr>
          <a:xfrm>
            <a:off x="107504" y="1412875"/>
            <a:ext cx="4536504" cy="12926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Fellestreninger</a:t>
            </a:r>
            <a:r>
              <a:rPr lang="nb-NO" u="sng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To fellesøkter i sesongen + felles langtur.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Treningssamling i klubb.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Delta på kretssamlinger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/>
              <a:t>Klubb-, sone- og kretsrenn (herunder KM)</a:t>
            </a:r>
          </a:p>
        </p:txBody>
      </p:sp>
      <p:sp>
        <p:nvSpPr>
          <p:cNvPr id="5" name="TekstSylinder 4"/>
          <p:cNvSpPr txBox="1"/>
          <p:nvPr/>
        </p:nvSpPr>
        <p:spPr>
          <a:xfrm>
            <a:off x="107504" y="2805540"/>
            <a:ext cx="4536504" cy="221599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Innhold: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Variere intensitet på trening (rolig, moderat og hardt)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langkjøring og intervalltrening, men fortsatt lekbetont trening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50/50 mellom klassisk og skøyting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Videreutvikle basisferdigheter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Øke kunnskapen om bruk av riktig teknikk til varierende terreng</a:t>
            </a:r>
          </a:p>
        </p:txBody>
      </p:sp>
      <p:sp>
        <p:nvSpPr>
          <p:cNvPr id="6" name="TekstSylinder 5"/>
          <p:cNvSpPr txBox="1"/>
          <p:nvPr/>
        </p:nvSpPr>
        <p:spPr>
          <a:xfrm>
            <a:off x="107504" y="5122343"/>
            <a:ext cx="4536504" cy="152349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Trener- forventninger: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Fokus på prestasjon og utvikling, fremfor resultat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Skape gode treningsgrupper og godt treningsmiljø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Perfeksjonering/utvikling av teknikk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Bruke terreng som stiller krav til ulik teknikk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500" dirty="0">
                <a:latin typeface="Calibri" charset="0"/>
              </a:rPr>
              <a:t>Introdusere </a:t>
            </a:r>
            <a:r>
              <a:rPr lang="nb-NO" sz="1500" dirty="0" smtClean="0">
                <a:latin typeface="Calibri" charset="0"/>
              </a:rPr>
              <a:t>treningsplan</a:t>
            </a:r>
            <a:endParaRPr lang="nb-NO" sz="1500" dirty="0">
              <a:latin typeface="Calibri" charset="0"/>
            </a:endParaRPr>
          </a:p>
        </p:txBody>
      </p:sp>
      <p:sp>
        <p:nvSpPr>
          <p:cNvPr id="7" name="TekstSylinder 6"/>
          <p:cNvSpPr txBox="1"/>
          <p:nvPr/>
        </p:nvSpPr>
        <p:spPr>
          <a:xfrm>
            <a:off x="4806456" y="1412877"/>
            <a:ext cx="4230040" cy="187743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defRPr/>
            </a:pPr>
            <a:r>
              <a:rPr lang="nb-NO" b="1" u="sng" dirty="0"/>
              <a:t>Ferdighetsmål: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Forstå krav til oppmøte, organisering og behandling av ski (orden)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Gjennomføre flere sone- og kretsrenn og delta i KM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Utvikle og bruke ulike teknikker i både skøyting og klassisk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nb-NO" sz="1400" dirty="0">
                <a:latin typeface="Calibri" charset="0"/>
              </a:rPr>
              <a:t>Lære seg "enkel" smøring til trening. </a:t>
            </a:r>
          </a:p>
          <a:p>
            <a:pPr marL="285750" indent="-285750">
              <a:buFontTx/>
              <a:buChar char="-"/>
              <a:defRPr/>
            </a:pPr>
            <a:endParaRPr lang="nb-NO" sz="1400" dirty="0"/>
          </a:p>
        </p:txBody>
      </p:sp>
      <p:grpSp>
        <p:nvGrpSpPr>
          <p:cNvPr id="15367" name="Gruppe 8"/>
          <p:cNvGrpSpPr>
            <a:grpSpLocks/>
          </p:cNvGrpSpPr>
          <p:nvPr/>
        </p:nvGrpSpPr>
        <p:grpSpPr bwMode="auto">
          <a:xfrm>
            <a:off x="5975748" y="115888"/>
            <a:ext cx="1863328" cy="1225550"/>
            <a:chOff x="-45666" y="2456892"/>
            <a:chExt cx="8971210" cy="3615078"/>
          </a:xfrm>
        </p:grpSpPr>
        <p:sp>
          <p:nvSpPr>
            <p:cNvPr id="10" name="Rektangel 9"/>
            <p:cNvSpPr/>
            <p:nvPr/>
          </p:nvSpPr>
          <p:spPr>
            <a:xfrm>
              <a:off x="-45666" y="5318047"/>
              <a:ext cx="1736917" cy="753923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6-10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1" name="Rektangel 10"/>
            <p:cNvSpPr/>
            <p:nvPr/>
          </p:nvSpPr>
          <p:spPr>
            <a:xfrm>
              <a:off x="1765774" y="4746752"/>
              <a:ext cx="1731186" cy="1311168"/>
            </a:xfrm>
            <a:prstGeom prst="rect">
              <a:avLst/>
            </a:prstGeom>
            <a:solidFill>
              <a:schemeClr val="accent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11-12 år</a:t>
              </a:r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2" name="Rektangel 11"/>
            <p:cNvSpPr/>
            <p:nvPr/>
          </p:nvSpPr>
          <p:spPr>
            <a:xfrm>
              <a:off x="3571479" y="4091168"/>
              <a:ext cx="1736920" cy="1966752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13 –14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3" name="Rektangel 12"/>
            <p:cNvSpPr/>
            <p:nvPr/>
          </p:nvSpPr>
          <p:spPr>
            <a:xfrm>
              <a:off x="5382919" y="3355979"/>
              <a:ext cx="1731186" cy="270194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15-16 år</a:t>
              </a:r>
            </a:p>
            <a:p>
              <a:pPr algn="ctr">
                <a:defRPr/>
              </a:pPr>
              <a:endParaRPr lang="nb-NO" sz="800" dirty="0"/>
            </a:p>
            <a:p>
              <a:pPr algn="ctr">
                <a:defRPr/>
              </a:pPr>
              <a:endParaRPr lang="nb-NO" sz="800" dirty="0"/>
            </a:p>
          </p:txBody>
        </p:sp>
        <p:sp>
          <p:nvSpPr>
            <p:cNvPr id="14" name="Rektangel 13"/>
            <p:cNvSpPr/>
            <p:nvPr/>
          </p:nvSpPr>
          <p:spPr>
            <a:xfrm>
              <a:off x="7188627" y="2456892"/>
              <a:ext cx="1736917" cy="36010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nb-NO" sz="800" dirty="0"/>
                <a:t>Junior</a:t>
              </a:r>
            </a:p>
          </p:txBody>
        </p:sp>
      </p:grpSp>
      <p:sp>
        <p:nvSpPr>
          <p:cNvPr id="21" name="TekstSylinder 20"/>
          <p:cNvSpPr txBox="1"/>
          <p:nvPr/>
        </p:nvSpPr>
        <p:spPr>
          <a:xfrm>
            <a:off x="4806456" y="3361055"/>
            <a:ext cx="4230040" cy="1508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Foreldre: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Utnytte tiden til egentrening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Ta barna med på ski utenom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Bidra ved behov under trening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Smøre ski (spør om råd!)</a:t>
            </a:r>
          </a:p>
          <a:p>
            <a:pPr>
              <a:defRPr/>
            </a:pPr>
            <a:endParaRPr lang="nb-NO" b="1" dirty="0"/>
          </a:p>
        </p:txBody>
      </p:sp>
      <p:sp>
        <p:nvSpPr>
          <p:cNvPr id="22" name="TekstSylinder 21"/>
          <p:cNvSpPr txBox="1"/>
          <p:nvPr/>
        </p:nvSpPr>
        <p:spPr>
          <a:xfrm>
            <a:off x="4806456" y="5006206"/>
            <a:ext cx="4230040" cy="123110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nb-NO" b="1" u="sng" dirty="0"/>
              <a:t>Anbefalt utstyr: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klassiske 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skøyteski</a:t>
            </a:r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1 par </a:t>
            </a:r>
            <a:r>
              <a:rPr lang="nb-NO" sz="1400" dirty="0" err="1"/>
              <a:t>kombisko</a:t>
            </a:r>
            <a:endParaRPr lang="nb-NO" sz="1400" dirty="0"/>
          </a:p>
          <a:p>
            <a:pPr marL="285750" indent="-285750">
              <a:buFontTx/>
              <a:buChar char="-"/>
              <a:defRPr/>
            </a:pPr>
            <a:r>
              <a:rPr lang="nb-NO" sz="1400" dirty="0"/>
              <a:t>Skøyte- og klassiskstaver i rett lengde</a:t>
            </a:r>
          </a:p>
        </p:txBody>
      </p:sp>
      <p:sp>
        <p:nvSpPr>
          <p:cNvPr id="15" name="Ellipse 14"/>
          <p:cNvSpPr/>
          <p:nvPr/>
        </p:nvSpPr>
        <p:spPr>
          <a:xfrm>
            <a:off x="4289574" y="4691100"/>
            <a:ext cx="3369122" cy="21306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07806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 smtClean="0"/>
              <a:t>Agenda</a:t>
            </a:r>
            <a:endParaRPr lang="nb-NO" altLang="nb-NO" sz="3600" dirty="0" smtClean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4 – </a:t>
            </a:r>
            <a:r>
              <a:rPr lang="nb-NO" dirty="0" smtClean="0">
                <a:solidFill>
                  <a:schemeClr val="tx1"/>
                </a:solidFill>
              </a:rPr>
              <a:t>Organisering skiskole</a:t>
            </a:r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</a:t>
            </a:r>
            <a:r>
              <a:rPr lang="nb-NO" dirty="0" smtClean="0">
                <a:solidFill>
                  <a:schemeClr val="tx1"/>
                </a:solidFill>
              </a:rPr>
              <a:t>5 </a:t>
            </a:r>
            <a:r>
              <a:rPr lang="nb-NO" dirty="0">
                <a:solidFill>
                  <a:schemeClr val="tx1"/>
                </a:solidFill>
              </a:rPr>
              <a:t>– </a:t>
            </a:r>
            <a:r>
              <a:rPr lang="nb-NO" dirty="0" smtClean="0">
                <a:solidFill>
                  <a:schemeClr val="tx1"/>
                </a:solidFill>
              </a:rPr>
              <a:t>Praktisk informasjon</a:t>
            </a:r>
            <a:endParaRPr lang="nb-N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10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251520" y="423953"/>
            <a:ext cx="7488832" cy="6029383"/>
          </a:xfrm>
          <a:prstGeom prst="verticalScroll">
            <a:avLst/>
          </a:prstGeom>
          <a:gradFill flip="none" rotWithShape="1">
            <a:gsLst>
              <a:gs pos="0">
                <a:srgbClr val="FFEFD1"/>
              </a:gs>
              <a:gs pos="53000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600" b="1" dirty="0" smtClean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forbilde!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  <a:defRPr/>
            </a:pPr>
            <a:r>
              <a:rPr lang="nb-NO" sz="2200" dirty="0" smtClean="0">
                <a:solidFill>
                  <a:schemeClr val="tx1"/>
                </a:solidFill>
              </a:rPr>
              <a:t>Vær inkluderende</a:t>
            </a:r>
          </a:p>
          <a:p>
            <a:pPr marL="800100" lvl="1" indent="-342900">
              <a:buFont typeface="Courier New" panose="02070309020205020404" pitchFamily="49" charset="0"/>
              <a:buChar char="o"/>
              <a:defRPr/>
            </a:pPr>
            <a:r>
              <a:rPr lang="nb-NO" sz="2000" dirty="0" smtClean="0">
                <a:solidFill>
                  <a:schemeClr val="tx1"/>
                </a:solidFill>
              </a:rPr>
              <a:t>Bry deg om andre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Utnytt treningstiden til aktivitet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Lær å smøre ski (spør om råd!)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Ta vare på eget og </a:t>
            </a:r>
            <a:r>
              <a:rPr lang="nb-NO" sz="2200" dirty="0" smtClean="0">
                <a:solidFill>
                  <a:schemeClr val="tx1"/>
                </a:solidFill>
              </a:rPr>
              <a:t>klubbens utstyr</a:t>
            </a:r>
            <a:endParaRPr lang="nb-NO" sz="22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Bruk klubbens klær når du representerer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 smtClean="0">
                <a:solidFill>
                  <a:schemeClr val="tx1"/>
                </a:solidFill>
              </a:rPr>
              <a:t>Lag dine egne målsettinger og gjør ditt beste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 smtClean="0">
                <a:solidFill>
                  <a:schemeClr val="tx1"/>
                </a:solidFill>
              </a:rPr>
              <a:t>God oppførsel </a:t>
            </a:r>
            <a:r>
              <a:rPr lang="nb-NO" sz="2200" dirty="0">
                <a:solidFill>
                  <a:schemeClr val="tx1"/>
                </a:solidFill>
              </a:rPr>
              <a:t>i hytta, på trening </a:t>
            </a:r>
            <a:r>
              <a:rPr lang="nb-NO" sz="2200" dirty="0" smtClean="0">
                <a:solidFill>
                  <a:schemeClr val="tx1"/>
                </a:solidFill>
              </a:rPr>
              <a:t>og i </a:t>
            </a:r>
            <a:r>
              <a:rPr lang="nb-NO" sz="2200" dirty="0">
                <a:solidFill>
                  <a:schemeClr val="tx1"/>
                </a:solidFill>
              </a:rPr>
              <a:t>renn</a:t>
            </a:r>
          </a:p>
          <a:p>
            <a:pPr algn="ctr">
              <a:lnSpc>
                <a:spcPct val="150000"/>
              </a:lnSpc>
            </a:pPr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positiv!</a:t>
            </a:r>
            <a:endParaRPr lang="nb-NO" sz="2600" b="1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nb-NO" sz="2400" dirty="0" smtClean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179512" y="415702"/>
            <a:ext cx="8229600" cy="781050"/>
          </a:xfrm>
        </p:spPr>
        <p:txBody>
          <a:bodyPr/>
          <a:lstStyle/>
          <a:p>
            <a:pPr eaLnBrk="1" hangingPunct="1"/>
            <a:r>
              <a:rPr lang="nb-NO" altLang="nb-NO" sz="3600" b="1" dirty="0" smtClean="0">
                <a:latin typeface="Castellar" panose="020A0402060406010301" pitchFamily="18" charset="0"/>
              </a:rPr>
              <a:t>Utøver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030" y="260648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89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107504" y="423953"/>
            <a:ext cx="7920880" cy="6029383"/>
          </a:xfrm>
          <a:prstGeom prst="verticalScroll">
            <a:avLst/>
          </a:prstGeom>
          <a:gradFill>
            <a:gsLst>
              <a:gs pos="76000">
                <a:srgbClr val="FFEFD1"/>
              </a:gs>
              <a:gs pos="72000">
                <a:schemeClr val="accent3">
                  <a:lumMod val="40000"/>
                  <a:lumOff val="60000"/>
                </a:schemeClr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200" b="1" dirty="0" smtClean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Du er rollemodell!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 smtClean="0">
                <a:solidFill>
                  <a:schemeClr val="tx1"/>
                </a:solidFill>
              </a:rPr>
              <a:t>Ha fokus på mestring og ikke resultat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 smtClean="0">
                <a:solidFill>
                  <a:schemeClr val="tx1"/>
                </a:solidFill>
              </a:rPr>
              <a:t>Vær </a:t>
            </a:r>
            <a:r>
              <a:rPr lang="nb-NO" sz="2200" dirty="0">
                <a:solidFill>
                  <a:schemeClr val="tx1"/>
                </a:solidFill>
              </a:rPr>
              <a:t>inkluderende</a:t>
            </a:r>
          </a:p>
          <a:p>
            <a:pPr marL="342900" indent="-342900" eaLnBrk="1" hangingPunct="1"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Skap </a:t>
            </a:r>
            <a:r>
              <a:rPr lang="nb-NO" sz="2200" dirty="0" smtClean="0">
                <a:solidFill>
                  <a:schemeClr val="tx1"/>
                </a:solidFill>
              </a:rPr>
              <a:t>aktivitet</a:t>
            </a:r>
          </a:p>
          <a:p>
            <a:pPr marL="800100" lvl="1" indent="-342900">
              <a:buFont typeface="Courier New" panose="02070309020205020404" pitchFamily="49" charset="0"/>
              <a:buChar char="o"/>
              <a:defRPr/>
            </a:pPr>
            <a:r>
              <a:rPr lang="nb-NO" sz="2000" dirty="0" smtClean="0">
                <a:solidFill>
                  <a:schemeClr val="tx1"/>
                </a:solidFill>
              </a:rPr>
              <a:t>Planlegg treningene </a:t>
            </a:r>
            <a:endParaRPr lang="nb-NO" sz="2000" dirty="0">
              <a:solidFill>
                <a:schemeClr val="tx1"/>
              </a:solidFill>
            </a:endParaRP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Demp utstyrspresset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Oppmuntre barna til å delta på renn</a:t>
            </a:r>
          </a:p>
          <a:p>
            <a:pPr marL="342900" indent="-342900" eaLnBrk="1" hangingPunct="1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Gjennomført trenerkurs en </a:t>
            </a:r>
            <a:r>
              <a:rPr lang="nb-NO" sz="2200" dirty="0" smtClean="0">
                <a:solidFill>
                  <a:schemeClr val="tx1"/>
                </a:solidFill>
              </a:rPr>
              <a:t>fordel</a:t>
            </a:r>
          </a:p>
          <a:p>
            <a:pPr marL="342900" indent="-342900" eaLnBrk="1" fontAlgn="auto" hangingPunct="1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Politiattest</a:t>
            </a:r>
          </a:p>
          <a:p>
            <a:pPr marL="342900" indent="-342900" eaLnBrk="1" fontAlgn="auto" hangingPunct="1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nb-NO" sz="2200" dirty="0">
                <a:solidFill>
                  <a:schemeClr val="tx1"/>
                </a:solidFill>
              </a:rPr>
              <a:t>Sunt ambisjonsnivå</a:t>
            </a:r>
          </a:p>
          <a:p>
            <a:pPr algn="ctr">
              <a:lnSpc>
                <a:spcPct val="150000"/>
              </a:lnSpc>
            </a:pPr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positiv!</a:t>
            </a:r>
            <a:endParaRPr lang="nb-NO" sz="2600" b="1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nb-NO" sz="2400" dirty="0" smtClean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179512" y="415702"/>
            <a:ext cx="8229600" cy="781050"/>
          </a:xfrm>
        </p:spPr>
        <p:txBody>
          <a:bodyPr/>
          <a:lstStyle/>
          <a:p>
            <a:pPr eaLnBrk="1" hangingPunct="1"/>
            <a:r>
              <a:rPr lang="nb-NO" altLang="nb-NO" sz="3600" b="1" dirty="0" smtClean="0">
                <a:latin typeface="Castellar" panose="020A0402060406010301" pitchFamily="18" charset="0"/>
              </a:rPr>
              <a:t>Trener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438" y="332656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78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oddrett rull 2"/>
          <p:cNvSpPr/>
          <p:nvPr/>
        </p:nvSpPr>
        <p:spPr>
          <a:xfrm>
            <a:off x="107505" y="144015"/>
            <a:ext cx="7848872" cy="6453337"/>
          </a:xfrm>
          <a:prstGeom prst="verticalScroll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nb-NO" sz="1600" b="1" dirty="0" smtClean="0"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algn="ctr"/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Du er ditt barns forbilde!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 smtClean="0">
                <a:solidFill>
                  <a:schemeClr val="tx1"/>
                </a:solidFill>
              </a:rPr>
              <a:t>Sørg for at barn møter til rett tid med rett utstyr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 smtClean="0">
                <a:solidFill>
                  <a:schemeClr val="tx1"/>
                </a:solidFill>
              </a:rPr>
              <a:t>Smør </a:t>
            </a:r>
            <a:r>
              <a:rPr lang="nb-NO" sz="2200" dirty="0">
                <a:solidFill>
                  <a:schemeClr val="tx1"/>
                </a:solidFill>
              </a:rPr>
              <a:t>ski (spør om råd!)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 smtClean="0">
                <a:solidFill>
                  <a:schemeClr val="tx1"/>
                </a:solidFill>
              </a:rPr>
              <a:t>Følg foreldrevettreglene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Tilby hjelp til å organisere trening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 smtClean="0">
                <a:solidFill>
                  <a:schemeClr val="tx1"/>
                </a:solidFill>
              </a:rPr>
              <a:t>Utnytt </a:t>
            </a:r>
            <a:r>
              <a:rPr lang="nb-NO" sz="2200" dirty="0">
                <a:solidFill>
                  <a:schemeClr val="tx1"/>
                </a:solidFill>
              </a:rPr>
              <a:t>tiden til </a:t>
            </a:r>
            <a:r>
              <a:rPr lang="nb-NO" sz="2200" dirty="0" smtClean="0">
                <a:solidFill>
                  <a:schemeClr val="tx1"/>
                </a:solidFill>
              </a:rPr>
              <a:t>egentrening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nb-NO" sz="2000" dirty="0" smtClean="0">
                <a:solidFill>
                  <a:schemeClr val="tx1"/>
                </a:solidFill>
              </a:rPr>
              <a:t>Aktive foresatte gir aktive barn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Ta barna med på ski utenom trening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 smtClean="0">
                <a:solidFill>
                  <a:schemeClr val="tx1"/>
                </a:solidFill>
              </a:rPr>
              <a:t>Bidra på dugnad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nb-NO" sz="2200" dirty="0">
                <a:solidFill>
                  <a:schemeClr val="tx1"/>
                </a:solidFill>
              </a:rPr>
              <a:t>Oppmuntre barna til å delta på </a:t>
            </a:r>
            <a:r>
              <a:rPr lang="nb-NO" sz="2200" dirty="0" smtClean="0">
                <a:solidFill>
                  <a:schemeClr val="tx1"/>
                </a:solidFill>
              </a:rPr>
              <a:t>trening og renn</a:t>
            </a:r>
          </a:p>
          <a:p>
            <a:pPr algn="ctr">
              <a:lnSpc>
                <a:spcPct val="150000"/>
              </a:lnSpc>
            </a:pPr>
            <a:r>
              <a:rPr lang="nb-NO" sz="2600" b="1" dirty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Vær </a:t>
            </a:r>
            <a:r>
              <a:rPr lang="nb-NO" sz="26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positiv!</a:t>
            </a:r>
            <a:endParaRPr lang="nb-NO" sz="2600" b="1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nb-NO" sz="2400" dirty="0" smtClean="0">
                <a:solidFill>
                  <a:srgbClr val="FF0000"/>
                </a:solidFill>
              </a:rPr>
              <a:t> </a:t>
            </a:r>
          </a:p>
          <a:p>
            <a:endParaRPr lang="nb-NO" sz="2400" dirty="0">
              <a:solidFill>
                <a:srgbClr val="FF0000"/>
              </a:solidFill>
            </a:endParaRPr>
          </a:p>
          <a:p>
            <a:endParaRPr lang="nb-NO" sz="2400" dirty="0"/>
          </a:p>
        </p:txBody>
      </p:sp>
      <p:sp>
        <p:nvSpPr>
          <p:cNvPr id="21506" name="Tittel 1"/>
          <p:cNvSpPr>
            <a:spLocks noGrp="1"/>
          </p:cNvSpPr>
          <p:nvPr>
            <p:ph type="title"/>
          </p:nvPr>
        </p:nvSpPr>
        <p:spPr>
          <a:xfrm>
            <a:off x="899592" y="127670"/>
            <a:ext cx="6264696" cy="781050"/>
          </a:xfrm>
        </p:spPr>
        <p:txBody>
          <a:bodyPr/>
          <a:lstStyle/>
          <a:p>
            <a:pPr eaLnBrk="1" hangingPunct="1"/>
            <a:r>
              <a:rPr lang="nb-NO" altLang="nb-NO" sz="3600" b="1" dirty="0" smtClean="0">
                <a:latin typeface="Castellar" panose="020A0402060406010301" pitchFamily="18" charset="0"/>
              </a:rPr>
              <a:t>Foresatt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32656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35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tel 1"/>
          <p:cNvSpPr>
            <a:spLocks noGrp="1"/>
          </p:cNvSpPr>
          <p:nvPr>
            <p:ph type="title"/>
          </p:nvPr>
        </p:nvSpPr>
        <p:spPr>
          <a:xfrm>
            <a:off x="395536" y="-27384"/>
            <a:ext cx="8229600" cy="1143000"/>
          </a:xfrm>
        </p:spPr>
        <p:txBody>
          <a:bodyPr/>
          <a:lstStyle/>
          <a:p>
            <a:pPr eaLnBrk="1" hangingPunct="1"/>
            <a:r>
              <a:rPr lang="nb-NO" altLang="nb-NO" sz="3200" dirty="0" smtClean="0"/>
              <a:t>Prinsipper </a:t>
            </a:r>
            <a:br>
              <a:rPr lang="nb-NO" altLang="nb-NO" sz="3200" dirty="0" smtClean="0"/>
            </a:br>
            <a:r>
              <a:rPr lang="nb-NO" altLang="nb-NO" sz="3200" dirty="0" err="1" smtClean="0"/>
              <a:t>Leksdal</a:t>
            </a:r>
            <a:r>
              <a:rPr lang="nb-NO" altLang="nb-NO" sz="3200" dirty="0" smtClean="0"/>
              <a:t> IL - Langrenn</a:t>
            </a:r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51521" y="1268760"/>
            <a:ext cx="8630542" cy="5328592"/>
          </a:xfrm>
        </p:spPr>
        <p:txBody>
          <a:bodyPr rtlCol="0">
            <a:normAutofit fontScale="7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 smtClean="0"/>
              <a:t>Aktivitetstilbud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 err="1" smtClean="0"/>
              <a:t>Leksdal</a:t>
            </a:r>
            <a:r>
              <a:rPr lang="nb-NO" sz="2600" dirty="0" smtClean="0"/>
              <a:t> IL skal 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 smtClean="0"/>
              <a:t>Prioritere «lavterskel» tilbud for flest mulig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 smtClean="0"/>
              <a:t>Legge til rette for utøvere som ønsker å satse på langrenn</a:t>
            </a:r>
          </a:p>
          <a:p>
            <a:pPr lvl="1" eaLnBrk="1" fontAlgn="auto" hangingPunct="1">
              <a:spcAft>
                <a:spcPts val="0"/>
              </a:spcAft>
              <a:buFont typeface="Arial" panose="020B0604020202020204" pitchFamily="34" charset="0"/>
              <a:buChar char="–"/>
              <a:defRPr/>
            </a:pPr>
            <a:r>
              <a:rPr lang="nb-NO" sz="2200" dirty="0" smtClean="0"/>
              <a:t>Ha fokus på mestring 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endParaRPr lang="nb-NO" sz="2200" dirty="0" smtClean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 smtClean="0"/>
              <a:t>Kostnader</a:t>
            </a:r>
            <a:endParaRPr lang="nb-NO" sz="2800" u="sng" dirty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 err="1"/>
              <a:t>Leksdal</a:t>
            </a:r>
            <a:r>
              <a:rPr lang="nb-NO" sz="2600" dirty="0"/>
              <a:t> IL skal som en inkluderende klubb, tilstrebe </a:t>
            </a:r>
            <a:r>
              <a:rPr lang="nb-NO" sz="2600" dirty="0" smtClean="0"/>
              <a:t>lavest mulig </a:t>
            </a:r>
            <a:r>
              <a:rPr lang="nb-NO" sz="2600" dirty="0"/>
              <a:t>kostnader for deltagelse i renn og </a:t>
            </a:r>
            <a:r>
              <a:rPr lang="nb-NO" sz="2600" dirty="0" smtClean="0"/>
              <a:t>aktiviteter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2600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nb-NO" sz="2800" u="sng" dirty="0"/>
              <a:t>Dugnad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 err="1" smtClean="0"/>
              <a:t>Leksdal</a:t>
            </a:r>
            <a:r>
              <a:rPr lang="nb-NO" sz="2600" dirty="0" smtClean="0"/>
              <a:t> </a:t>
            </a:r>
            <a:r>
              <a:rPr lang="nb-NO" sz="2600" dirty="0"/>
              <a:t>IL </a:t>
            </a:r>
            <a:r>
              <a:rPr lang="nb-NO" sz="2600" dirty="0" smtClean="0"/>
              <a:t>skal være tydelig på forventning til dugnadsinnsats fra foresatte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2600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nb-NO" sz="2600" u="sng" dirty="0" smtClean="0"/>
              <a:t>Medlemskap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nb-NO" sz="2600" dirty="0" smtClean="0"/>
              <a:t>Utøvere som deltar fast på trening og i konkurranse skal være medlem i </a:t>
            </a:r>
            <a:r>
              <a:rPr lang="nb-NO" sz="2600" dirty="0" err="1" smtClean="0"/>
              <a:t>Leksdal</a:t>
            </a:r>
            <a:r>
              <a:rPr lang="nb-NO" sz="2600" dirty="0" smtClean="0"/>
              <a:t> IL</a:t>
            </a:r>
          </a:p>
          <a:p>
            <a:pPr lvl="1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nb-NO" sz="2200" dirty="0" smtClean="0"/>
              <a:t>Alle </a:t>
            </a:r>
            <a:r>
              <a:rPr lang="nb-NO" sz="2200" dirty="0"/>
              <a:t>er velkommen til å prøve ut aktiviteter før man eventuelt blir </a:t>
            </a:r>
            <a:r>
              <a:rPr lang="nb-NO" sz="2200" dirty="0" smtClean="0"/>
              <a:t>medlem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nb-NO" sz="2600" dirty="0" smtClean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nb-NO" sz="2600" u="sng" dirty="0" smtClean="0"/>
              <a:t>Uttak </a:t>
            </a:r>
            <a:r>
              <a:rPr lang="nb-NO" sz="2600" u="sng" dirty="0"/>
              <a:t>og lagoppsett for </a:t>
            </a:r>
            <a:r>
              <a:rPr lang="nb-NO" sz="2600" u="sng" dirty="0" smtClean="0"/>
              <a:t>stafetter</a:t>
            </a:r>
            <a:endParaRPr lang="nb-NO" sz="2600" u="sng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nb-NO" sz="2600" dirty="0">
                <a:solidFill>
                  <a:srgbClr val="FF0000"/>
                </a:solidFill>
              </a:rPr>
              <a:t>Er til behandling i </a:t>
            </a:r>
            <a:r>
              <a:rPr lang="nb-NO" sz="2600" dirty="0" err="1">
                <a:solidFill>
                  <a:srgbClr val="FF0000"/>
                </a:solidFill>
              </a:rPr>
              <a:t>skisstyret</a:t>
            </a:r>
            <a:endParaRPr lang="nb-NO" sz="2600" dirty="0">
              <a:solidFill>
                <a:srgbClr val="FF0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nb-NO" sz="2600" dirty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260350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938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860984"/>
              </p:ext>
            </p:extLst>
          </p:nvPr>
        </p:nvGraphicFramePr>
        <p:xfrm>
          <a:off x="179512" y="1196752"/>
          <a:ext cx="8784976" cy="51206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0037">
                <a:tc>
                  <a:txBody>
                    <a:bodyPr/>
                    <a:lstStyle/>
                    <a:p>
                      <a:r>
                        <a:rPr lang="nb-NO" dirty="0" smtClean="0"/>
                        <a:t>Aktivitet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Oppgaver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Hvem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Bidrag</a:t>
                      </a:r>
                      <a:r>
                        <a:rPr lang="nb-NO" baseline="0" dirty="0" smtClean="0"/>
                        <a:t> 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Skiskole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Ordne</a:t>
                      </a:r>
                      <a:r>
                        <a:rPr lang="nb-NO" baseline="0" dirty="0" smtClean="0"/>
                        <a:t> kveldsmat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Foreldre</a:t>
                      </a:r>
                      <a:r>
                        <a:rPr lang="nb-NO" baseline="0" dirty="0" smtClean="0"/>
                        <a:t> til barn som deltar på skiskole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</a:t>
                      </a:r>
                      <a:r>
                        <a:rPr lang="nb-NO" baseline="0" dirty="0" smtClean="0"/>
                        <a:t> gang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Trening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Ordne</a:t>
                      </a:r>
                      <a:r>
                        <a:rPr lang="nb-NO" baseline="0" dirty="0" smtClean="0"/>
                        <a:t> kveldsmat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Foreldre</a:t>
                      </a:r>
                      <a:r>
                        <a:rPr lang="nb-NO" baseline="0" dirty="0" smtClean="0"/>
                        <a:t> til barn som deltar på trening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</a:t>
                      </a:r>
                      <a:r>
                        <a:rPr lang="nb-NO" baseline="0" dirty="0" smtClean="0"/>
                        <a:t> gang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Renn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Kiosk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Restaurantkomite</a:t>
                      </a:r>
                    </a:p>
                    <a:p>
                      <a:r>
                        <a:rPr lang="nb-NO" dirty="0" smtClean="0"/>
                        <a:t>Foreldre</a:t>
                      </a:r>
                      <a:r>
                        <a:rPr lang="nb-NO" baseline="0" dirty="0" smtClean="0"/>
                        <a:t> til utøvere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På forespørsel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Åpen hytte</a:t>
                      </a:r>
                      <a:r>
                        <a:rPr lang="nb-NO" baseline="0" dirty="0" smtClean="0"/>
                        <a:t> Marka</a:t>
                      </a:r>
                      <a:endParaRPr lang="nb-NO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Kiosk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Medlemmer </a:t>
                      </a:r>
                      <a:r>
                        <a:rPr lang="nb-NO" dirty="0" err="1" smtClean="0"/>
                        <a:t>Leksdal</a:t>
                      </a:r>
                      <a:r>
                        <a:rPr lang="nb-NO" dirty="0" smtClean="0"/>
                        <a:t> IL</a:t>
                      </a:r>
                    </a:p>
                    <a:p>
                      <a:r>
                        <a:rPr lang="nb-NO" dirty="0" smtClean="0"/>
                        <a:t>Brukere av turløyper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 helgedag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Åpen</a:t>
                      </a:r>
                      <a:r>
                        <a:rPr lang="nb-NO" baseline="0" dirty="0" smtClean="0"/>
                        <a:t> hytte </a:t>
                      </a:r>
                      <a:r>
                        <a:rPr lang="nb-NO" baseline="0" dirty="0" err="1" smtClean="0"/>
                        <a:t>Fånettvatnet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Kiosk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Medlemmer </a:t>
                      </a:r>
                      <a:r>
                        <a:rPr lang="nb-NO" dirty="0" err="1" smtClean="0"/>
                        <a:t>Leksdal</a:t>
                      </a:r>
                      <a:r>
                        <a:rPr lang="nb-NO" dirty="0" smtClean="0"/>
                        <a:t> IL</a:t>
                      </a:r>
                    </a:p>
                    <a:p>
                      <a:r>
                        <a:rPr lang="nb-NO" dirty="0" smtClean="0"/>
                        <a:t>Brukere av turløyper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Frivillig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Trener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Planlegge</a:t>
                      </a:r>
                      <a:r>
                        <a:rPr lang="nb-NO" baseline="0" dirty="0" smtClean="0"/>
                        <a:t> og gjennomføre treninger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Foreldre og andre med interesse for</a:t>
                      </a:r>
                      <a:r>
                        <a:rPr lang="nb-NO" baseline="0" dirty="0" smtClean="0"/>
                        <a:t> barneidrett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Høst og vinter avhengig av alder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6350">
                <a:tc>
                  <a:txBody>
                    <a:bodyPr/>
                    <a:lstStyle/>
                    <a:p>
                      <a:r>
                        <a:rPr lang="nb-NO" dirty="0" smtClean="0"/>
                        <a:t>Diverse</a:t>
                      </a:r>
                      <a:r>
                        <a:rPr lang="nb-NO" baseline="0" dirty="0" smtClean="0"/>
                        <a:t> dugnad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Inntektsbringende</a:t>
                      </a:r>
                      <a:r>
                        <a:rPr lang="nb-NO" baseline="0" dirty="0" smtClean="0"/>
                        <a:t> aktivitet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På forespørsel</a:t>
                      </a:r>
                      <a:endParaRPr lang="nb-NO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25602" name="Tit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nb-NO" altLang="nb-NO" sz="3200" dirty="0" smtClean="0"/>
              <a:t>Dugnad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900" y="188640"/>
            <a:ext cx="781050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13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 smtClean="0"/>
          </a:p>
          <a:p>
            <a:endParaRPr lang="nb-NO" dirty="0"/>
          </a:p>
          <a:p>
            <a:pPr marL="0" indent="0" algn="ctr">
              <a:buNone/>
            </a:pPr>
            <a:r>
              <a:rPr lang="nb-NO" sz="5400" dirty="0" smtClean="0"/>
              <a:t>TIL REFLEKSJON</a:t>
            </a:r>
          </a:p>
          <a:p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28078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HVORFOR VELGE LANGRENN?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Nevn 5 gode grunner til å anbefale langrenn som idrett for barn</a:t>
            </a:r>
          </a:p>
          <a:p>
            <a:pPr marL="0" indent="0">
              <a:buNone/>
              <a:defRPr/>
            </a:pPr>
            <a:r>
              <a:rPr lang="nb-NO" altLang="nb-NO" b="1" dirty="0">
                <a:solidFill>
                  <a:srgbClr val="131313"/>
                </a:solidFill>
                <a:ea typeface="ＭＳ Ｐゴシック" pitchFamily="34" charset="-128"/>
              </a:rPr>
              <a:t/>
            </a:r>
            <a:br>
              <a:rPr lang="nb-NO" altLang="nb-NO" b="1" dirty="0">
                <a:solidFill>
                  <a:srgbClr val="131313"/>
                </a:solidFill>
                <a:ea typeface="ＭＳ Ｐゴシック" pitchFamily="34" charset="-128"/>
              </a:rPr>
            </a:br>
            <a:r>
              <a:rPr lang="nb-NO" altLang="nb-NO" b="1" dirty="0">
                <a:solidFill>
                  <a:srgbClr val="131313"/>
                </a:solidFill>
                <a:ea typeface="ＭＳ Ｐゴシック" pitchFamily="34" charset="-128"/>
              </a:rPr>
              <a:t/>
            </a:r>
            <a:br>
              <a:rPr lang="nb-NO" altLang="nb-NO" b="1" dirty="0">
                <a:solidFill>
                  <a:srgbClr val="131313"/>
                </a:solidFill>
                <a:ea typeface="ＭＳ Ｐゴシック" pitchFamily="34" charset="-128"/>
              </a:rPr>
            </a:br>
            <a:r>
              <a:rPr lang="nb-NO" dirty="0">
                <a:solidFill>
                  <a:srgbClr val="131313"/>
                </a:solidFill>
                <a:latin typeface="Arial" charset="0"/>
                <a:ea typeface="MS PGothic" charset="0"/>
              </a:rPr>
              <a:t/>
            </a:r>
            <a:br>
              <a:rPr lang="nb-NO" dirty="0">
                <a:solidFill>
                  <a:srgbClr val="131313"/>
                </a:solidFill>
                <a:latin typeface="Arial" charset="0"/>
                <a:ea typeface="MS PGothic" charset="0"/>
              </a:rPr>
            </a:br>
            <a:endParaRPr lang="nb-NO" dirty="0">
              <a:solidFill>
                <a:srgbClr val="131313"/>
              </a:solidFill>
              <a:latin typeface="Arial" charset="0"/>
              <a:ea typeface="MS PGothic" charset="0"/>
            </a:endParaRPr>
          </a:p>
          <a:p>
            <a:endParaRPr lang="nb-NO" dirty="0">
              <a:solidFill>
                <a:srgbClr val="131313"/>
              </a:solidFill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612" y="2924944"/>
            <a:ext cx="3528392" cy="35265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74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VANLIGE SVAR</a:t>
            </a:r>
            <a:endParaRPr lang="nb-NO" sz="20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755576" y="1556792"/>
            <a:ext cx="5173712" cy="4525963"/>
          </a:xfrm>
        </p:spPr>
        <p:txBody>
          <a:bodyPr/>
          <a:lstStyle/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Helse</a:t>
            </a: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Sosialt</a:t>
            </a: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Hardt og utfordrende</a:t>
            </a: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Artig og spennende</a:t>
            </a: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Allsidighet og koordinasjon</a:t>
            </a: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Opplevelse </a:t>
            </a:r>
            <a:r>
              <a:rPr lang="nb-NO" altLang="nb-NO" dirty="0" smtClean="0">
                <a:solidFill>
                  <a:srgbClr val="131313"/>
                </a:solidFill>
                <a:ea typeface="ＭＳ Ｐゴシック" pitchFamily="34" charset="-128"/>
              </a:rPr>
              <a:t/>
            </a:r>
            <a:br>
              <a:rPr lang="nb-NO" altLang="nb-NO" dirty="0" smtClean="0">
                <a:solidFill>
                  <a:srgbClr val="131313"/>
                </a:solidFill>
                <a:ea typeface="ＭＳ Ｐゴシック" pitchFamily="34" charset="-128"/>
              </a:rPr>
            </a:br>
            <a:r>
              <a:rPr lang="nb-NO" altLang="nb-NO" dirty="0" smtClean="0">
                <a:solidFill>
                  <a:srgbClr val="131313"/>
                </a:solidFill>
                <a:ea typeface="ＭＳ Ｐゴシック" pitchFamily="34" charset="-128"/>
              </a:rPr>
              <a:t>(</a:t>
            </a: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naturopplevelse</a:t>
            </a:r>
            <a:r>
              <a:rPr lang="nb-NO" altLang="nb-NO" dirty="0">
                <a:solidFill>
                  <a:schemeClr val="tx1">
                    <a:lumMod val="50000"/>
                  </a:schemeClr>
                </a:solidFill>
                <a:ea typeface="ＭＳ Ｐゴシック" pitchFamily="34" charset="-128"/>
              </a:rPr>
              <a:t>)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40152" y="4221088"/>
            <a:ext cx="2611902" cy="198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b-NO" sz="2800" dirty="0" smtClean="0"/>
              <a:t>ARGUMENTER FOR IKKE Å VELGE LANGRENN</a:t>
            </a:r>
            <a:endParaRPr lang="nb-NO" sz="2800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3491880" y="1600200"/>
            <a:ext cx="5400600" cy="452596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-1" charset="-128"/>
              </a:rPr>
              <a:t>Krever mye foreldreoppfølging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nb-NO" altLang="nb-NO" sz="2400" dirty="0">
              <a:solidFill>
                <a:srgbClr val="131313"/>
              </a:solidFill>
              <a:ea typeface="ＭＳ Ｐゴシック" pitchFamily="-1" charset="-128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-1" charset="-128"/>
              </a:rPr>
              <a:t>Prestasjonsorientert</a:t>
            </a:r>
            <a:br>
              <a:rPr lang="nb-NO" altLang="nb-NO" sz="2400" dirty="0">
                <a:solidFill>
                  <a:srgbClr val="131313"/>
                </a:solidFill>
                <a:ea typeface="ＭＳ Ｐゴシック" pitchFamily="-1" charset="-128"/>
              </a:rPr>
            </a:br>
            <a:endParaRPr lang="nb-NO" altLang="nb-NO" sz="2400" dirty="0">
              <a:solidFill>
                <a:srgbClr val="131313"/>
              </a:solidFill>
              <a:ea typeface="ＭＳ Ｐゴシック" pitchFamily="-1" charset="-128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-1" charset="-128"/>
              </a:rPr>
              <a:t>Helse-, skade- og sykdomsproblematikk 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nb-NO" altLang="nb-NO" sz="2400" dirty="0">
              <a:solidFill>
                <a:srgbClr val="131313"/>
              </a:solidFill>
              <a:ea typeface="ＭＳ Ｐゴシック" pitchFamily="-1" charset="-128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-1" charset="-128"/>
              </a:rPr>
              <a:t>Krevende (tid, penger)</a:t>
            </a:r>
          </a:p>
          <a:p>
            <a:endParaRPr lang="nb-NO" sz="2400" dirty="0">
              <a:solidFill>
                <a:srgbClr val="131313"/>
              </a:solidFill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6200" y="2060848"/>
            <a:ext cx="2399655" cy="240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44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KLUBBARBEID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Hva er klubben min god på?</a:t>
            </a:r>
          </a:p>
          <a:p>
            <a:pPr lvl="1"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3 punkter</a:t>
            </a:r>
          </a:p>
          <a:p>
            <a:pPr lvl="1">
              <a:buNone/>
              <a:defRPr/>
            </a:pPr>
            <a:endParaRPr lang="nb-NO" altLang="nb-NO" sz="800" dirty="0">
              <a:solidFill>
                <a:srgbClr val="131313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Hva kan klubben min bli bedre på? </a:t>
            </a:r>
          </a:p>
          <a:p>
            <a:pPr lvl="1">
              <a:defRPr/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3 punkter. </a:t>
            </a:r>
          </a:p>
          <a:p>
            <a:pPr lvl="1">
              <a:defRPr/>
            </a:pPr>
            <a:endParaRPr lang="nb-NO" altLang="nb-NO" sz="800" dirty="0">
              <a:solidFill>
                <a:srgbClr val="131313"/>
              </a:solidFill>
              <a:ea typeface="ＭＳ Ｐゴシック" pitchFamily="34" charset="-128"/>
            </a:endParaRPr>
          </a:p>
          <a:p>
            <a:endParaRPr lang="nb-NO" dirty="0">
              <a:solidFill>
                <a:srgbClr val="131313"/>
              </a:solidFill>
            </a:endParaRPr>
          </a:p>
        </p:txBody>
      </p:sp>
      <p:sp>
        <p:nvSpPr>
          <p:cNvPr id="5" name="TekstSylinder 4"/>
          <p:cNvSpPr txBox="1"/>
          <p:nvPr/>
        </p:nvSpPr>
        <p:spPr>
          <a:xfrm>
            <a:off x="1043608" y="5085184"/>
            <a:ext cx="70567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nb-NO" sz="2800" dirty="0" smtClean="0"/>
              <a:t>Gi oss tilbakemelding – både ros og ris!</a:t>
            </a:r>
            <a:endParaRPr lang="nb-NO" sz="2800" dirty="0"/>
          </a:p>
        </p:txBody>
      </p:sp>
    </p:spTree>
    <p:extLst>
      <p:ext uri="{BB962C8B-B14F-4D97-AF65-F5344CB8AC3E}">
        <p14:creationId xmlns:p14="http://schemas.microsoft.com/office/powerpoint/2010/main" val="313120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HVA SKAPER MILJØ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Å være mange</a:t>
            </a:r>
          </a:p>
          <a:p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Å ha det gøy</a:t>
            </a:r>
          </a:p>
          <a:p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Trivsel / identitet: </a:t>
            </a:r>
            <a:b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</a:b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å føle seg hjemme, </a:t>
            </a:r>
            <a:b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</a:br>
            <a:r>
              <a:rPr lang="nb-NO" altLang="nb-NO" dirty="0" err="1">
                <a:solidFill>
                  <a:srgbClr val="131313"/>
                </a:solidFill>
                <a:ea typeface="ＭＳ Ｐゴシック" pitchFamily="34" charset="-128"/>
              </a:rPr>
              <a:t>vi-følelse</a:t>
            </a: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 i gruppa</a:t>
            </a:r>
          </a:p>
          <a:p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Aktive og interesserte foreldre</a:t>
            </a:r>
          </a:p>
          <a:p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Engasjert klubbledelse</a:t>
            </a:r>
          </a:p>
          <a:p>
            <a:endParaRPr lang="nb-NO" altLang="nb-NO" dirty="0">
              <a:solidFill>
                <a:srgbClr val="131313"/>
              </a:solidFill>
              <a:ea typeface="ＭＳ Ｐゴシック" pitchFamily="34" charset="-128"/>
            </a:endParaRPr>
          </a:p>
          <a:p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En trener som legger opp til lystbetont og mestringsorientert trening der barna har det gøy og opplever glede og fremgang</a:t>
            </a:r>
          </a:p>
          <a:p>
            <a:endParaRPr lang="nb-NO" dirty="0">
              <a:solidFill>
                <a:srgbClr val="131313"/>
              </a:solidFill>
            </a:endParaRPr>
          </a:p>
        </p:txBody>
      </p:sp>
      <p:pic>
        <p:nvPicPr>
          <p:cNvPr id="4" name="Picture 6" descr="https://encrypted-tbn2.gstatic.com/images?q=tbn:ANd9GcTcamG0xANDhO7XJHoGWD7fqofA2KNQ88kGtC09MlIpMnT_wil0g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900" y="1600200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2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SAMSPILL MED FORELDREGRUPPA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b-NO" altLang="nb-NO" dirty="0">
                <a:solidFill>
                  <a:srgbClr val="131313"/>
                </a:solidFill>
                <a:ea typeface="ＭＳ Ｐゴシック" pitchFamily="34" charset="-128"/>
              </a:rPr>
              <a:t>Foreldremøte </a:t>
            </a:r>
          </a:p>
          <a:p>
            <a:pPr lvl="1">
              <a:lnSpc>
                <a:spcPct val="90000"/>
              </a:lnSpc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34" charset="-128"/>
              </a:rPr>
              <a:t>kommunikasjon – sosialt samvær og diskusjon</a:t>
            </a:r>
          </a:p>
          <a:p>
            <a:pPr lvl="1">
              <a:lnSpc>
                <a:spcPct val="90000"/>
              </a:lnSpc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34" charset="-128"/>
              </a:rPr>
              <a:t>dra i samme retning - spilleregler</a:t>
            </a:r>
          </a:p>
          <a:p>
            <a:pPr lvl="1">
              <a:lnSpc>
                <a:spcPct val="90000"/>
              </a:lnSpc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34" charset="-128"/>
              </a:rPr>
              <a:t>utvikle og bidra til at IL skaper engasjement og tilhørighet</a:t>
            </a:r>
          </a:p>
          <a:p>
            <a:pPr lvl="1">
              <a:lnSpc>
                <a:spcPct val="90000"/>
              </a:lnSpc>
            </a:pPr>
            <a:r>
              <a:rPr lang="nb-NO" altLang="nb-NO" sz="2400" dirty="0">
                <a:solidFill>
                  <a:srgbClr val="131313"/>
                </a:solidFill>
                <a:ea typeface="ＭＳ Ｐゴシック" pitchFamily="34" charset="-128"/>
              </a:rPr>
              <a:t>oppfordre til egenaktivitet og foreldres aktivitet i lag med barna</a:t>
            </a:r>
          </a:p>
          <a:p>
            <a:endParaRPr lang="nb-NO" dirty="0">
              <a:solidFill>
                <a:srgbClr val="131313"/>
              </a:solidFill>
            </a:endParaRPr>
          </a:p>
        </p:txBody>
      </p:sp>
      <p:sp>
        <p:nvSpPr>
          <p:cNvPr id="4" name="TekstSylinder 3"/>
          <p:cNvSpPr txBox="1"/>
          <p:nvPr/>
        </p:nvSpPr>
        <p:spPr>
          <a:xfrm>
            <a:off x="1828800" y="5229200"/>
            <a:ext cx="6278488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eaLnBrk="1" hangingPunct="1"/>
            <a:r>
              <a:rPr lang="nb-NO" altLang="nb-NO" sz="2400" dirty="0">
                <a:solidFill>
                  <a:srgbClr val="131313"/>
                </a:solidFill>
              </a:rPr>
              <a:t>Interesse og oppfølging hos foreldre avgjør om barna blir i idretten!</a:t>
            </a:r>
          </a:p>
        </p:txBody>
      </p:sp>
    </p:spTree>
    <p:extLst>
      <p:ext uri="{BB962C8B-B14F-4D97-AF65-F5344CB8AC3E}">
        <p14:creationId xmlns:p14="http://schemas.microsoft.com/office/powerpoint/2010/main" val="197153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smtClean="0"/>
              <a:t>MESTRINGSMILJØ </a:t>
            </a:r>
            <a:r>
              <a:rPr lang="nb-NO" dirty="0" err="1" smtClean="0"/>
              <a:t>vs</a:t>
            </a:r>
            <a:r>
              <a:rPr lang="nb-NO" dirty="0" smtClean="0"/>
              <a:t> PRESTASJONSMILJØ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  <p:graphicFrame>
        <p:nvGraphicFramePr>
          <p:cNvPr id="4" name="Tabel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587772"/>
              </p:ext>
            </p:extLst>
          </p:nvPr>
        </p:nvGraphicFramePr>
        <p:xfrm>
          <a:off x="1828800" y="1628775"/>
          <a:ext cx="6858000" cy="4176713"/>
        </p:xfrm>
        <a:graphic>
          <a:graphicData uri="http://schemas.openxmlformats.org/drawingml/2006/table">
            <a:tbl>
              <a:tblPr/>
              <a:tblGrid>
                <a:gridCol w="3429000"/>
                <a:gridCol w="3429000"/>
              </a:tblGrid>
              <a:tr h="49688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Mestring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b-NO" altLang="nb-NO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Prestasjon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679825">
                <a:tc>
                  <a:txBody>
                    <a:bodyPr/>
                    <a:lstStyle>
                      <a:lvl1pPr marL="2857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Ser på egen utvikling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Fokus på utvikling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Mestringsmål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Vekst som mental fokus </a:t>
                      </a:r>
                      <a:b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</a:b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(lite redd for utfordringer)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Treneren roser utvikling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Indre motivasjon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5F4"/>
                    </a:solidFill>
                  </a:tcPr>
                </a:tc>
                <a:tc>
                  <a:txBody>
                    <a:bodyPr/>
                    <a:lstStyle>
                      <a:lvl1pPr marL="2857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6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defTabSz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400">
                          <a:solidFill>
                            <a:schemeClr val="folHlink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Sammenligner resultater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Fokus på å være best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Resultatmål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Må kunne oppgaven (redd for å feile)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Treneren roser resultat</a:t>
                      </a:r>
                    </a:p>
                    <a:p>
                      <a:pPr marL="285750" marR="0" lvl="0" indent="-285750" algn="l" defTabSz="4572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nb-NO" altLang="nb-NO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31313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Ytre motivasjon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5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167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 smtClean="0"/>
              <a:t>Agenda</a:t>
            </a:r>
            <a:endParaRPr lang="nb-NO" altLang="nb-NO" sz="3600" dirty="0" smtClean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4 – Organisering skiskole</a:t>
            </a: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nb-NO" dirty="0">
                <a:solidFill>
                  <a:schemeClr val="tx1"/>
                </a:solidFill>
              </a:rPr>
              <a:t>DEL </a:t>
            </a:r>
            <a:r>
              <a:rPr lang="nb-NO" dirty="0" smtClean="0">
                <a:solidFill>
                  <a:schemeClr val="tx1"/>
                </a:solidFill>
              </a:rPr>
              <a:t>5 </a:t>
            </a:r>
            <a:r>
              <a:rPr lang="nb-NO" dirty="0">
                <a:solidFill>
                  <a:schemeClr val="tx1"/>
                </a:solidFill>
              </a:rPr>
              <a:t>– </a:t>
            </a:r>
            <a:r>
              <a:rPr lang="nb-NO" dirty="0" smtClean="0">
                <a:solidFill>
                  <a:schemeClr val="tx1"/>
                </a:solidFill>
              </a:rPr>
              <a:t>Praktisk informasjon</a:t>
            </a:r>
            <a:endParaRPr lang="nb-N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81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b-NO" altLang="nb-NO" smtClean="0"/>
              <a:t>Opplegg</a:t>
            </a:r>
          </a:p>
        </p:txBody>
      </p:sp>
      <p:sp>
        <p:nvSpPr>
          <p:cNvPr id="28675" name="Plassholder for innhol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nb-NO" altLang="nb-NO" dirty="0" smtClean="0"/>
              <a:t>Utstyr</a:t>
            </a:r>
          </a:p>
          <a:p>
            <a:pPr lvl="1"/>
            <a:r>
              <a:rPr lang="nb-NO" altLang="nb-NO" dirty="0" smtClean="0"/>
              <a:t>Justering av stropper på staver</a:t>
            </a:r>
          </a:p>
          <a:p>
            <a:pPr lvl="1"/>
            <a:r>
              <a:rPr lang="nb-NO" altLang="nb-NO" dirty="0" smtClean="0"/>
              <a:t>Ta av/på ski og staver</a:t>
            </a:r>
          </a:p>
          <a:p>
            <a:pPr lvl="1"/>
            <a:r>
              <a:rPr lang="nb-NO" altLang="nb-NO" dirty="0" smtClean="0"/>
              <a:t>Ta vare på utstyr</a:t>
            </a:r>
          </a:p>
          <a:p>
            <a:pPr eaLnBrk="1" hangingPunct="1"/>
            <a:endParaRPr lang="nb-NO" altLang="nb-NO" dirty="0" smtClean="0"/>
          </a:p>
          <a:p>
            <a:pPr eaLnBrk="1" hangingPunct="1"/>
            <a:r>
              <a:rPr lang="nb-NO" altLang="nb-NO" dirty="0" smtClean="0"/>
              <a:t>Lekbaserte skiaktiviteter</a:t>
            </a:r>
          </a:p>
          <a:p>
            <a:pPr lvl="1" eaLnBrk="1" hangingPunct="1"/>
            <a:r>
              <a:rPr lang="nb-NO" altLang="nb-NO" dirty="0" smtClean="0"/>
              <a:t>Balanse og koordinasjon</a:t>
            </a:r>
          </a:p>
          <a:p>
            <a:pPr lvl="1" eaLnBrk="1" hangingPunct="1"/>
            <a:r>
              <a:rPr lang="nb-NO" altLang="nb-NO" dirty="0" smtClean="0"/>
              <a:t>Grunnleggende teknikk</a:t>
            </a:r>
          </a:p>
          <a:p>
            <a:pPr lvl="1" eaLnBrk="1" hangingPunct="1"/>
            <a:r>
              <a:rPr lang="nb-NO" altLang="nb-NO" dirty="0" smtClean="0"/>
              <a:t>Skøyting og klassisk annenhver gang</a:t>
            </a:r>
          </a:p>
          <a:p>
            <a:pPr lvl="2"/>
            <a:r>
              <a:rPr lang="nb-NO" altLang="nb-NO" dirty="0" smtClean="0"/>
              <a:t>Gjelder for 2007 og eldre</a:t>
            </a:r>
          </a:p>
          <a:p>
            <a:pPr eaLnBrk="1" hangingPunct="1"/>
            <a:endParaRPr lang="nb-NO" altLang="nb-NO" dirty="0" smtClean="0"/>
          </a:p>
          <a:p>
            <a:pPr eaLnBrk="1" hangingPunct="1"/>
            <a:r>
              <a:rPr lang="nb-NO" altLang="nb-NO" dirty="0" smtClean="0"/>
              <a:t>Felles kveldsmåltid etter endt trening</a:t>
            </a:r>
          </a:p>
          <a:p>
            <a:pPr lvl="1" eaLnBrk="1" hangingPunct="1"/>
            <a:r>
              <a:rPr lang="nb-NO" altLang="nb-NO" dirty="0" smtClean="0"/>
              <a:t>Sosialt!</a:t>
            </a:r>
          </a:p>
          <a:p>
            <a:pPr marL="0" indent="0">
              <a:buNone/>
            </a:pPr>
            <a:endParaRPr lang="nb-NO" altLang="nb-NO" dirty="0" smtClean="0"/>
          </a:p>
          <a:p>
            <a:pPr marL="457200" lvl="1" indent="0" eaLnBrk="1" hangingPunct="1">
              <a:buNone/>
            </a:pPr>
            <a:endParaRPr lang="nb-NO" altLang="nb-NO" dirty="0" smtClean="0"/>
          </a:p>
        </p:txBody>
      </p:sp>
    </p:spTree>
    <p:extLst>
      <p:ext uri="{BB962C8B-B14F-4D97-AF65-F5344CB8AC3E}">
        <p14:creationId xmlns:p14="http://schemas.microsoft.com/office/powerpoint/2010/main" val="69767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Påmeldte per 11. januar</a:t>
            </a:r>
            <a:endParaRPr lang="nb-NO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038425" cy="4793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119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Plassholder for innhold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4633045"/>
              </p:ext>
            </p:extLst>
          </p:nvPr>
        </p:nvGraphicFramePr>
        <p:xfrm>
          <a:off x="179512" y="1412776"/>
          <a:ext cx="8352928" cy="200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5832"/>
                <a:gridCol w="1847895"/>
                <a:gridCol w="1847895"/>
                <a:gridCol w="1941489"/>
                <a:gridCol w="1919817"/>
              </a:tblGrid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400" dirty="0" err="1" smtClean="0">
                          <a:effectLst/>
                        </a:rPr>
                        <a:t>KLasse</a:t>
                      </a:r>
                      <a:r>
                        <a:rPr lang="nb-NO" sz="1400" dirty="0" smtClean="0">
                          <a:effectLst/>
                        </a:rPr>
                        <a:t> </a:t>
                      </a:r>
                      <a:endParaRPr lang="nb-NO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Født</a:t>
                      </a:r>
                      <a:endParaRPr lang="nb-NO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400" dirty="0">
                          <a:effectLst/>
                        </a:rPr>
                        <a:t>Ansvarlig instruktør</a:t>
                      </a:r>
                      <a:endParaRPr lang="nb-NO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400" dirty="0">
                          <a:effectLst/>
                        </a:rPr>
                        <a:t>Hjelpeinstruktør</a:t>
                      </a:r>
                      <a:endParaRPr lang="nb-NO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400" dirty="0" smtClean="0">
                          <a:effectLst/>
                        </a:rPr>
                        <a:t>Hjelpeinstruktør</a:t>
                      </a:r>
                      <a:endParaRPr lang="nb-NO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tx1"/>
                    </a:solidFill>
                  </a:tcPr>
                </a:tc>
              </a:tr>
              <a:tr h="416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0.-</a:t>
                      </a:r>
                      <a:r>
                        <a:rPr lang="nb-NO" sz="1200" dirty="0">
                          <a:solidFill>
                            <a:schemeClr val="tx1"/>
                          </a:solidFill>
                          <a:effectLst/>
                        </a:rPr>
                        <a:t>2.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2009/2011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Ragnhild Kolberg</a:t>
                      </a:r>
                      <a:endParaRPr lang="nb-NO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(958 65 591)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Kjetil Vatne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(934 17 180)</a:t>
                      </a:r>
                    </a:p>
                  </a:txBody>
                  <a:tcPr marL="62503" marR="62503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Thomas Hallem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16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3-4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2007/2008</a:t>
                      </a:r>
                      <a:endParaRPr lang="nb-NO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Ellen </a:t>
                      </a:r>
                      <a:r>
                        <a:rPr lang="nb-NO" sz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Juulnes</a:t>
                      </a:r>
                      <a:endParaRPr lang="nb-NO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Karl Martin Eggen</a:t>
                      </a:r>
                      <a:endParaRPr lang="nb-NO" sz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(413 27 750 )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Hans Kristian Musum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632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. -6.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2005/2006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Sigrid Solum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Viggo</a:t>
                      </a:r>
                      <a:r>
                        <a:rPr lang="nb-NO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Iversen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b-NO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474 56 601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)</a:t>
                      </a: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16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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  <a:sym typeface="Wingdings" panose="05000000000000000000" pitchFamily="2" charset="2"/>
                        </a:rPr>
                        <a:t> /</a:t>
                      </a: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2004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</a:rPr>
                        <a:t>Lars Håkon Bjugan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(952 89 108)</a:t>
                      </a: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Sten</a:t>
                      </a:r>
                      <a:r>
                        <a:rPr lang="nb-NO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Solum</a:t>
                      </a:r>
                      <a:r>
                        <a:rPr lang="nb-NO" sz="12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nb-NO" sz="12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b-NO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(901 81 051)</a:t>
                      </a:r>
                      <a:endParaRPr lang="nb-NO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nb-NO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2503" marR="62503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659686"/>
            <a:ext cx="72831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altLang="nb-NO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2017 INSTRUKT</a:t>
            </a:r>
            <a:r>
              <a:rPr kumimoji="0" lang="nb-NO" altLang="nb-NO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Ø</a:t>
            </a:r>
            <a:r>
              <a:rPr kumimoji="0" lang="nb-NO" altLang="nb-NO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RER</a:t>
            </a:r>
            <a:endParaRPr kumimoji="0" lang="nb-NO" altLang="nb-NO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kstSylinder 1"/>
          <p:cNvSpPr txBox="1"/>
          <p:nvPr/>
        </p:nvSpPr>
        <p:spPr>
          <a:xfrm>
            <a:off x="457200" y="407707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 smtClean="0"/>
              <a:t>Kan bli omrokkering av trenere for å få nok trenere til kvar gruppe</a:t>
            </a:r>
          </a:p>
          <a:p>
            <a:endParaRPr lang="nb-NO" dirty="0"/>
          </a:p>
          <a:p>
            <a:r>
              <a:rPr lang="nb-NO" dirty="0" smtClean="0"/>
              <a:t>Gruppeinndeling  kan bli endra basert på antall deltakere og ferdigheter</a:t>
            </a:r>
          </a:p>
          <a:p>
            <a:endParaRPr lang="nb-NO" dirty="0"/>
          </a:p>
          <a:p>
            <a:r>
              <a:rPr lang="nb-NO" dirty="0" smtClean="0"/>
              <a:t>Forutsetter at foreldre deltar for barn under skolealder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62282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Treningstider og treningsområde</a:t>
            </a:r>
            <a:endParaRPr lang="nb-NO" dirty="0"/>
          </a:p>
        </p:txBody>
      </p:sp>
      <p:graphicFrame>
        <p:nvGraphicFramePr>
          <p:cNvPr id="6" name="Tabell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71893"/>
              </p:ext>
            </p:extLst>
          </p:nvPr>
        </p:nvGraphicFramePr>
        <p:xfrm>
          <a:off x="899592" y="1842166"/>
          <a:ext cx="6720408" cy="26137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0136"/>
                <a:gridCol w="2240136"/>
                <a:gridCol w="2240136"/>
              </a:tblGrid>
              <a:tr h="0">
                <a:tc>
                  <a:txBody>
                    <a:bodyPr/>
                    <a:lstStyle/>
                    <a:p>
                      <a:r>
                        <a:rPr lang="nb-NO" dirty="0" smtClean="0"/>
                        <a:t>Klasse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Treningstid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Treningsområde</a:t>
                      </a:r>
                      <a:endParaRPr lang="nb-NO" dirty="0"/>
                    </a:p>
                  </a:txBody>
                  <a:tcPr/>
                </a:tc>
              </a:tr>
              <a:tr h="562006">
                <a:tc>
                  <a:txBody>
                    <a:bodyPr/>
                    <a:lstStyle/>
                    <a:p>
                      <a:r>
                        <a:rPr lang="nb-NO" dirty="0" smtClean="0"/>
                        <a:t>0.-2.</a:t>
                      </a:r>
                      <a:r>
                        <a:rPr lang="nb-NO" baseline="0" dirty="0" smtClean="0"/>
                        <a:t> (2009-2011)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18:00-19:00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Stadion/500</a:t>
                      </a:r>
                      <a:r>
                        <a:rPr lang="nb-NO" baseline="0" dirty="0" smtClean="0"/>
                        <a:t> m</a:t>
                      </a:r>
                      <a:endParaRPr lang="nb-NO" dirty="0"/>
                    </a:p>
                  </a:txBody>
                  <a:tcPr/>
                </a:tc>
              </a:tr>
              <a:tr h="562006">
                <a:tc>
                  <a:txBody>
                    <a:bodyPr/>
                    <a:lstStyle/>
                    <a:p>
                      <a:r>
                        <a:rPr lang="nb-NO" dirty="0" smtClean="0"/>
                        <a:t>3.-4. (2007-2008)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18:00-19:15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Stadion/1 km</a:t>
                      </a:r>
                      <a:endParaRPr lang="nb-NO" dirty="0"/>
                    </a:p>
                  </a:txBody>
                  <a:tcPr/>
                </a:tc>
              </a:tr>
              <a:tr h="562006">
                <a:tc>
                  <a:txBody>
                    <a:bodyPr/>
                    <a:lstStyle/>
                    <a:p>
                      <a:r>
                        <a:rPr lang="nb-NO" dirty="0" smtClean="0"/>
                        <a:t>5.-6. (2005 -2006)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18:00-19:15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 km/2km</a:t>
                      </a:r>
                      <a:endParaRPr lang="nb-NO" dirty="0"/>
                    </a:p>
                  </a:txBody>
                  <a:tcPr/>
                </a:tc>
              </a:tr>
              <a:tr h="562006">
                <a:tc>
                  <a:txBody>
                    <a:bodyPr/>
                    <a:lstStyle/>
                    <a:p>
                      <a:r>
                        <a:rPr lang="nb-NO" dirty="0" smtClean="0"/>
                        <a:t>7. </a:t>
                      </a:r>
                      <a:r>
                        <a:rPr lang="nb-NO" dirty="0" smtClean="0">
                          <a:sym typeface="Wingdings" panose="05000000000000000000" pitchFamily="2" charset="2"/>
                        </a:rPr>
                        <a:t> (, 2004)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18:00-19:30</a:t>
                      </a:r>
                      <a:endParaRPr lang="nb-N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dirty="0" smtClean="0"/>
                        <a:t>2 km/3 km</a:t>
                      </a:r>
                      <a:endParaRPr lang="nb-NO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ktangel 7"/>
          <p:cNvSpPr/>
          <p:nvPr/>
        </p:nvSpPr>
        <p:spPr>
          <a:xfrm>
            <a:off x="539552" y="5301208"/>
            <a:ext cx="80112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nb-NO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Det blir kaos, men artig </a:t>
            </a:r>
            <a:endParaRPr lang="nb-NO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530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nb-NO" altLang="nb-NO" dirty="0" smtClean="0"/>
              <a:t>Agenda</a:t>
            </a:r>
            <a:endParaRPr lang="nb-NO" altLang="nb-NO" sz="3600" dirty="0" smtClean="0"/>
          </a:p>
        </p:txBody>
      </p:sp>
      <p:sp>
        <p:nvSpPr>
          <p:cNvPr id="4" name="Rektangel 3"/>
          <p:cNvSpPr/>
          <p:nvPr/>
        </p:nvSpPr>
        <p:spPr>
          <a:xfrm>
            <a:off x="539750" y="1916113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1 - Visjon, verdier og målsettinger</a:t>
            </a:r>
          </a:p>
        </p:txBody>
      </p:sp>
      <p:sp>
        <p:nvSpPr>
          <p:cNvPr id="6" name="Rektangel 5"/>
          <p:cNvSpPr/>
          <p:nvPr/>
        </p:nvSpPr>
        <p:spPr>
          <a:xfrm>
            <a:off x="539750" y="2924175"/>
            <a:ext cx="7993063" cy="288925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3 – Roller, krav og forventninger</a:t>
            </a:r>
          </a:p>
        </p:txBody>
      </p:sp>
      <p:sp>
        <p:nvSpPr>
          <p:cNvPr id="7" name="Rektangel 6"/>
          <p:cNvSpPr/>
          <p:nvPr/>
        </p:nvSpPr>
        <p:spPr>
          <a:xfrm>
            <a:off x="539750" y="3429000"/>
            <a:ext cx="7993063" cy="287338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4 – Organisering skiskole</a:t>
            </a:r>
          </a:p>
        </p:txBody>
      </p:sp>
      <p:sp>
        <p:nvSpPr>
          <p:cNvPr id="10" name="Rektangel 9"/>
          <p:cNvSpPr/>
          <p:nvPr/>
        </p:nvSpPr>
        <p:spPr>
          <a:xfrm>
            <a:off x="539377" y="2421583"/>
            <a:ext cx="7993063" cy="287337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2 - Utviklingstrapp</a:t>
            </a:r>
          </a:p>
        </p:txBody>
      </p:sp>
      <p:sp>
        <p:nvSpPr>
          <p:cNvPr id="8" name="Rektangel 7"/>
          <p:cNvSpPr/>
          <p:nvPr/>
        </p:nvSpPr>
        <p:spPr>
          <a:xfrm>
            <a:off x="539376" y="4005064"/>
            <a:ext cx="7993063" cy="287338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nb-NO" dirty="0">
                <a:solidFill>
                  <a:schemeClr val="tx1"/>
                </a:solidFill>
              </a:rPr>
              <a:t>DEL 5 – Praktisk informasjon</a:t>
            </a:r>
          </a:p>
        </p:txBody>
      </p:sp>
    </p:spTree>
    <p:extLst>
      <p:ext uri="{BB962C8B-B14F-4D97-AF65-F5344CB8AC3E}">
        <p14:creationId xmlns:p14="http://schemas.microsoft.com/office/powerpoint/2010/main" val="425422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Diverse informasjon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nb-NO" dirty="0" smtClean="0"/>
              <a:t>Bli medlem</a:t>
            </a:r>
            <a:endParaRPr lang="nb-NO" dirty="0"/>
          </a:p>
          <a:p>
            <a:endParaRPr lang="nb-NO" dirty="0" smtClean="0"/>
          </a:p>
          <a:p>
            <a:r>
              <a:rPr lang="nb-NO" dirty="0" smtClean="0"/>
              <a:t>Klede </a:t>
            </a:r>
          </a:p>
          <a:p>
            <a:pPr lvl="1"/>
            <a:r>
              <a:rPr lang="nb-NO" dirty="0" err="1" smtClean="0"/>
              <a:t>Buff</a:t>
            </a:r>
            <a:r>
              <a:rPr lang="nb-NO" dirty="0" smtClean="0"/>
              <a:t> og varme hansker </a:t>
            </a:r>
          </a:p>
          <a:p>
            <a:endParaRPr lang="nb-NO" dirty="0" smtClean="0"/>
          </a:p>
          <a:p>
            <a:r>
              <a:rPr lang="nb-NO" dirty="0" smtClean="0"/>
              <a:t>Utstyr</a:t>
            </a:r>
          </a:p>
          <a:p>
            <a:pPr lvl="1"/>
            <a:r>
              <a:rPr lang="nb-NO" dirty="0" smtClean="0"/>
              <a:t>Kjøp på salg</a:t>
            </a:r>
          </a:p>
          <a:p>
            <a:pPr lvl="1"/>
            <a:r>
              <a:rPr lang="nb-NO" dirty="0" smtClean="0"/>
              <a:t>Forespør på </a:t>
            </a:r>
            <a:r>
              <a:rPr lang="nb-NO" dirty="0" err="1" smtClean="0"/>
              <a:t>facebook</a:t>
            </a:r>
            <a:r>
              <a:rPr lang="nb-NO" dirty="0" smtClean="0"/>
              <a:t> – </a:t>
            </a:r>
            <a:r>
              <a:rPr lang="nb-NO" dirty="0" err="1" smtClean="0"/>
              <a:t>Leksdal</a:t>
            </a:r>
            <a:r>
              <a:rPr lang="nb-NO" dirty="0" smtClean="0"/>
              <a:t> IL, langrenn</a:t>
            </a:r>
          </a:p>
          <a:p>
            <a:pPr lvl="1"/>
            <a:r>
              <a:rPr lang="nb-NO" dirty="0" smtClean="0"/>
              <a:t>Bruk byttedagen</a:t>
            </a:r>
          </a:p>
          <a:p>
            <a:endParaRPr lang="nb-NO" dirty="0" smtClean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7423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b-NO" dirty="0" err="1" smtClean="0"/>
              <a:t>Leksdal</a:t>
            </a:r>
            <a:r>
              <a:rPr lang="nb-NO" dirty="0" smtClean="0"/>
              <a:t> </a:t>
            </a:r>
            <a:r>
              <a:rPr lang="nb-NO" dirty="0"/>
              <a:t>idrettslag skal digitalisere </a:t>
            </a:r>
            <a:r>
              <a:rPr lang="nb-NO" dirty="0" smtClean="0"/>
              <a:t>medlemsregistret</a:t>
            </a:r>
          </a:p>
          <a:p>
            <a:pPr lvl="1"/>
            <a:r>
              <a:rPr lang="nb-NO" dirty="0"/>
              <a:t>Registrer deg som </a:t>
            </a:r>
            <a:r>
              <a:rPr lang="nb-NO" dirty="0" smtClean="0"/>
              <a:t>medlem på «MinIdrett.no»</a:t>
            </a:r>
            <a:endParaRPr lang="nb-NO" dirty="0"/>
          </a:p>
          <a:p>
            <a:pPr lvl="1"/>
            <a:r>
              <a:rPr lang="nb-NO" dirty="0" smtClean="0"/>
              <a:t>Også «ikke aktive» medlemmer må registrere seg</a:t>
            </a:r>
          </a:p>
          <a:p>
            <a:pPr lvl="1"/>
            <a:r>
              <a:rPr lang="nb-NO" dirty="0" smtClean="0"/>
              <a:t>Dersom problemer er det lagt ut oppskrift på heimesida – leksdalil.no</a:t>
            </a:r>
          </a:p>
          <a:p>
            <a:pPr lvl="1"/>
            <a:endParaRPr lang="nb-NO" dirty="0"/>
          </a:p>
          <a:p>
            <a:pPr lvl="1"/>
            <a:r>
              <a:rPr lang="nb-NO" dirty="0" smtClean="0"/>
              <a:t>Vil forenkle administrasjonen av idrettslaget 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19793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Anbefalte ren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60848"/>
            <a:ext cx="5919787" cy="438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18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dirty="0"/>
              <a:t>For foreldre og foresatte:</a:t>
            </a:r>
          </a:p>
          <a:p>
            <a:pPr lvl="1"/>
            <a:r>
              <a:rPr lang="nb-NO" dirty="0"/>
              <a:t>12/1: Informasjon til foreldre/foresatte i skihytta (ønske om at flest mulig deltar)</a:t>
            </a:r>
          </a:p>
          <a:p>
            <a:pPr lvl="1"/>
            <a:r>
              <a:rPr lang="nb-NO" dirty="0">
                <a:solidFill>
                  <a:srgbClr val="FF0000"/>
                </a:solidFill>
              </a:rPr>
              <a:t>19/1: Smørekurs ved Sten Solum</a:t>
            </a:r>
          </a:p>
          <a:p>
            <a:pPr lvl="1"/>
            <a:r>
              <a:rPr lang="nb-NO" dirty="0"/>
              <a:t>26/1: Grunnleggende </a:t>
            </a:r>
            <a:r>
              <a:rPr lang="nb-NO" dirty="0" err="1"/>
              <a:t>teknikkurs</a:t>
            </a:r>
            <a:r>
              <a:rPr lang="nb-NO" dirty="0"/>
              <a:t> klassisk</a:t>
            </a:r>
          </a:p>
          <a:p>
            <a:pPr lvl="1"/>
            <a:r>
              <a:rPr lang="nb-NO" dirty="0"/>
              <a:t>2/2: Grunnleggende </a:t>
            </a:r>
            <a:r>
              <a:rPr lang="nb-NO" dirty="0" err="1"/>
              <a:t>teknikkurs</a:t>
            </a:r>
            <a:r>
              <a:rPr lang="nb-NO" dirty="0"/>
              <a:t> skøyting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1910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1718</Words>
  <Application>Microsoft Office PowerPoint</Application>
  <PresentationFormat>Skjermfremvisning (4:3)</PresentationFormat>
  <Paragraphs>473</Paragraphs>
  <Slides>35</Slides>
  <Notes>19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Lysbildetitler</vt:lpstr>
      </vt:variant>
      <vt:variant>
        <vt:i4>35</vt:i4>
      </vt:variant>
    </vt:vector>
  </HeadingPairs>
  <TitlesOfParts>
    <vt:vector size="36" baseType="lpstr">
      <vt:lpstr>Office-tema</vt:lpstr>
      <vt:lpstr>PowerPoint-presentasjon</vt:lpstr>
      <vt:lpstr>Agenda</vt:lpstr>
      <vt:lpstr>Visjon</vt:lpstr>
      <vt:lpstr>Verdier</vt:lpstr>
      <vt:lpstr>Strategisk forpliktelse</vt:lpstr>
      <vt:lpstr>Målsettinger 2016/2017 </vt:lpstr>
      <vt:lpstr>Agenda</vt:lpstr>
      <vt:lpstr>Utviklingstrapp</vt:lpstr>
      <vt:lpstr>6-10 år</vt:lpstr>
      <vt:lpstr>11-12 år</vt:lpstr>
      <vt:lpstr>13-14 år</vt:lpstr>
      <vt:lpstr>Agenda</vt:lpstr>
      <vt:lpstr>Utøver</vt:lpstr>
      <vt:lpstr>Trener</vt:lpstr>
      <vt:lpstr>Foresatt</vt:lpstr>
      <vt:lpstr>Prinsipper  Leksdal IL - Langrenn</vt:lpstr>
      <vt:lpstr>Dugnad</vt:lpstr>
      <vt:lpstr>PowerPoint-presentasjon</vt:lpstr>
      <vt:lpstr>HVORFOR VELGE LANGRENN?</vt:lpstr>
      <vt:lpstr>VANLIGE SVAR</vt:lpstr>
      <vt:lpstr>ARGUMENTER FOR IKKE Å VELGE LANGRENN</vt:lpstr>
      <vt:lpstr>KLUBBARBEID</vt:lpstr>
      <vt:lpstr>HVA SKAPER MILJØ</vt:lpstr>
      <vt:lpstr>SAMSPILL MED FORELDREGRUPPA</vt:lpstr>
      <vt:lpstr>MESTRINGSMILJØ vs PRESTASJONSMILJØ</vt:lpstr>
      <vt:lpstr>Agenda</vt:lpstr>
      <vt:lpstr>Opplegg</vt:lpstr>
      <vt:lpstr>Påmeldte per 11. januar</vt:lpstr>
      <vt:lpstr>PowerPoint-presentasjon</vt:lpstr>
      <vt:lpstr>Treningstider og treningsområde</vt:lpstr>
      <vt:lpstr>Agenda</vt:lpstr>
      <vt:lpstr>Diverse informasjon</vt:lpstr>
      <vt:lpstr>PowerPoint-presentasjon</vt:lpstr>
      <vt:lpstr>Anbefalte ren</vt:lpstr>
      <vt:lpstr>PowerPoint-presentasjon</vt:lpstr>
    </vt:vector>
  </TitlesOfParts>
  <Company>NTE IT-avdeling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PcAdmin</dc:creator>
  <cp:lastModifiedBy>PcAdmin</cp:lastModifiedBy>
  <cp:revision>48</cp:revision>
  <dcterms:created xsi:type="dcterms:W3CDTF">2015-10-20T07:53:37Z</dcterms:created>
  <dcterms:modified xsi:type="dcterms:W3CDTF">2017-01-13T06:52:23Z</dcterms:modified>
</cp:coreProperties>
</file>