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7" r:id="rId2"/>
    <p:sldId id="259" r:id="rId3"/>
    <p:sldId id="261" r:id="rId4"/>
    <p:sldId id="260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F16C4B-8AD9-42D1-A321-9B1DB74EB2EC}" v="11" dt="2026-06-01T16:18:56.1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3" d="100"/>
          <a:sy n="63" d="100"/>
        </p:scale>
        <p:origin x="7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istad, Ole Christen" userId="d69edcb2-6517-4b34-abb1-5b220a74b413" providerId="ADAL" clId="{E5296E14-9031-447A-B0C1-4CDF7A2C9169}"/>
    <pc:docChg chg="custSel modSld">
      <pc:chgData name="Reistad, Ole Christen" userId="d69edcb2-6517-4b34-abb1-5b220a74b413" providerId="ADAL" clId="{E5296E14-9031-447A-B0C1-4CDF7A2C9169}" dt="2026-06-01T16:18:56.142" v="16"/>
      <pc:docMkLst>
        <pc:docMk/>
      </pc:docMkLst>
      <pc:sldChg chg="modSp mod">
        <pc:chgData name="Reistad, Ole Christen" userId="d69edcb2-6517-4b34-abb1-5b220a74b413" providerId="ADAL" clId="{E5296E14-9031-447A-B0C1-4CDF7A2C9169}" dt="2026-06-01T16:16:24.922" v="1" actId="207"/>
        <pc:sldMkLst>
          <pc:docMk/>
          <pc:sldMk cId="1698489339" sldId="257"/>
        </pc:sldMkLst>
        <pc:spChg chg="mod">
          <ac:chgData name="Reistad, Ole Christen" userId="d69edcb2-6517-4b34-abb1-5b220a74b413" providerId="ADAL" clId="{E5296E14-9031-447A-B0C1-4CDF7A2C9169}" dt="2026-06-01T16:16:13.829" v="0" actId="207"/>
          <ac:spMkLst>
            <pc:docMk/>
            <pc:sldMk cId="1698489339" sldId="257"/>
            <ac:spMk id="9" creationId="{8E4193FC-D717-EE16-DCF3-5E0561DEE16E}"/>
          </ac:spMkLst>
        </pc:spChg>
        <pc:spChg chg="mod">
          <ac:chgData name="Reistad, Ole Christen" userId="d69edcb2-6517-4b34-abb1-5b220a74b413" providerId="ADAL" clId="{E5296E14-9031-447A-B0C1-4CDF7A2C9169}" dt="2026-06-01T16:16:24.922" v="1" actId="207"/>
          <ac:spMkLst>
            <pc:docMk/>
            <pc:sldMk cId="1698489339" sldId="257"/>
            <ac:spMk id="10" creationId="{F5777A4C-04E4-3733-361D-B30DF51D0F4A}"/>
          </ac:spMkLst>
        </pc:spChg>
      </pc:sldChg>
      <pc:sldChg chg="modSp mod">
        <pc:chgData name="Reistad, Ole Christen" userId="d69edcb2-6517-4b34-abb1-5b220a74b413" providerId="ADAL" clId="{E5296E14-9031-447A-B0C1-4CDF7A2C9169}" dt="2026-06-01T16:17:49.584" v="9"/>
        <pc:sldMkLst>
          <pc:docMk/>
          <pc:sldMk cId="3242308431" sldId="259"/>
        </pc:sldMkLst>
        <pc:graphicFrameChg chg="mod modGraphic">
          <ac:chgData name="Reistad, Ole Christen" userId="d69edcb2-6517-4b34-abb1-5b220a74b413" providerId="ADAL" clId="{E5296E14-9031-447A-B0C1-4CDF7A2C9169}" dt="2026-06-01T16:17:49.584" v="9"/>
          <ac:graphicFrameMkLst>
            <pc:docMk/>
            <pc:sldMk cId="3242308431" sldId="259"/>
            <ac:graphicFrameMk id="3" creationId="{8176B931-B28A-D18D-BB61-5674891C9A5A}"/>
          </ac:graphicFrameMkLst>
        </pc:graphicFrameChg>
      </pc:sldChg>
      <pc:sldChg chg="modSp mod">
        <pc:chgData name="Reistad, Ole Christen" userId="d69edcb2-6517-4b34-abb1-5b220a74b413" providerId="ADAL" clId="{E5296E14-9031-447A-B0C1-4CDF7A2C9169}" dt="2026-06-01T16:18:56.142" v="16"/>
        <pc:sldMkLst>
          <pc:docMk/>
          <pc:sldMk cId="2504312536" sldId="261"/>
        </pc:sldMkLst>
        <pc:graphicFrameChg chg="mod modGraphic">
          <ac:chgData name="Reistad, Ole Christen" userId="d69edcb2-6517-4b34-abb1-5b220a74b413" providerId="ADAL" clId="{E5296E14-9031-447A-B0C1-4CDF7A2C9169}" dt="2026-06-01T16:18:56.142" v="16"/>
          <ac:graphicFrameMkLst>
            <pc:docMk/>
            <pc:sldMk cId="2504312536" sldId="261"/>
            <ac:graphicFrameMk id="3" creationId="{1358F17D-AC12-C6BD-D6DC-9B474D2865C5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B9D98C-A1FE-41AA-BAB6-D9AAC4C8E51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8DC189-A5F9-40D0-8ECD-C2B844164CB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805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DC189-A5F9-40D0-8ECD-C2B844164CB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52776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DC189-A5F9-40D0-8ECD-C2B844164CB2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17489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953D04-F946-2C8F-7DC6-2A8E80CBF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09208B-859F-FDC7-102F-E653A06E0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AA4B9D-275D-4CE8-98C6-23338D469E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86C96-62BE-2157-8098-B5E211A5F7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8DC189-A5F9-40D0-8ECD-C2B844164CB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81503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79213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45680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110234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76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5122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117863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423699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46306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869881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895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673601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FC31E-830F-4F9D-8FCE-8C520D5C80E0}" type="datetimeFigureOut">
              <a:rPr lang="nb-NO" smtClean="0"/>
              <a:t>21.09.2026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D8A67E-4257-43A4-9433-8BD77093FD0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7690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 descr="http://uit.no/Content/194272/%C5rshjul%20styringshjul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788" y="1965030"/>
            <a:ext cx="3881597" cy="366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kstSylinder 2"/>
          <p:cNvSpPr txBox="1"/>
          <p:nvPr/>
        </p:nvSpPr>
        <p:spPr>
          <a:xfrm>
            <a:off x="146392" y="68976"/>
            <a:ext cx="434939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4000" b="1" dirty="0"/>
              <a:t>LILs årshjul 2026-27</a:t>
            </a:r>
          </a:p>
        </p:txBody>
      </p:sp>
      <p:sp>
        <p:nvSpPr>
          <p:cNvPr id="5" name="Speech Bubble: Rectangle with Corners Rounded 4">
            <a:extLst>
              <a:ext uri="{FF2B5EF4-FFF2-40B4-BE49-F238E27FC236}">
                <a16:creationId xmlns:a16="http://schemas.microsoft.com/office/drawing/2014/main" id="{A9367712-8F8B-3FD7-6A5C-DD8B53B6EAC7}"/>
              </a:ext>
            </a:extLst>
          </p:cNvPr>
          <p:cNvSpPr/>
          <p:nvPr/>
        </p:nvSpPr>
        <p:spPr>
          <a:xfrm>
            <a:off x="1357359" y="2550502"/>
            <a:ext cx="3234087" cy="252000"/>
          </a:xfrm>
          <a:prstGeom prst="wedgeRoundRectCallout">
            <a:avLst>
              <a:gd name="adj1" fmla="val 47821"/>
              <a:gd name="adj2" fmla="val 210241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Hoved/ gruppestyremøte Nr. 8 mandag 26. oktober.</a:t>
            </a:r>
          </a:p>
        </p:txBody>
      </p:sp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0C0D945B-B5A6-6057-4FD4-18389D44D5CB}"/>
              </a:ext>
            </a:extLst>
          </p:cNvPr>
          <p:cNvSpPr/>
          <p:nvPr/>
        </p:nvSpPr>
        <p:spPr>
          <a:xfrm>
            <a:off x="932745" y="3249083"/>
            <a:ext cx="3240000" cy="252000"/>
          </a:xfrm>
          <a:prstGeom prst="wedgeRoundRectCallout">
            <a:avLst>
              <a:gd name="adj1" fmla="val 60230"/>
              <a:gd name="adj2" fmla="val -1316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/>
              <a:t>Hovedstyremøte </a:t>
            </a:r>
            <a:r>
              <a:rPr lang="nb-NO" sz="1000" dirty="0">
                <a:solidFill>
                  <a:schemeClr val="tx1"/>
                </a:solidFill>
              </a:rPr>
              <a:t>Nr. 7 </a:t>
            </a:r>
            <a:r>
              <a:rPr lang="nb-NO" sz="1000" dirty="0"/>
              <a:t>mandag 5. oktober </a:t>
            </a: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46BB709A-B390-B5E6-B746-FD8C88C54A81}"/>
              </a:ext>
            </a:extLst>
          </p:cNvPr>
          <p:cNvSpPr/>
          <p:nvPr/>
        </p:nvSpPr>
        <p:spPr>
          <a:xfrm>
            <a:off x="428366" y="4165909"/>
            <a:ext cx="3234088" cy="252000"/>
          </a:xfrm>
          <a:prstGeom prst="wedgeRoundRectCallout">
            <a:avLst>
              <a:gd name="adj1" fmla="val 74351"/>
              <a:gd name="adj2" fmla="val -1872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Hoved/ gruppestyremøte Nr. 6 mandag 14. september</a:t>
            </a:r>
          </a:p>
        </p:txBody>
      </p:sp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7BB38AE-2CFE-C5ED-9D39-C6377FCE24CA}"/>
              </a:ext>
            </a:extLst>
          </p:cNvPr>
          <p:cNvSpPr/>
          <p:nvPr/>
        </p:nvSpPr>
        <p:spPr>
          <a:xfrm>
            <a:off x="1063963" y="5269889"/>
            <a:ext cx="3108984" cy="252000"/>
          </a:xfrm>
          <a:prstGeom prst="wedgeRoundRectCallout">
            <a:avLst>
              <a:gd name="adj1" fmla="val 77305"/>
              <a:gd name="adj2" fmla="val -104296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5</a:t>
            </a:r>
            <a:r>
              <a:rPr lang="nb-NO" sz="1000" dirty="0"/>
              <a:t> mandag 17. august </a:t>
            </a:r>
            <a:endParaRPr lang="nb-NO" sz="1000" dirty="0">
              <a:solidFill>
                <a:srgbClr val="FF0000"/>
              </a:solidFill>
            </a:endParaRPr>
          </a:p>
        </p:txBody>
      </p:sp>
      <p:sp>
        <p:nvSpPr>
          <p:cNvPr id="10" name="Speech Bubble: Rectangle with Corners Rounded 9">
            <a:extLst>
              <a:ext uri="{FF2B5EF4-FFF2-40B4-BE49-F238E27FC236}">
                <a16:creationId xmlns:a16="http://schemas.microsoft.com/office/drawing/2014/main" id="{F5777A4C-04E4-3733-361D-B30DF51D0F4A}"/>
              </a:ext>
            </a:extLst>
          </p:cNvPr>
          <p:cNvSpPr/>
          <p:nvPr/>
        </p:nvSpPr>
        <p:spPr>
          <a:xfrm>
            <a:off x="3964406" y="5879129"/>
            <a:ext cx="3229063" cy="252000"/>
          </a:xfrm>
          <a:prstGeom prst="wedgeRoundRectCallout">
            <a:avLst>
              <a:gd name="adj1" fmla="val 44939"/>
              <a:gd name="adj2" fmla="val -119632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4 </a:t>
            </a:r>
            <a:r>
              <a:rPr lang="nb-NO" sz="1000" dirty="0"/>
              <a:t>mandag 22. juni (Lommedalshallen) </a:t>
            </a:r>
            <a:endParaRPr lang="nb-NO" sz="1000" dirty="0">
              <a:solidFill>
                <a:srgbClr val="FF0000"/>
              </a:solidFill>
            </a:endParaRPr>
          </a:p>
        </p:txBody>
      </p:sp>
      <p:sp>
        <p:nvSpPr>
          <p:cNvPr id="11" name="Speech Bubble: Rectangle with Corners Rounded 10">
            <a:extLst>
              <a:ext uri="{FF2B5EF4-FFF2-40B4-BE49-F238E27FC236}">
                <a16:creationId xmlns:a16="http://schemas.microsoft.com/office/drawing/2014/main" id="{D4F81047-D96A-58CB-F09E-42181FDBFFA9}"/>
              </a:ext>
            </a:extLst>
          </p:cNvPr>
          <p:cNvSpPr/>
          <p:nvPr/>
        </p:nvSpPr>
        <p:spPr>
          <a:xfrm>
            <a:off x="8700226" y="2898027"/>
            <a:ext cx="3180887" cy="484828"/>
          </a:xfrm>
          <a:prstGeom prst="wedgeRoundRectCallout">
            <a:avLst>
              <a:gd name="adj1" fmla="val -61398"/>
              <a:gd name="adj2" fmla="val 29023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000" dirty="0">
                <a:solidFill>
                  <a:schemeClr val="tx1"/>
                </a:solidFill>
              </a:rPr>
              <a:t>Hovedstyremøte nr. 14 mandag 8. mars 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b-NO" sz="1400" b="1" dirty="0"/>
              <a:t>Årsmøte onsdag 24. mars 2027</a:t>
            </a:r>
          </a:p>
        </p:txBody>
      </p:sp>
      <p:sp>
        <p:nvSpPr>
          <p:cNvPr id="12" name="Speech Bubble: Rectangle with Corners Rounded 11">
            <a:extLst>
              <a:ext uri="{FF2B5EF4-FFF2-40B4-BE49-F238E27FC236}">
                <a16:creationId xmlns:a16="http://schemas.microsoft.com/office/drawing/2014/main" id="{594CFCF2-2027-8957-5467-4BC50643B8C9}"/>
              </a:ext>
            </a:extLst>
          </p:cNvPr>
          <p:cNvSpPr/>
          <p:nvPr/>
        </p:nvSpPr>
        <p:spPr>
          <a:xfrm>
            <a:off x="8666636" y="4187711"/>
            <a:ext cx="3240000" cy="252000"/>
          </a:xfrm>
          <a:prstGeom prst="wedgeRoundRectCallout">
            <a:avLst>
              <a:gd name="adj1" fmla="val -60178"/>
              <a:gd name="adj2" fmla="val -11248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1 mandag 13. april (Varmestua)</a:t>
            </a:r>
          </a:p>
        </p:txBody>
      </p:sp>
      <p:sp>
        <p:nvSpPr>
          <p:cNvPr id="13" name="Speech Bubble: Rectangle with Corners Rounded 12">
            <a:extLst>
              <a:ext uri="{FF2B5EF4-FFF2-40B4-BE49-F238E27FC236}">
                <a16:creationId xmlns:a16="http://schemas.microsoft.com/office/drawing/2014/main" id="{C36BA829-48C9-466A-E021-5066C7CAA57F}"/>
              </a:ext>
            </a:extLst>
          </p:cNvPr>
          <p:cNvSpPr/>
          <p:nvPr/>
        </p:nvSpPr>
        <p:spPr>
          <a:xfrm>
            <a:off x="8374060" y="5285955"/>
            <a:ext cx="3240000" cy="252000"/>
          </a:xfrm>
          <a:prstGeom prst="wedgeRoundRectCallout">
            <a:avLst>
              <a:gd name="adj1" fmla="val -65055"/>
              <a:gd name="adj2" fmla="val -122960"/>
              <a:gd name="adj3" fmla="val 16667"/>
            </a:avLst>
          </a:prstGeom>
          <a:solidFill>
            <a:schemeClr val="accent2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2 mandag 27. april</a:t>
            </a:r>
            <a:r>
              <a:rPr lang="nb-NO" sz="10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4" name="Speech Bubble: Rectangle with Corners Rounded 13">
            <a:extLst>
              <a:ext uri="{FF2B5EF4-FFF2-40B4-BE49-F238E27FC236}">
                <a16:creationId xmlns:a16="http://schemas.microsoft.com/office/drawing/2014/main" id="{26ACECDA-92F2-6FD9-D48E-16A61D78A795}"/>
              </a:ext>
            </a:extLst>
          </p:cNvPr>
          <p:cNvSpPr/>
          <p:nvPr/>
        </p:nvSpPr>
        <p:spPr>
          <a:xfrm>
            <a:off x="6982477" y="1205507"/>
            <a:ext cx="3180887" cy="252000"/>
          </a:xfrm>
          <a:prstGeom prst="wedgeRoundRectCallout">
            <a:avLst>
              <a:gd name="adj1" fmla="val -50238"/>
              <a:gd name="adj2" fmla="val 2433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/>
              <a:t>Hovedstyremøte </a:t>
            </a:r>
            <a:r>
              <a:rPr lang="nb-NO" sz="1000" dirty="0">
                <a:solidFill>
                  <a:schemeClr val="tx1"/>
                </a:solidFill>
              </a:rPr>
              <a:t>Nr. 11 </a:t>
            </a:r>
            <a:r>
              <a:rPr lang="nb-NO" sz="1000" dirty="0"/>
              <a:t>mandag 4. januar</a:t>
            </a:r>
            <a:endParaRPr lang="nb-NO" sz="1000" dirty="0">
              <a:solidFill>
                <a:srgbClr val="00B05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288817E-8A4D-55D6-1E6A-AC8838E986BA}"/>
              </a:ext>
            </a:extLst>
          </p:cNvPr>
          <p:cNvSpPr txBox="1"/>
          <p:nvPr/>
        </p:nvSpPr>
        <p:spPr>
          <a:xfrm>
            <a:off x="0" y="6142693"/>
            <a:ext cx="271471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/>
              <a:t>Oppdatert</a:t>
            </a:r>
            <a:r>
              <a:rPr lang="en-US" b="1" dirty="0"/>
              <a:t> sist: </a:t>
            </a:r>
            <a:r>
              <a:rPr lang="en-US" dirty="0"/>
              <a:t>01.06.2027</a:t>
            </a:r>
          </a:p>
          <a:p>
            <a:r>
              <a:rPr lang="en-US" b="1" dirty="0"/>
              <a:t>Av: </a:t>
            </a:r>
            <a:r>
              <a:rPr lang="en-US" dirty="0"/>
              <a:t>Ole 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2CCA3663-6E31-9A95-8072-0BF19AA11CB2}"/>
              </a:ext>
            </a:extLst>
          </p:cNvPr>
          <p:cNvCxnSpPr>
            <a:stCxn id="34" idx="3"/>
          </p:cNvCxnSpPr>
          <p:nvPr/>
        </p:nvCxnSpPr>
        <p:spPr>
          <a:xfrm flipV="1">
            <a:off x="8377385" y="3781887"/>
            <a:ext cx="3571959" cy="13281"/>
          </a:xfrm>
          <a:prstGeom prst="line">
            <a:avLst/>
          </a:prstGeom>
          <a:ln w="38100"/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" name="Speech Bubble: Rectangle with Corners Rounded 1">
            <a:extLst>
              <a:ext uri="{FF2B5EF4-FFF2-40B4-BE49-F238E27FC236}">
                <a16:creationId xmlns:a16="http://schemas.microsoft.com/office/drawing/2014/main" id="{F9ABB333-0908-A797-63AB-E00DC68BF34D}"/>
              </a:ext>
            </a:extLst>
          </p:cNvPr>
          <p:cNvSpPr/>
          <p:nvPr/>
        </p:nvSpPr>
        <p:spPr>
          <a:xfrm>
            <a:off x="1981054" y="1739889"/>
            <a:ext cx="3240000" cy="252000"/>
          </a:xfrm>
          <a:prstGeom prst="wedgeRoundRectCallout">
            <a:avLst>
              <a:gd name="adj1" fmla="val 45005"/>
              <a:gd name="adj2" fmla="val 196490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9 mandag 16. november-</a:t>
            </a:r>
          </a:p>
        </p:txBody>
      </p:sp>
      <p:sp>
        <p:nvSpPr>
          <p:cNvPr id="9" name="Speech Bubble: Rectangle with Corners Rounded 8">
            <a:extLst>
              <a:ext uri="{FF2B5EF4-FFF2-40B4-BE49-F238E27FC236}">
                <a16:creationId xmlns:a16="http://schemas.microsoft.com/office/drawing/2014/main" id="{8E4193FC-D717-EE16-DCF3-5E0561DEE16E}"/>
              </a:ext>
            </a:extLst>
          </p:cNvPr>
          <p:cNvSpPr/>
          <p:nvPr/>
        </p:nvSpPr>
        <p:spPr>
          <a:xfrm>
            <a:off x="7456773" y="5889781"/>
            <a:ext cx="3229063" cy="252000"/>
          </a:xfrm>
          <a:prstGeom prst="wedgeRoundRectCallout">
            <a:avLst>
              <a:gd name="adj1" fmla="val -60582"/>
              <a:gd name="adj2" fmla="val -146829"/>
              <a:gd name="adj3" fmla="val 16667"/>
            </a:avLst>
          </a:prstGeom>
          <a:noFill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3 mandag 1. juni (Helset klubbhus) </a:t>
            </a:r>
          </a:p>
        </p:txBody>
      </p:sp>
      <p:sp>
        <p:nvSpPr>
          <p:cNvPr id="15" name="Speech Bubble: Rectangle with Corners Rounded 14">
            <a:extLst>
              <a:ext uri="{FF2B5EF4-FFF2-40B4-BE49-F238E27FC236}">
                <a16:creationId xmlns:a16="http://schemas.microsoft.com/office/drawing/2014/main" id="{F8CF63A8-CDD3-1985-652D-DDD983D9682E}"/>
              </a:ext>
            </a:extLst>
          </p:cNvPr>
          <p:cNvSpPr/>
          <p:nvPr/>
        </p:nvSpPr>
        <p:spPr>
          <a:xfrm>
            <a:off x="3255698" y="1196415"/>
            <a:ext cx="3240000" cy="252000"/>
          </a:xfrm>
          <a:prstGeom prst="wedgeRoundRectCallout">
            <a:avLst>
              <a:gd name="adj1" fmla="val 33100"/>
              <a:gd name="adj2" fmla="val 23183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/>
              <a:t>Hovedstyremøte </a:t>
            </a:r>
            <a:r>
              <a:rPr lang="nb-NO" sz="1000" dirty="0">
                <a:solidFill>
                  <a:schemeClr val="tx1"/>
                </a:solidFill>
              </a:rPr>
              <a:t>Nr. 10 </a:t>
            </a:r>
            <a:r>
              <a:rPr lang="nb-NO" sz="1000" dirty="0"/>
              <a:t>mandag 7. desember</a:t>
            </a:r>
          </a:p>
        </p:txBody>
      </p:sp>
      <p:sp>
        <p:nvSpPr>
          <p:cNvPr id="18" name="Speech Bubble: Rectangle with Corners Rounded 17">
            <a:extLst>
              <a:ext uri="{FF2B5EF4-FFF2-40B4-BE49-F238E27FC236}">
                <a16:creationId xmlns:a16="http://schemas.microsoft.com/office/drawing/2014/main" id="{B2BDDE29-C445-5C01-A1E3-BB2328B5A77E}"/>
              </a:ext>
            </a:extLst>
          </p:cNvPr>
          <p:cNvSpPr/>
          <p:nvPr/>
        </p:nvSpPr>
        <p:spPr>
          <a:xfrm>
            <a:off x="8473315" y="1743887"/>
            <a:ext cx="3240000" cy="252000"/>
          </a:xfrm>
          <a:prstGeom prst="wedgeRoundRectCallout">
            <a:avLst>
              <a:gd name="adj1" fmla="val -95454"/>
              <a:gd name="adj2" fmla="val 51919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/>
              <a:t>Hovedstyremøte </a:t>
            </a:r>
            <a:r>
              <a:rPr lang="nb-NO" sz="1000" dirty="0">
                <a:solidFill>
                  <a:schemeClr val="tx1"/>
                </a:solidFill>
              </a:rPr>
              <a:t>Nr. 12 </a:t>
            </a:r>
            <a:r>
              <a:rPr lang="nb-NO" sz="1000" dirty="0"/>
              <a:t>mandag 25. januar</a:t>
            </a:r>
            <a:endParaRPr lang="nb-NO" sz="1000" dirty="0">
              <a:solidFill>
                <a:srgbClr val="00B050"/>
              </a:solidFill>
            </a:endParaRPr>
          </a:p>
        </p:txBody>
      </p:sp>
      <p:sp>
        <p:nvSpPr>
          <p:cNvPr id="19" name="Speech Bubble: Rectangle with Corners Rounded 18">
            <a:extLst>
              <a:ext uri="{FF2B5EF4-FFF2-40B4-BE49-F238E27FC236}">
                <a16:creationId xmlns:a16="http://schemas.microsoft.com/office/drawing/2014/main" id="{230F413B-94D9-C0E9-0433-6948720278E2}"/>
              </a:ext>
            </a:extLst>
          </p:cNvPr>
          <p:cNvSpPr/>
          <p:nvPr/>
        </p:nvSpPr>
        <p:spPr>
          <a:xfrm>
            <a:off x="8400032" y="2238831"/>
            <a:ext cx="3236518" cy="252000"/>
          </a:xfrm>
          <a:prstGeom prst="wedgeRoundRectCallout">
            <a:avLst>
              <a:gd name="adj1" fmla="val -64710"/>
              <a:gd name="adj2" fmla="val 55337"/>
              <a:gd name="adj3" fmla="val 16667"/>
            </a:avLst>
          </a:prstGeom>
          <a:solidFill>
            <a:srgbClr val="00B05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b-NO" sz="1000" dirty="0">
                <a:solidFill>
                  <a:schemeClr val="tx1"/>
                </a:solidFill>
              </a:rPr>
              <a:t>Hovedstyremøte Nr. 13 mandag 15. februar</a:t>
            </a:r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ACC7EAA2-8BCE-6486-6B87-5920FDD041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768580"/>
              </p:ext>
            </p:extLst>
          </p:nvPr>
        </p:nvGraphicFramePr>
        <p:xfrm>
          <a:off x="8666637" y="144789"/>
          <a:ext cx="3282708" cy="9753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82708">
                  <a:extLst>
                    <a:ext uri="{9D8B030D-6E8A-4147-A177-3AD203B41FA5}">
                      <a16:colId xmlns:a16="http://schemas.microsoft.com/office/drawing/2014/main" val="3766472332"/>
                    </a:ext>
                  </a:extLst>
                </a:gridCol>
              </a:tblGrid>
              <a:tr h="22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>
                          <a:solidFill>
                            <a:schemeClr val="tx1"/>
                          </a:solidFill>
                        </a:rPr>
                        <a:t>Åpent møte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1855929"/>
                  </a:ext>
                </a:extLst>
              </a:tr>
              <a:tr h="2246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/>
                        <a:t>Hovedstyremøter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3752450"/>
                  </a:ext>
                </a:extLst>
              </a:tr>
              <a:tr h="240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>
                          <a:solidFill>
                            <a:schemeClr val="tx1"/>
                          </a:solidFill>
                        </a:rPr>
                        <a:t>Gruppestyremøter (har også tatt for seg Sportslige saker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542094"/>
                  </a:ext>
                </a:extLst>
              </a:tr>
              <a:tr h="24002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dirty="0">
                          <a:solidFill>
                            <a:schemeClr val="tx1"/>
                          </a:solidFill>
                        </a:rPr>
                        <a:t>Møter gjennom virtuelt/ epost etc.</a:t>
                      </a:r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7074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84893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589CB1-977E-0171-F61C-700DB4FF4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95" y="255264"/>
            <a:ext cx="10515600" cy="255905"/>
          </a:xfrm>
        </p:spPr>
        <p:txBody>
          <a:bodyPr>
            <a:noAutofit/>
          </a:bodyPr>
          <a:lstStyle/>
          <a:p>
            <a:r>
              <a:rPr lang="nb-NO" sz="2800" b="1" dirty="0">
                <a:latin typeface="+mn-lt"/>
              </a:rPr>
              <a:t>Møteplan – hovedstyre-/ gruppstyre-/ temamøter 2026/ 2027 (del I)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176B931-B28A-D18D-BB61-5674891C9A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2866383"/>
              </p:ext>
            </p:extLst>
          </p:nvPr>
        </p:nvGraphicFramePr>
        <p:xfrm>
          <a:off x="468694" y="664896"/>
          <a:ext cx="11254611" cy="57302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281">
                  <a:extLst>
                    <a:ext uri="{9D8B030D-6E8A-4147-A177-3AD203B41FA5}">
                      <a16:colId xmlns:a16="http://schemas.microsoft.com/office/drawing/2014/main" val="519770669"/>
                    </a:ext>
                  </a:extLst>
                </a:gridCol>
                <a:gridCol w="655995">
                  <a:extLst>
                    <a:ext uri="{9D8B030D-6E8A-4147-A177-3AD203B41FA5}">
                      <a16:colId xmlns:a16="http://schemas.microsoft.com/office/drawing/2014/main" val="2063804463"/>
                    </a:ext>
                  </a:extLst>
                </a:gridCol>
                <a:gridCol w="3292569">
                  <a:extLst>
                    <a:ext uri="{9D8B030D-6E8A-4147-A177-3AD203B41FA5}">
                      <a16:colId xmlns:a16="http://schemas.microsoft.com/office/drawing/2014/main" val="2008276841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2207476231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1938090631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192983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Ukenr.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Møte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Økonomi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Overordnet/ andre tema: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Merknader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0421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nr. 1 mandag 13. april (Varmestua)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,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Introduksjon til 2026-27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3924172"/>
                  </a:ext>
                </a:extLst>
              </a:tr>
              <a:tr h="17185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nr. 2 mandag 1. juni (Helset klubbhus),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80474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nr. 3 mandag 1. juni (Helset klubbhus),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4795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nr. 3 mandag 1. juni (Varmestua)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,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Styrets ansvar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1.4 (etter årsmøtet)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Forberede gruppestyremøtet 1.6</a:t>
                      </a:r>
                    </a:p>
                    <a:p>
                      <a:pPr marL="628650" marR="0" lvl="1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noProof="0" dirty="0"/>
                        <a:t>Klubbhåndboka</a:t>
                      </a:r>
                    </a:p>
                    <a:p>
                      <a:pPr marL="628650" marR="0" lvl="1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noProof="0" dirty="0"/>
                        <a:t>Medlemsvekst – hvordan kan vi sette dette i system?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Oppgave/ -ansvarfordeling i styret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Fullmaktsmatrise/ økonomirutiner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Når skal vi se på en revisjon av budsjett 2026?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661701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A. Dugnadsmøte 20. april/ 27. april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Dugnadsplan for hver av gruppene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Tar utgangspunkt i Camillas erfaringer fra LIL Fotball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868804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A. Sportslig møte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Hva er viktige tema?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421780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4 – </a:t>
                      </a: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mandag 22. juni (Lommedalshallen)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1.5Status pr. 1.5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noProof="0" dirty="0"/>
                        <a:t>Klubbhåndbok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noProof="0" dirty="0"/>
                        <a:t>Medlemsvekst</a:t>
                      </a: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Full  av prosjekter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6738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A. Sportslig møte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Hva er viktige tema?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9984564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5 – </a:t>
                      </a: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 mandag 17. august (Varmestua)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,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1.6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Forberede gruppestyremøtet 14.9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945972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27271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6 – </a:t>
                      </a: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Hoved/ gruppestyremøte mandag 14. september (Varmestua)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1.8</a:t>
                      </a:r>
                    </a:p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Halvårsrapportering (pr. 30. juni)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5161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9669526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7. – </a:t>
                      </a:r>
                      <a:r>
                        <a:rPr lang="nb-NO" sz="1000" dirty="0"/>
                        <a:t>Hovedstyremøte mandag 5. oktober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, kl. 20.00-21.30 </a:t>
                      </a:r>
                      <a:endParaRPr lang="nb-NO" sz="10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1.9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2198024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72187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8. – </a:t>
                      </a:r>
                      <a:r>
                        <a:rPr lang="nb-NO" sz="1000" dirty="0">
                          <a:solidFill>
                            <a:schemeClr val="tx1"/>
                          </a:solidFill>
                        </a:rPr>
                        <a:t>Hoved/ gruppestyremøte mandag 26. oktober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, kl. 20.00-21.30 </a:t>
                      </a:r>
                      <a:endParaRPr lang="nb-NO" sz="100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1.10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Forberede gruppestyremøtet 16.11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Føringer for budsjett for gruppene/ strategi, regnskap/ resultat 2027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812088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2308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B5B0-F7FD-3AB9-E85C-A95B62EA9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6B95D-7092-7C13-DC59-774D4C91F0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695" y="488346"/>
            <a:ext cx="10515600" cy="255905"/>
          </a:xfrm>
        </p:spPr>
        <p:txBody>
          <a:bodyPr>
            <a:noAutofit/>
          </a:bodyPr>
          <a:lstStyle/>
          <a:p>
            <a:r>
              <a:rPr lang="nb-NO" sz="2800" b="1" dirty="0">
                <a:latin typeface="+mn-lt"/>
              </a:rPr>
              <a:t>Møteplan – hovedstyre-/ gruppstyre-/ temamøter 2026/ 2027 (del II)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358F17D-AC12-C6BD-D6DC-9B474D2865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1604281"/>
              </p:ext>
            </p:extLst>
          </p:nvPr>
        </p:nvGraphicFramePr>
        <p:xfrm>
          <a:off x="468695" y="898536"/>
          <a:ext cx="11254611" cy="4573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53281">
                  <a:extLst>
                    <a:ext uri="{9D8B030D-6E8A-4147-A177-3AD203B41FA5}">
                      <a16:colId xmlns:a16="http://schemas.microsoft.com/office/drawing/2014/main" val="519770669"/>
                    </a:ext>
                  </a:extLst>
                </a:gridCol>
                <a:gridCol w="3948564">
                  <a:extLst>
                    <a:ext uri="{9D8B030D-6E8A-4147-A177-3AD203B41FA5}">
                      <a16:colId xmlns:a16="http://schemas.microsoft.com/office/drawing/2014/main" val="2063804463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2207476231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1938090631"/>
                    </a:ext>
                  </a:extLst>
                </a:gridCol>
                <a:gridCol w="2250922">
                  <a:extLst>
                    <a:ext uri="{9D8B030D-6E8A-4147-A177-3AD203B41FA5}">
                      <a16:colId xmlns:a16="http://schemas.microsoft.com/office/drawing/2014/main" val="192983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Ukenr.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Møte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Økonomi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Overordnet/ andre tema:</a:t>
                      </a: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</a:pPr>
                      <a:r>
                        <a:rPr lang="nb-NO" sz="1000" b="1" noProof="0" dirty="0"/>
                        <a:t>Merknader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604216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0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0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 nr. 9. – </a:t>
                      </a:r>
                      <a:r>
                        <a:rPr lang="nb-NO" sz="1000" dirty="0"/>
                        <a:t>Hovedstyremøte mandag 16. november</a:t>
                      </a: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, kl. 20.00-21.30 </a:t>
                      </a:r>
                      <a:endParaRPr lang="nb-NO" sz="10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Status pr. 1.10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nb-NO" sz="1000" b="0" i="0" noProof="0" dirty="0">
                          <a:solidFill>
                            <a:schemeClr val="tx1"/>
                          </a:solidFill>
                        </a:rPr>
                        <a:t>Budsjett 2027, regnskap/ resultat 2026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0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440427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9505011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 nr. 10. – </a:t>
                      </a:r>
                      <a:r>
                        <a:rPr lang="nb-NO" sz="1100" dirty="0"/>
                        <a:t>Hovedstyremøte mandag 7. desember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, kl. 20.00-21.30 </a:t>
                      </a:r>
                      <a:endParaRPr lang="nb-NO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Status pr. 1.11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Resultat 2026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02104972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/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86534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 nr. 11 – </a:t>
                      </a:r>
                      <a:r>
                        <a:rPr lang="nb-NO" sz="1100" dirty="0"/>
                        <a:t>Hovedstyremøte mandag 4. januar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  <a:endParaRPr lang="nb-NO" sz="1100" dirty="0">
                        <a:solidFill>
                          <a:srgbClr val="00B050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Resultat 2026, budsjettstatus 2027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91984495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3103598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 nr. 12 – </a:t>
                      </a:r>
                      <a:r>
                        <a:rPr lang="nb-NO" sz="1100" dirty="0"/>
                        <a:t>Hovedstyremøte mandag 25. januar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Status pr. 1.1.2027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Forberede gruppestyremøtet 15.2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28907033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77991501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 dirty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 nr. 13 – </a:t>
                      </a:r>
                      <a:r>
                        <a:rPr lang="nb-NO" sz="1100" dirty="0"/>
                        <a:t>Hovedstyremøte mandag 15. februar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Status pr. 1.1.2027/ årsmøtedokumenter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Endelig vedtak ang. </a:t>
                      </a:r>
                      <a:r>
                        <a:rPr lang="nb-NO" sz="1100" b="0" i="0" noProof="0">
                          <a:solidFill>
                            <a:schemeClr val="tx1"/>
                          </a:solidFill>
                        </a:rPr>
                        <a:t>budsjett</a:t>
                      </a: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Underlag forberedt av Hovedstyret</a:t>
                      </a: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16345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33458652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1100" b="0">
                          <a:solidFill>
                            <a:schemeClr val="tx1"/>
                          </a:solidFill>
                        </a:rPr>
                        <a:t>Hovedstyremøte</a:t>
                      </a:r>
                      <a:r>
                        <a:rPr lang="nb-NO" sz="1100" b="0" i="0" noProof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nr. 14 – </a:t>
                      </a:r>
                      <a:r>
                        <a:rPr lang="nb-NO" sz="1100" dirty="0">
                          <a:solidFill>
                            <a:schemeClr val="tx1"/>
                          </a:solidFill>
                        </a:rPr>
                        <a:t>Hovedstyremøte mandag 8. mars</a:t>
                      </a: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, kl. 20.00-21.30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1100" b="0" i="0" noProof="0" dirty="0">
                          <a:solidFill>
                            <a:schemeClr val="tx1"/>
                          </a:solidFill>
                        </a:rPr>
                        <a:t>Årsmøtedokumenter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171450" indent="-171450" algn="l">
                        <a:lnSpc>
                          <a:spcPts val="1200"/>
                        </a:lnSpc>
                        <a:buFont typeface="Arial" panose="020B0604020202020204" pitchFamily="34" charset="0"/>
                        <a:buChar char="•"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R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nb-NO" sz="1100" b="0" i="0" noProof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9525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856654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43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E9D441-4058-0017-652B-BA434A9FA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257800" cy="1325563"/>
          </a:xfrm>
        </p:spPr>
        <p:txBody>
          <a:bodyPr/>
          <a:lstStyle/>
          <a:p>
            <a:r>
              <a:rPr lang="en-GB" b="1" dirty="0"/>
              <a:t>Saker: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7A07E-6739-0FE1-37A4-E8469FDEC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70535"/>
            <a:ext cx="5078931" cy="4906428"/>
          </a:xfrm>
          <a:ln w="25400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nb-NO" sz="1600" noProof="0" dirty="0"/>
              <a:t>Lønnssystem</a:t>
            </a:r>
          </a:p>
          <a:p>
            <a:r>
              <a:rPr lang="nb-NO" sz="1600" noProof="0" dirty="0"/>
              <a:t>Engasjere andre enn gruppelederne på tvers av organisasjonen (dugnad, sponsor)</a:t>
            </a:r>
          </a:p>
          <a:p>
            <a:r>
              <a:rPr lang="nb-NO" sz="1600" noProof="0" dirty="0"/>
              <a:t>Prosjekt for elder (forberede søknad?) (Gå-football)</a:t>
            </a:r>
          </a:p>
          <a:p>
            <a:r>
              <a:rPr lang="nb-NO" sz="1600" dirty="0"/>
              <a:t>Bunkers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4A473EE-36F7-26DB-79F5-E548474C959F}"/>
              </a:ext>
            </a:extLst>
          </p:cNvPr>
          <p:cNvSpPr txBox="1">
            <a:spLocks/>
          </p:cNvSpPr>
          <p:nvPr/>
        </p:nvSpPr>
        <p:spPr>
          <a:xfrm>
            <a:off x="6096000" y="1270535"/>
            <a:ext cx="5078931" cy="4906428"/>
          </a:xfrm>
          <a:prstGeom prst="rect">
            <a:avLst/>
          </a:prstGeom>
          <a:ln w="25400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nb-NO" sz="1600" noProof="0" dirty="0"/>
              <a:t>Kalle inn alle møter ved starten av året</a:t>
            </a:r>
          </a:p>
          <a:p>
            <a:pPr>
              <a:lnSpc>
                <a:spcPct val="100000"/>
              </a:lnSpc>
            </a:pPr>
            <a:r>
              <a:rPr lang="nb-NO" sz="1600" noProof="0" dirty="0"/>
              <a:t>Forberede underlag før møtene</a:t>
            </a:r>
          </a:p>
          <a:p>
            <a:pPr>
              <a:lnSpc>
                <a:spcPct val="100000"/>
              </a:lnSpc>
            </a:pPr>
            <a:r>
              <a:rPr lang="nb-NO" sz="1600" noProof="0" dirty="0"/>
              <a:t>Fungerer Cato? Har mye å gjøre….!</a:t>
            </a:r>
          </a:p>
          <a:p>
            <a:pPr>
              <a:lnSpc>
                <a:spcPct val="100000"/>
              </a:lnSpc>
            </a:pPr>
            <a:r>
              <a:rPr lang="nb-NO" sz="1600" noProof="0" dirty="0"/>
              <a:t>Teams! Kan vi følge opp på Teams?</a:t>
            </a:r>
          </a:p>
          <a:p>
            <a:pPr>
              <a:lnSpc>
                <a:spcPct val="100000"/>
              </a:lnSpc>
            </a:pPr>
            <a:r>
              <a:rPr lang="nb-NO" sz="1600" dirty="0"/>
              <a:t>Større gruppe rundt Varmestua, jf. Alexander! Ta det ut i gruppene! Varmestuas venner! Lommedalsstua!</a:t>
            </a:r>
            <a:endParaRPr lang="nb-NO" sz="1600" noProof="0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311D9A3-1001-0DC2-6D7F-5A2EC3B5D5E7}"/>
              </a:ext>
            </a:extLst>
          </p:cNvPr>
          <p:cNvSpPr txBox="1">
            <a:spLocks/>
          </p:cNvSpPr>
          <p:nvPr/>
        </p:nvSpPr>
        <p:spPr>
          <a:xfrm>
            <a:off x="6096000" y="365125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b="1" dirty="0" err="1"/>
              <a:t>Administrativt</a:t>
            </a:r>
            <a:r>
              <a:rPr lang="en-GB" b="1" dirty="0"/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2230786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8141450-2387-4aca-b41f-19cd6be9dd3c}" enabled="1" method="Standard" siteId="{adf10e2b-b6e9-41d6-be2f-c12bb566019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13114</TotalTime>
  <Words>710</Words>
  <Application>Microsoft Office PowerPoint</Application>
  <PresentationFormat>Widescreen</PresentationFormat>
  <Paragraphs>102</Paragraphs>
  <Slides>4</Slides>
  <Notes>3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PowerPoint-presentasjon</vt:lpstr>
      <vt:lpstr>Møteplan – hovedstyre-/ gruppstyre-/ temamøter 2026/ 2027 (del I)</vt:lpstr>
      <vt:lpstr>Møteplan – hovedstyre-/ gruppstyre-/ temamøter 2026/ 2027 (del II)</vt:lpstr>
      <vt:lpstr>Saker: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Idun Thorvaldsen</dc:creator>
  <cp:lastModifiedBy>Linda Lynaas Wulff</cp:lastModifiedBy>
  <cp:revision>33</cp:revision>
  <dcterms:created xsi:type="dcterms:W3CDTF">2020-12-07T22:56:38Z</dcterms:created>
  <dcterms:modified xsi:type="dcterms:W3CDTF">2026-09-21T07:01:29Z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InfoFinished">
    <vt:lpwstr>True</vt:lpwstr>
  </property>
  <property fmtid="{D5CDD505-2E9C-101B-9397-08002B2CF9AE}" pid="3" name="MSIP_Label_48141450-2387-4aca-b41f-19cd6be9dd3c_Enabled">
    <vt:lpwstr>true</vt:lpwstr>
  </property>
  <property fmtid="{D5CDD505-2E9C-101B-9397-08002B2CF9AE}" pid="4" name="MSIP_Label_48141450-2387-4aca-b41f-19cd6be9dd3c_SetDate">
    <vt:lpwstr>2024-05-01T14:14:56Z</vt:lpwstr>
  </property>
  <property fmtid="{D5CDD505-2E9C-101B-9397-08002B2CF9AE}" pid="5" name="MSIP_Label_48141450-2387-4aca-b41f-19cd6be9dd3c_Method">
    <vt:lpwstr>Standard</vt:lpwstr>
  </property>
  <property fmtid="{D5CDD505-2E9C-101B-9397-08002B2CF9AE}" pid="6" name="MSIP_Label_48141450-2387-4aca-b41f-19cd6be9dd3c_Name">
    <vt:lpwstr>Restricted_Unprotected</vt:lpwstr>
  </property>
  <property fmtid="{D5CDD505-2E9C-101B-9397-08002B2CF9AE}" pid="7" name="MSIP_Label_48141450-2387-4aca-b41f-19cd6be9dd3c_SiteId">
    <vt:lpwstr>adf10e2b-b6e9-41d6-be2f-c12bb566019c</vt:lpwstr>
  </property>
  <property fmtid="{D5CDD505-2E9C-101B-9397-08002B2CF9AE}" pid="8" name="MSIP_Label_48141450-2387-4aca-b41f-19cd6be9dd3c_ActionId">
    <vt:lpwstr>ef44d22d-6411-43b4-ba58-fbf7bccdc6fb</vt:lpwstr>
  </property>
  <property fmtid="{D5CDD505-2E9C-101B-9397-08002B2CF9AE}" pid="9" name="MSIP_Label_48141450-2387-4aca-b41f-19cd6be9dd3c_ContentBits">
    <vt:lpwstr>0</vt:lpwstr>
  </property>
</Properties>
</file>