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9" r:id="rId2"/>
    <p:sldId id="257" r:id="rId3"/>
    <p:sldId id="263" r:id="rId4"/>
    <p:sldId id="268" r:id="rId5"/>
    <p:sldId id="267" r:id="rId6"/>
    <p:sldId id="258" r:id="rId7"/>
  </p:sldIdLst>
  <p:sldSz cx="18288000" cy="10287000"/>
  <p:notesSz cx="6858000" cy="9144000"/>
  <p:embeddedFontLst>
    <p:embeddedFont>
      <p:font typeface="Lato" panose="020F0502020204030203" pitchFamily="34" charset="0"/>
      <p:regular r:id="rId9"/>
      <p:bold r:id="rId10"/>
      <p:italic r:id="rId11"/>
      <p:boldItalic r:id="rId12"/>
    </p:embeddedFont>
    <p:embeddedFont>
      <p:font typeface="Lato Bold" panose="020F0502020204030203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DF17"/>
    <a:srgbClr val="BCC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DEC20E-E3E3-4851-8015-5B5CF1CBE851}" v="26" dt="2025-09-22T18:07:09.8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5407D-05DB-4638-A5C9-17B58EF8D1EC}" type="datetimeFigureOut">
              <a:rPr lang="nb-NO" smtClean="0"/>
              <a:t>22.02.2026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9EE3F-2D8E-4DF6-A3AD-C853E36246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9326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9EE3F-2D8E-4DF6-A3AD-C853E36246B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7246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9EE3F-2D8E-4DF6-A3AD-C853E36246B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7521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9EE3F-2D8E-4DF6-A3AD-C853E36246B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0042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9EE3F-2D8E-4DF6-A3AD-C853E36246B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0538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9EE3F-2D8E-4DF6-A3AD-C853E36246B9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0398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9EE3F-2D8E-4DF6-A3AD-C853E36246B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2224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D3766B-D8F0-3E3D-F367-AEB9C0804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A3FEA1-DC1E-7845-4296-285DCB58600C}"/>
              </a:ext>
            </a:extLst>
          </p:cNvPr>
          <p:cNvSpPr/>
          <p:nvPr/>
        </p:nvSpPr>
        <p:spPr>
          <a:xfrm flipH="1">
            <a:off x="0" y="0"/>
            <a:ext cx="5920767" cy="10287000"/>
          </a:xfrm>
          <a:custGeom>
            <a:avLst/>
            <a:gdLst/>
            <a:ahLst/>
            <a:cxnLst/>
            <a:rect l="l" t="t" r="r" b="b"/>
            <a:pathLst>
              <a:path w="5920767" h="10287000">
                <a:moveTo>
                  <a:pt x="5920767" y="0"/>
                </a:moveTo>
                <a:lnTo>
                  <a:pt x="0" y="0"/>
                </a:lnTo>
                <a:lnTo>
                  <a:pt x="0" y="10287000"/>
                </a:lnTo>
                <a:lnTo>
                  <a:pt x="5920767" y="10287000"/>
                </a:lnTo>
                <a:lnTo>
                  <a:pt x="5920767" y="0"/>
                </a:lnTo>
                <a:close/>
              </a:path>
            </a:pathLst>
          </a:custGeom>
          <a:blipFill>
            <a:blip r:embed="rId3"/>
            <a:stretch>
              <a:fillRect l="-38460" r="-32025"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0AE5D17-F8DB-84BA-FAA0-0F48BD0752EF}"/>
              </a:ext>
            </a:extLst>
          </p:cNvPr>
          <p:cNvGrpSpPr/>
          <p:nvPr/>
        </p:nvGrpSpPr>
        <p:grpSpPr>
          <a:xfrm>
            <a:off x="-685800" y="1"/>
            <a:ext cx="6606567" cy="10287000"/>
            <a:chOff x="0" y="0"/>
            <a:chExt cx="4423826" cy="316744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251AABE-9726-507C-9588-500085D8BCE5}"/>
                </a:ext>
              </a:extLst>
            </p:cNvPr>
            <p:cNvSpPr/>
            <p:nvPr/>
          </p:nvSpPr>
          <p:spPr>
            <a:xfrm>
              <a:off x="0" y="0"/>
              <a:ext cx="4423826" cy="3167445"/>
            </a:xfrm>
            <a:custGeom>
              <a:avLst/>
              <a:gdLst/>
              <a:ahLst/>
              <a:cxnLst/>
              <a:rect l="l" t="t" r="r" b="b"/>
              <a:pathLst>
                <a:path w="4423826" h="3167445">
                  <a:moveTo>
                    <a:pt x="0" y="0"/>
                  </a:moveTo>
                  <a:lnTo>
                    <a:pt x="4423826" y="0"/>
                  </a:lnTo>
                  <a:lnTo>
                    <a:pt x="4423826" y="3167445"/>
                  </a:lnTo>
                  <a:lnTo>
                    <a:pt x="0" y="31674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DC4C015-D432-B645-4BB5-CC6ECD9E0FBA}"/>
                </a:ext>
              </a:extLst>
            </p:cNvPr>
            <p:cNvSpPr txBox="1"/>
            <p:nvPr/>
          </p:nvSpPr>
          <p:spPr>
            <a:xfrm>
              <a:off x="0" y="-38100"/>
              <a:ext cx="4423826" cy="3205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3" name="Bilde 12">
            <a:extLst>
              <a:ext uri="{FF2B5EF4-FFF2-40B4-BE49-F238E27FC236}">
                <a16:creationId xmlns:a16="http://schemas.microsoft.com/office/drawing/2014/main" id="{AB87FABF-DD47-DFBD-4EAE-2D7CC27B3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14400" y="-1364602"/>
            <a:ext cx="7315200" cy="11651602"/>
          </a:xfrm>
          <a:prstGeom prst="rect">
            <a:avLst/>
          </a:prstGeom>
        </p:spPr>
      </p:pic>
      <p:sp>
        <p:nvSpPr>
          <p:cNvPr id="7" name="Freeform 7">
            <a:extLst>
              <a:ext uri="{FF2B5EF4-FFF2-40B4-BE49-F238E27FC236}">
                <a16:creationId xmlns:a16="http://schemas.microsoft.com/office/drawing/2014/main" id="{E098E713-27F9-FEDA-4E85-24583E9649D7}"/>
              </a:ext>
            </a:extLst>
          </p:cNvPr>
          <p:cNvSpPr/>
          <p:nvPr/>
        </p:nvSpPr>
        <p:spPr>
          <a:xfrm>
            <a:off x="4652268" y="3875001"/>
            <a:ext cx="2536997" cy="2536997"/>
          </a:xfrm>
          <a:custGeom>
            <a:avLst/>
            <a:gdLst/>
            <a:ahLst/>
            <a:cxnLst/>
            <a:rect l="l" t="t" r="r" b="b"/>
            <a:pathLst>
              <a:path w="2536997" h="2536997">
                <a:moveTo>
                  <a:pt x="0" y="0"/>
                </a:moveTo>
                <a:lnTo>
                  <a:pt x="2536998" y="0"/>
                </a:lnTo>
                <a:lnTo>
                  <a:pt x="2536998" y="2536998"/>
                </a:lnTo>
                <a:lnTo>
                  <a:pt x="0" y="253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61A2F100-626A-EEDA-7BA7-D41B27F08486}"/>
              </a:ext>
            </a:extLst>
          </p:cNvPr>
          <p:cNvGrpSpPr/>
          <p:nvPr/>
        </p:nvGrpSpPr>
        <p:grpSpPr>
          <a:xfrm>
            <a:off x="6183618" y="1943100"/>
            <a:ext cx="12367234" cy="4079260"/>
            <a:chOff x="0" y="9525"/>
            <a:chExt cx="13084578" cy="5439014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1CDCBDE-2AD7-FDD4-7BE9-75E4727D2E8F}"/>
                </a:ext>
              </a:extLst>
            </p:cNvPr>
            <p:cNvSpPr txBox="1"/>
            <p:nvPr/>
          </p:nvSpPr>
          <p:spPr>
            <a:xfrm>
              <a:off x="0" y="1061944"/>
              <a:ext cx="13084578" cy="3317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700"/>
                </a:lnSpc>
              </a:pPr>
              <a:r>
                <a:rPr lang="en-US" sz="9700" b="1" spc="-97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LOMMEDALEN</a:t>
              </a:r>
            </a:p>
            <a:p>
              <a:pPr algn="ctr">
                <a:lnSpc>
                  <a:spcPts val="9700"/>
                </a:lnSpc>
              </a:pPr>
              <a:r>
                <a:rPr lang="en-US" sz="9700" b="1" spc="-97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IDRETTSLAG</a:t>
              </a: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9C35FCA4-C9BD-4984-8904-AB7044BE5394}"/>
                </a:ext>
              </a:extLst>
            </p:cNvPr>
            <p:cNvSpPr txBox="1"/>
            <p:nvPr/>
          </p:nvSpPr>
          <p:spPr>
            <a:xfrm>
              <a:off x="0" y="9525"/>
              <a:ext cx="13084195" cy="6932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25"/>
                </a:lnSpc>
              </a:pPr>
              <a:r>
                <a:rPr lang="en-US" sz="3500" spc="140" dirty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SAMMEN I GUL OG SVART</a:t>
              </a: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1AD5EFF9-395C-C195-2F6C-699F6C54784F}"/>
                </a:ext>
              </a:extLst>
            </p:cNvPr>
            <p:cNvSpPr txBox="1"/>
            <p:nvPr/>
          </p:nvSpPr>
          <p:spPr>
            <a:xfrm>
              <a:off x="0" y="4838939"/>
              <a:ext cx="13081679" cy="609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91D9EB53-3DDB-0E0A-CAE0-A24ECD5D2D2F}"/>
              </a:ext>
            </a:extLst>
          </p:cNvPr>
          <p:cNvSpPr/>
          <p:nvPr/>
        </p:nvSpPr>
        <p:spPr>
          <a:xfrm>
            <a:off x="10625982" y="6589220"/>
            <a:ext cx="2954062" cy="2954062"/>
          </a:xfrm>
          <a:custGeom>
            <a:avLst/>
            <a:gdLst/>
            <a:ahLst/>
            <a:cxnLst/>
            <a:rect l="l" t="t" r="r" b="b"/>
            <a:pathLst>
              <a:path w="2954062" h="2954062">
                <a:moveTo>
                  <a:pt x="0" y="0"/>
                </a:moveTo>
                <a:lnTo>
                  <a:pt x="2954062" y="0"/>
                </a:lnTo>
                <a:lnTo>
                  <a:pt x="2954062" y="2954062"/>
                </a:lnTo>
                <a:lnTo>
                  <a:pt x="0" y="29540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1034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5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2926638" cy="10287000"/>
          </a:xfrm>
          <a:prstGeom prst="rect">
            <a:avLst/>
          </a:prstGeom>
          <a:solidFill>
            <a:srgbClr val="FFDB15"/>
          </a:solidFill>
        </p:spPr>
        <p:txBody>
          <a:bodyPr/>
          <a:lstStyle/>
          <a:p>
            <a:endParaRPr lang="nb-NO"/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2954062" cy="10287000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nb-NO"/>
          </a:p>
        </p:txBody>
      </p:sp>
      <p:grpSp>
        <p:nvGrpSpPr>
          <p:cNvPr id="4" name="Group 4"/>
          <p:cNvGrpSpPr/>
          <p:nvPr/>
        </p:nvGrpSpPr>
        <p:grpSpPr>
          <a:xfrm>
            <a:off x="4343400" y="1265178"/>
            <a:ext cx="12726453" cy="10369872"/>
            <a:chOff x="-4535049" y="-71125"/>
            <a:chExt cx="12022471" cy="13826495"/>
          </a:xfrm>
        </p:grpSpPr>
        <p:sp>
          <p:nvSpPr>
            <p:cNvPr id="5" name="AutoShape 5"/>
            <p:cNvSpPr/>
            <p:nvPr/>
          </p:nvSpPr>
          <p:spPr>
            <a:xfrm>
              <a:off x="-4535049" y="409656"/>
              <a:ext cx="2751667" cy="42615"/>
            </a:xfrm>
            <a:prstGeom prst="rect">
              <a:avLst/>
            </a:prstGeom>
            <a:solidFill>
              <a:srgbClr val="FFDB15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4535049" y="-71125"/>
              <a:ext cx="7487422" cy="478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700" b="1" spc="81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ALLIDRETT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4535049" y="982980"/>
              <a:ext cx="12022471" cy="98492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l">
                <a:lnSpc>
                  <a:spcPts val="2940"/>
                </a:lnSpc>
                <a:buFont typeface="Arial" panose="020B0604020202020204" pitchFamily="34" charset="0"/>
                <a:buChar char="•"/>
              </a:pP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Gymlek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4-åringene m/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foresatte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: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Lommedalshallen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. Bruker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pedagogisk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ansatte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fra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barnehager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i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nærområdet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.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Oppstart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etter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høstferien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. </a:t>
              </a:r>
            </a:p>
            <a:p>
              <a:pPr algn="l">
                <a:lnSpc>
                  <a:spcPts val="2940"/>
                </a:lnSpc>
              </a:pPr>
              <a:endParaRPr lang="en-US" sz="2400" spc="21" dirty="0">
                <a:solidFill>
                  <a:srgbClr val="020301"/>
                </a:solidFill>
                <a:ea typeface="Lato"/>
                <a:cs typeface="Lato"/>
                <a:sym typeface="Lato"/>
              </a:endParaRPr>
            </a:p>
            <a:p>
              <a:pPr marL="342900" indent="-342900">
                <a:lnSpc>
                  <a:spcPts val="2940"/>
                </a:lnSpc>
                <a:buFont typeface="Arial" panose="020B0604020202020204" pitchFamily="34" charset="0"/>
                <a:buChar char="•"/>
              </a:pP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Allidrett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5-åringene: Anna Krefting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tirsdager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kl.17.00-19.00</a:t>
              </a:r>
            </a:p>
            <a:p>
              <a:pPr>
                <a:lnSpc>
                  <a:spcPts val="2940"/>
                </a:lnSpc>
              </a:pPr>
              <a:endParaRPr lang="en-US" sz="2400" spc="21" dirty="0">
                <a:solidFill>
                  <a:srgbClr val="020301"/>
                </a:solidFill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r>
                <a:rPr lang="nb-NO" sz="2400" dirty="0"/>
                <a:t>uke 43 - håndball</a:t>
              </a:r>
            </a:p>
            <a:p>
              <a:pPr fontAlgn="base"/>
              <a:r>
                <a:rPr lang="nb-NO" sz="2400" dirty="0"/>
                <a:t>uke 49 - basket (hvis de kan på vårparten også hadde det vært fint) </a:t>
              </a:r>
            </a:p>
            <a:p>
              <a:pPr fontAlgn="base"/>
              <a:r>
                <a:rPr lang="nb-NO" sz="2400" dirty="0"/>
                <a:t>uke 3-5 - alpint </a:t>
              </a:r>
            </a:p>
            <a:p>
              <a:pPr fontAlgn="base"/>
              <a:r>
                <a:rPr lang="nb-NO" sz="2400" dirty="0"/>
                <a:t>uke 6-7 – langrenn (bytter dag til tirsdag, slik at stadion er tilgjengelig)</a:t>
              </a:r>
            </a:p>
            <a:p>
              <a:pPr fontAlgn="base"/>
              <a:r>
                <a:rPr lang="nb-NO" sz="2400" dirty="0"/>
                <a:t>uke 10 - håndball </a:t>
              </a:r>
            </a:p>
            <a:p>
              <a:pPr fontAlgn="base"/>
              <a:r>
                <a:rPr lang="nb-NO" sz="2400" dirty="0"/>
                <a:t>uke 13 - håndball</a:t>
              </a:r>
            </a:p>
            <a:p>
              <a:pPr fontAlgn="base"/>
              <a:r>
                <a:rPr lang="nb-NO" sz="2400" dirty="0"/>
                <a:t>uke 17-18 - fotball </a:t>
              </a:r>
            </a:p>
            <a:p>
              <a:pPr>
                <a:lnSpc>
                  <a:spcPts val="2940"/>
                </a:lnSpc>
              </a:pPr>
              <a:endParaRPr lang="en-US" sz="2400" spc="21" dirty="0">
                <a:solidFill>
                  <a:srgbClr val="020301"/>
                </a:solidFill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Idrettene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må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bruke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øktene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som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en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rekrutteringsarena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,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altså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også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informere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foresatte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om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sitt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tilbud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 for </a:t>
              </a:r>
              <a:r>
                <a:rPr lang="en-US" sz="2400" spc="21" dirty="0" err="1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aldersgruppen</a:t>
              </a:r>
              <a:r>
                <a:rPr lang="en-US" sz="2400" spc="21" dirty="0">
                  <a:solidFill>
                    <a:srgbClr val="020301"/>
                  </a:solidFill>
                  <a:ea typeface="Lato"/>
                  <a:cs typeface="Lato"/>
                  <a:sym typeface="Lato"/>
                </a:rPr>
                <a:t>. </a:t>
              </a:r>
            </a:p>
            <a:p>
              <a:pPr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algn="l"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algn="l"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3283565"/>
              <a:ext cx="74874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608573" y="463776"/>
            <a:ext cx="1709493" cy="1709493"/>
          </a:xfrm>
          <a:custGeom>
            <a:avLst/>
            <a:gdLst/>
            <a:ahLst/>
            <a:cxnLst/>
            <a:rect l="l" t="t" r="r" b="b"/>
            <a:pathLst>
              <a:path w="1709493" h="1709493">
                <a:moveTo>
                  <a:pt x="0" y="0"/>
                </a:moveTo>
                <a:lnTo>
                  <a:pt x="1709492" y="0"/>
                </a:lnTo>
                <a:lnTo>
                  <a:pt x="1709492" y="1709493"/>
                </a:lnTo>
                <a:lnTo>
                  <a:pt x="0" y="17094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3" name="TextBox 23"/>
          <p:cNvSpPr txBox="1"/>
          <p:nvPr/>
        </p:nvSpPr>
        <p:spPr>
          <a:xfrm>
            <a:off x="0" y="2846070"/>
            <a:ext cx="2926638" cy="530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3999" b="1" dirty="0">
                <a:solidFill>
                  <a:srgbClr val="FFCD00"/>
                </a:solidFill>
                <a:latin typeface="Lato Bold"/>
                <a:ea typeface="Lato Bold"/>
                <a:cs typeface="Lato Bold"/>
                <a:sym typeface="Lato Bold"/>
              </a:rPr>
              <a:t>ALLIDRETT</a:t>
            </a:r>
          </a:p>
        </p:txBody>
      </p:sp>
      <p:sp>
        <p:nvSpPr>
          <p:cNvPr id="24" name="Freeform 24"/>
          <p:cNvSpPr/>
          <p:nvPr/>
        </p:nvSpPr>
        <p:spPr>
          <a:xfrm>
            <a:off x="0" y="7332938"/>
            <a:ext cx="2954062" cy="2954062"/>
          </a:xfrm>
          <a:custGeom>
            <a:avLst/>
            <a:gdLst/>
            <a:ahLst/>
            <a:cxnLst/>
            <a:rect l="l" t="t" r="r" b="b"/>
            <a:pathLst>
              <a:path w="2954062" h="2954062">
                <a:moveTo>
                  <a:pt x="0" y="0"/>
                </a:moveTo>
                <a:lnTo>
                  <a:pt x="2954062" y="0"/>
                </a:lnTo>
                <a:lnTo>
                  <a:pt x="2954062" y="2954062"/>
                </a:lnTo>
                <a:lnTo>
                  <a:pt x="0" y="2954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5F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E9CB95-BCDE-F2E7-3CC7-EF0FBCB12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AD3983E-9FFA-343D-4A07-3C3963B85A86}"/>
              </a:ext>
            </a:extLst>
          </p:cNvPr>
          <p:cNvSpPr/>
          <p:nvPr/>
        </p:nvSpPr>
        <p:spPr>
          <a:xfrm>
            <a:off x="0" y="0"/>
            <a:ext cx="2926638" cy="10287000"/>
          </a:xfrm>
          <a:prstGeom prst="rect">
            <a:avLst/>
          </a:prstGeom>
          <a:solidFill>
            <a:srgbClr val="FFDB15"/>
          </a:solidFill>
        </p:spPr>
        <p:txBody>
          <a:bodyPr/>
          <a:lstStyle/>
          <a:p>
            <a:endParaRPr lang="nb-NO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F647284D-DC78-274F-B55C-3311530DE00F}"/>
              </a:ext>
            </a:extLst>
          </p:cNvPr>
          <p:cNvSpPr/>
          <p:nvPr/>
        </p:nvSpPr>
        <p:spPr>
          <a:xfrm>
            <a:off x="0" y="0"/>
            <a:ext cx="2954062" cy="10287000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nb-NO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7C3D810D-8DF7-EE6D-F477-93D094233812}"/>
              </a:ext>
            </a:extLst>
          </p:cNvPr>
          <p:cNvGrpSpPr/>
          <p:nvPr/>
        </p:nvGrpSpPr>
        <p:grpSpPr>
          <a:xfrm>
            <a:off x="3352801" y="1339953"/>
            <a:ext cx="13717052" cy="10295097"/>
            <a:chOff x="0" y="28575"/>
            <a:chExt cx="7487422" cy="13726795"/>
          </a:xfrm>
        </p:grpSpPr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FB7CF316-62D0-DACF-D269-85B40D145B72}"/>
                </a:ext>
              </a:extLst>
            </p:cNvPr>
            <p:cNvSpPr/>
            <p:nvPr/>
          </p:nvSpPr>
          <p:spPr>
            <a:xfrm>
              <a:off x="0" y="763236"/>
              <a:ext cx="2751667" cy="42614"/>
            </a:xfrm>
            <a:prstGeom prst="rect">
              <a:avLst/>
            </a:prstGeom>
            <a:solidFill>
              <a:srgbClr val="FFDB15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08A24D5D-F22B-588B-33B4-38A7C4117143}"/>
                </a:ext>
              </a:extLst>
            </p:cNvPr>
            <p:cNvSpPr txBox="1"/>
            <p:nvPr/>
          </p:nvSpPr>
          <p:spPr>
            <a:xfrm>
              <a:off x="0" y="28575"/>
              <a:ext cx="7487422" cy="478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700" b="1" spc="81" dirty="0" err="1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Sesongplanlegging</a:t>
              </a:r>
              <a:r>
                <a:rPr lang="en-US" sz="2700" b="1" spc="81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…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C8C3B7B-751A-0B25-7715-198A88CDF163}"/>
                </a:ext>
              </a:extLst>
            </p:cNvPr>
            <p:cNvSpPr txBox="1"/>
            <p:nvPr/>
          </p:nvSpPr>
          <p:spPr>
            <a:xfrm>
              <a:off x="0" y="982980"/>
              <a:ext cx="7487422" cy="14401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algn="l"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5774816-5AD2-CE59-FF02-7E9185CEF657}"/>
                </a:ext>
              </a:extLst>
            </p:cNvPr>
            <p:cNvSpPr txBox="1"/>
            <p:nvPr/>
          </p:nvSpPr>
          <p:spPr>
            <a:xfrm>
              <a:off x="0" y="13283565"/>
              <a:ext cx="74874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FE66BFA0-9822-34C7-EED3-17DD59585A31}"/>
              </a:ext>
            </a:extLst>
          </p:cNvPr>
          <p:cNvSpPr/>
          <p:nvPr/>
        </p:nvSpPr>
        <p:spPr>
          <a:xfrm>
            <a:off x="608573" y="463776"/>
            <a:ext cx="1709493" cy="1709493"/>
          </a:xfrm>
          <a:custGeom>
            <a:avLst/>
            <a:gdLst/>
            <a:ahLst/>
            <a:cxnLst/>
            <a:rect l="l" t="t" r="r" b="b"/>
            <a:pathLst>
              <a:path w="1709493" h="1709493">
                <a:moveTo>
                  <a:pt x="0" y="0"/>
                </a:moveTo>
                <a:lnTo>
                  <a:pt x="1709492" y="0"/>
                </a:lnTo>
                <a:lnTo>
                  <a:pt x="1709492" y="1709493"/>
                </a:lnTo>
                <a:lnTo>
                  <a:pt x="0" y="17094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B5FEB685-6130-94CB-27F2-14F830E97EE0}"/>
              </a:ext>
            </a:extLst>
          </p:cNvPr>
          <p:cNvSpPr txBox="1"/>
          <p:nvPr/>
        </p:nvSpPr>
        <p:spPr>
          <a:xfrm>
            <a:off x="0" y="2846070"/>
            <a:ext cx="2926638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3600" b="1" dirty="0">
                <a:solidFill>
                  <a:srgbClr val="FFCD00"/>
                </a:solidFill>
                <a:latin typeface="Lato Bold"/>
                <a:ea typeface="Lato Bold"/>
                <a:cs typeface="Lato Bold"/>
                <a:sym typeface="Lato Bold"/>
              </a:rPr>
              <a:t>ALLSIDIGHET</a:t>
            </a: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174DAFA3-28D0-53ED-67EC-387AED678AC4}"/>
              </a:ext>
            </a:extLst>
          </p:cNvPr>
          <p:cNvSpPr/>
          <p:nvPr/>
        </p:nvSpPr>
        <p:spPr>
          <a:xfrm>
            <a:off x="0" y="7332938"/>
            <a:ext cx="2954062" cy="2954062"/>
          </a:xfrm>
          <a:custGeom>
            <a:avLst/>
            <a:gdLst/>
            <a:ahLst/>
            <a:cxnLst/>
            <a:rect l="l" t="t" r="r" b="b"/>
            <a:pathLst>
              <a:path w="2954062" h="2954062">
                <a:moveTo>
                  <a:pt x="0" y="0"/>
                </a:moveTo>
                <a:lnTo>
                  <a:pt x="2954062" y="0"/>
                </a:lnTo>
                <a:lnTo>
                  <a:pt x="2954062" y="2954062"/>
                </a:lnTo>
                <a:lnTo>
                  <a:pt x="0" y="2954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EBA37B9E-BAA3-A4DA-5D05-C473162E17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4062" y="2846070"/>
            <a:ext cx="15333938" cy="393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54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5F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B62BCA-CB3B-289E-775F-1515981DE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37684F4-3AE5-6CCA-5A09-C49DFA54F9EB}"/>
              </a:ext>
            </a:extLst>
          </p:cNvPr>
          <p:cNvSpPr/>
          <p:nvPr/>
        </p:nvSpPr>
        <p:spPr>
          <a:xfrm>
            <a:off x="0" y="0"/>
            <a:ext cx="2926638" cy="10287000"/>
          </a:xfrm>
          <a:prstGeom prst="rect">
            <a:avLst/>
          </a:prstGeom>
          <a:solidFill>
            <a:srgbClr val="FFDB15"/>
          </a:solidFill>
        </p:spPr>
        <p:txBody>
          <a:bodyPr/>
          <a:lstStyle/>
          <a:p>
            <a:endParaRPr lang="nb-NO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05FBED0A-1E11-498A-AE81-43B29E4E4D6D}"/>
              </a:ext>
            </a:extLst>
          </p:cNvPr>
          <p:cNvSpPr/>
          <p:nvPr/>
        </p:nvSpPr>
        <p:spPr>
          <a:xfrm>
            <a:off x="0" y="0"/>
            <a:ext cx="2954062" cy="10287000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nb-NO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7D1DD8E9-4E2F-8602-61DE-B24B52E9FDBD}"/>
              </a:ext>
            </a:extLst>
          </p:cNvPr>
          <p:cNvGrpSpPr/>
          <p:nvPr/>
        </p:nvGrpSpPr>
        <p:grpSpPr>
          <a:xfrm>
            <a:off x="3429000" y="1339953"/>
            <a:ext cx="13640853" cy="10295097"/>
            <a:chOff x="-1729746" y="28575"/>
            <a:chExt cx="9217169" cy="13726795"/>
          </a:xfrm>
        </p:grpSpPr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446B746C-8796-A0B9-EB3C-9444D97F6993}"/>
                </a:ext>
              </a:extLst>
            </p:cNvPr>
            <p:cNvSpPr/>
            <p:nvPr/>
          </p:nvSpPr>
          <p:spPr>
            <a:xfrm>
              <a:off x="-1729746" y="681238"/>
              <a:ext cx="2751667" cy="42615"/>
            </a:xfrm>
            <a:prstGeom prst="rect">
              <a:avLst/>
            </a:prstGeom>
            <a:solidFill>
              <a:srgbClr val="FFDB15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7113854A-FA87-DDC8-F392-733706809BDD}"/>
                </a:ext>
              </a:extLst>
            </p:cNvPr>
            <p:cNvSpPr txBox="1"/>
            <p:nvPr/>
          </p:nvSpPr>
          <p:spPr>
            <a:xfrm>
              <a:off x="-1657979" y="28575"/>
              <a:ext cx="9145402" cy="9712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835"/>
                </a:lnSpc>
              </a:pPr>
              <a:r>
                <a:rPr lang="en-US" sz="2400" b="1" spc="81" dirty="0" err="1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Sesongplanlegging</a:t>
              </a:r>
              <a:r>
                <a:rPr lang="en-US" sz="2400" b="1" spc="81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 for </a:t>
              </a:r>
              <a:r>
                <a:rPr lang="en-US" sz="2400" b="1" spc="81" dirty="0" err="1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årgangene</a:t>
              </a:r>
              <a:r>
                <a:rPr lang="en-US" sz="2400" b="1" spc="81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 2019-2016…</a:t>
              </a:r>
              <a:r>
                <a:rPr lang="nb-NO" sz="2400" b="1" spc="81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e</a:t>
              </a:r>
              <a:r>
                <a:rPr lang="nb-NO" sz="2400" dirty="0"/>
                <a:t>r en voldsom kabal – som må ses videre på! </a:t>
              </a:r>
            </a:p>
            <a:p>
              <a:pPr algn="l">
                <a:lnSpc>
                  <a:spcPts val="2835"/>
                </a:lnSpc>
              </a:pPr>
              <a:endParaRPr lang="en-US" sz="2400" b="1" spc="81" dirty="0">
                <a:solidFill>
                  <a:srgbClr val="020301"/>
                </a:solidFill>
                <a:latin typeface="Lato Bold"/>
                <a:ea typeface="Lato Bold"/>
                <a:cs typeface="Lato Bold"/>
                <a:sym typeface="Lato Bold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1DE22F34-F940-BC2F-7C20-EAF838B8C928}"/>
                </a:ext>
              </a:extLst>
            </p:cNvPr>
            <p:cNvSpPr txBox="1"/>
            <p:nvPr/>
          </p:nvSpPr>
          <p:spPr>
            <a:xfrm>
              <a:off x="-1657979" y="982980"/>
              <a:ext cx="9145401" cy="13136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b-NO" dirty="0"/>
                <a:t> </a:t>
              </a:r>
            </a:p>
            <a:p>
              <a:pPr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algn="l"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AD28689-35D1-D2DF-FC80-22C09923F748}"/>
                </a:ext>
              </a:extLst>
            </p:cNvPr>
            <p:cNvSpPr txBox="1"/>
            <p:nvPr/>
          </p:nvSpPr>
          <p:spPr>
            <a:xfrm>
              <a:off x="0" y="13283565"/>
              <a:ext cx="74874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9ED7A9C7-E185-896F-5FFF-C8E6421E6DD6}"/>
              </a:ext>
            </a:extLst>
          </p:cNvPr>
          <p:cNvSpPr/>
          <p:nvPr/>
        </p:nvSpPr>
        <p:spPr>
          <a:xfrm>
            <a:off x="608573" y="463776"/>
            <a:ext cx="1709493" cy="1709493"/>
          </a:xfrm>
          <a:custGeom>
            <a:avLst/>
            <a:gdLst/>
            <a:ahLst/>
            <a:cxnLst/>
            <a:rect l="l" t="t" r="r" b="b"/>
            <a:pathLst>
              <a:path w="1709493" h="1709493">
                <a:moveTo>
                  <a:pt x="0" y="0"/>
                </a:moveTo>
                <a:lnTo>
                  <a:pt x="1709492" y="0"/>
                </a:lnTo>
                <a:lnTo>
                  <a:pt x="1709492" y="1709493"/>
                </a:lnTo>
                <a:lnTo>
                  <a:pt x="0" y="17094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A390156E-A22E-48CC-A1A0-8C0A5ABA0063}"/>
              </a:ext>
            </a:extLst>
          </p:cNvPr>
          <p:cNvSpPr/>
          <p:nvPr/>
        </p:nvSpPr>
        <p:spPr>
          <a:xfrm>
            <a:off x="0" y="7332938"/>
            <a:ext cx="2954062" cy="2954062"/>
          </a:xfrm>
          <a:custGeom>
            <a:avLst/>
            <a:gdLst/>
            <a:ahLst/>
            <a:cxnLst/>
            <a:rect l="l" t="t" r="r" b="b"/>
            <a:pathLst>
              <a:path w="2954062" h="2954062">
                <a:moveTo>
                  <a:pt x="0" y="0"/>
                </a:moveTo>
                <a:lnTo>
                  <a:pt x="2954062" y="0"/>
                </a:lnTo>
                <a:lnTo>
                  <a:pt x="2954062" y="2954062"/>
                </a:lnTo>
                <a:lnTo>
                  <a:pt x="0" y="2954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AF598F1F-C49E-D5F1-7FCA-456EEA424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140774"/>
              </p:ext>
            </p:extLst>
          </p:nvPr>
        </p:nvGraphicFramePr>
        <p:xfrm>
          <a:off x="3352800" y="2262704"/>
          <a:ext cx="14554200" cy="6939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5700">
                  <a:extLst>
                    <a:ext uri="{9D8B030D-6E8A-4147-A177-3AD203B41FA5}">
                      <a16:colId xmlns:a16="http://schemas.microsoft.com/office/drawing/2014/main" val="1897009050"/>
                    </a:ext>
                  </a:extLst>
                </a:gridCol>
                <a:gridCol w="2425700">
                  <a:extLst>
                    <a:ext uri="{9D8B030D-6E8A-4147-A177-3AD203B41FA5}">
                      <a16:colId xmlns:a16="http://schemas.microsoft.com/office/drawing/2014/main" val="826376748"/>
                    </a:ext>
                  </a:extLst>
                </a:gridCol>
                <a:gridCol w="2425700">
                  <a:extLst>
                    <a:ext uri="{9D8B030D-6E8A-4147-A177-3AD203B41FA5}">
                      <a16:colId xmlns:a16="http://schemas.microsoft.com/office/drawing/2014/main" val="2300858255"/>
                    </a:ext>
                  </a:extLst>
                </a:gridCol>
                <a:gridCol w="2425700">
                  <a:extLst>
                    <a:ext uri="{9D8B030D-6E8A-4147-A177-3AD203B41FA5}">
                      <a16:colId xmlns:a16="http://schemas.microsoft.com/office/drawing/2014/main" val="1639618384"/>
                    </a:ext>
                  </a:extLst>
                </a:gridCol>
                <a:gridCol w="2425700">
                  <a:extLst>
                    <a:ext uri="{9D8B030D-6E8A-4147-A177-3AD203B41FA5}">
                      <a16:colId xmlns:a16="http://schemas.microsoft.com/office/drawing/2014/main" val="2122872715"/>
                    </a:ext>
                  </a:extLst>
                </a:gridCol>
                <a:gridCol w="2425700">
                  <a:extLst>
                    <a:ext uri="{9D8B030D-6E8A-4147-A177-3AD203B41FA5}">
                      <a16:colId xmlns:a16="http://schemas.microsoft.com/office/drawing/2014/main" val="920051602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r>
                        <a:rPr lang="nb-NO" dirty="0"/>
                        <a:t>Årgang</a:t>
                      </a:r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Mandag</a:t>
                      </a:r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Tirsdag</a:t>
                      </a:r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Onsdag</a:t>
                      </a:r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Torsdag</a:t>
                      </a:r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Fredag</a:t>
                      </a:r>
                    </a:p>
                  </a:txBody>
                  <a:tcPr>
                    <a:solidFill>
                      <a:srgbClr val="E9DF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614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J/G 2019-2016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Langrenn (2017-2016)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Skileik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Langrenn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Skileik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297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J/G 2019-2016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Alpint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Skileik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Alpint (Skileik)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51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J/G 2019-2016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err="1"/>
                        <a:t>Freeski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Skileik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err="1"/>
                        <a:t>Freeski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Skileik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978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81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J/G 2019-2018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Håndball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412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J/G 2019-2018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Akademi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Fotball 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Fotball H (Akademi)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Akademi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488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J/G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Basketball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Basketball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279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600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J 2017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Håndball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Håndball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604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J 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Fotball L (Akademi)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Akademi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Akademi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6853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G 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Fotball H (Akademi)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Fotball L (Akademi)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Akademi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6381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J/G 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Basketball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Basketball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344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E9DF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198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J 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Håndball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Håndball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951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G 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Håndball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Håndball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8851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J 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Akademi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Fotball L/H (Akademi)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Akademi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638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G 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Fotball L/H (Akademi)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Fotball H (Akademi)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Akademi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543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827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5F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863E5D-2F49-7E6B-3129-A5AD42E8B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5A2F42F2-2ABE-7A5E-D3DD-E60F01D4A5AC}"/>
              </a:ext>
            </a:extLst>
          </p:cNvPr>
          <p:cNvSpPr/>
          <p:nvPr/>
        </p:nvSpPr>
        <p:spPr>
          <a:xfrm>
            <a:off x="0" y="0"/>
            <a:ext cx="2926638" cy="10287000"/>
          </a:xfrm>
          <a:prstGeom prst="rect">
            <a:avLst/>
          </a:prstGeom>
          <a:solidFill>
            <a:srgbClr val="FFDB15"/>
          </a:solidFill>
        </p:spPr>
        <p:txBody>
          <a:bodyPr/>
          <a:lstStyle/>
          <a:p>
            <a:endParaRPr lang="nb-NO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81F1C5A6-75A5-954C-034B-62C5681D745E}"/>
              </a:ext>
            </a:extLst>
          </p:cNvPr>
          <p:cNvSpPr/>
          <p:nvPr/>
        </p:nvSpPr>
        <p:spPr>
          <a:xfrm>
            <a:off x="0" y="0"/>
            <a:ext cx="2954062" cy="10287000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nb-NO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626D9CE2-E416-F80C-3418-E702BCC88EBD}"/>
              </a:ext>
            </a:extLst>
          </p:cNvPr>
          <p:cNvGrpSpPr/>
          <p:nvPr/>
        </p:nvGrpSpPr>
        <p:grpSpPr>
          <a:xfrm>
            <a:off x="3934976" y="850900"/>
            <a:ext cx="5642991" cy="10320497"/>
            <a:chOff x="-36565" y="-5292"/>
            <a:chExt cx="7523987" cy="13760662"/>
          </a:xfrm>
        </p:grpSpPr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FCE27CA8-05C0-1BD3-435A-A33F305E226A}"/>
                </a:ext>
              </a:extLst>
            </p:cNvPr>
            <p:cNvSpPr/>
            <p:nvPr/>
          </p:nvSpPr>
          <p:spPr>
            <a:xfrm>
              <a:off x="0" y="763236"/>
              <a:ext cx="2751667" cy="42614"/>
            </a:xfrm>
            <a:prstGeom prst="rect">
              <a:avLst/>
            </a:prstGeom>
            <a:solidFill>
              <a:srgbClr val="FFDB15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BFCF2D02-2433-09FD-095B-0BB137A4E092}"/>
                </a:ext>
              </a:extLst>
            </p:cNvPr>
            <p:cNvSpPr txBox="1"/>
            <p:nvPr/>
          </p:nvSpPr>
          <p:spPr>
            <a:xfrm>
              <a:off x="-36565" y="-5292"/>
              <a:ext cx="7487422" cy="478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700" b="1" spc="81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LIL+ </a:t>
              </a:r>
              <a:r>
                <a:rPr lang="en-US" sz="2700" b="1" spc="81" dirty="0" err="1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Fotball</a:t>
              </a:r>
              <a:r>
                <a:rPr lang="en-US" sz="2700" b="1" spc="81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 </a:t>
              </a:r>
              <a:r>
                <a:rPr lang="en-US" sz="2700" b="1" spc="81" dirty="0" err="1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Lommedalsbanen</a:t>
              </a:r>
              <a:endParaRPr lang="en-US" sz="2700" b="1" spc="81" dirty="0">
                <a:solidFill>
                  <a:srgbClr val="020301"/>
                </a:solidFill>
                <a:latin typeface="Lato Bold"/>
                <a:ea typeface="Lato Bold"/>
                <a:cs typeface="Lato Bold"/>
                <a:sym typeface="Lato Bold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CC71A9A2-3C33-47F1-DBC5-0D9C57E05FA3}"/>
                </a:ext>
              </a:extLst>
            </p:cNvPr>
            <p:cNvSpPr txBox="1"/>
            <p:nvPr/>
          </p:nvSpPr>
          <p:spPr>
            <a:xfrm>
              <a:off x="0" y="982980"/>
              <a:ext cx="7487422" cy="103656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nb-NO" sz="2100" spc="21" noProof="0" dirty="0">
                  <a:solidFill>
                    <a:srgbClr val="020301"/>
                  </a:solidFill>
                  <a:latin typeface="Lato"/>
                  <a:ea typeface="Lato"/>
                  <a:cs typeface="Lato"/>
                  <a:sym typeface="Lato"/>
                </a:rPr>
                <a:t>Kl.15.00-15.30 </a:t>
              </a:r>
              <a:r>
                <a:rPr lang="nb-NO" sz="2100" spc="21" dirty="0">
                  <a:solidFill>
                    <a:srgbClr val="020301"/>
                  </a:solidFill>
                  <a:latin typeface="Lato"/>
                  <a:ea typeface="Lato"/>
                  <a:cs typeface="Lato"/>
                  <a:sym typeface="Lato"/>
                </a:rPr>
                <a:t>tirsdag og torsdag. Deltakelsen har variert fra over 60 til 13 påmeldte. </a:t>
              </a:r>
              <a:endParaRPr lang="nb-NO" sz="21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algn="l">
                <a:lnSpc>
                  <a:spcPts val="2940"/>
                </a:lnSpc>
              </a:pPr>
              <a:endParaRPr lang="nb-NO" sz="21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400" spc="21" noProof="0" dirty="0">
                <a:solidFill>
                  <a:srgbClr val="020301"/>
                </a:solidFill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en-US" sz="24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en-US" sz="2400" spc="81" dirty="0">
                <a:solidFill>
                  <a:srgbClr val="020301"/>
                </a:solidFill>
                <a:latin typeface="Lato Bold"/>
                <a:ea typeface="Lato Bold"/>
                <a:cs typeface="Lato Bold"/>
                <a:sym typeface="Lato Bold"/>
              </a:endParaRPr>
            </a:p>
            <a:p>
              <a:pPr>
                <a:lnSpc>
                  <a:spcPts val="2940"/>
                </a:lnSpc>
              </a:pPr>
              <a:endParaRPr lang="en-US" sz="2400" b="1" spc="81" dirty="0">
                <a:solidFill>
                  <a:srgbClr val="020301"/>
                </a:solidFill>
                <a:latin typeface="Lato Bold"/>
                <a:ea typeface="Lato Bold"/>
                <a:cs typeface="Lato Bold"/>
                <a:sym typeface="Lato Bold"/>
              </a:endParaRPr>
            </a:p>
            <a:p>
              <a:pPr algn="l"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B6D1B0D-A425-F76F-3BEA-079D86530EB8}"/>
                </a:ext>
              </a:extLst>
            </p:cNvPr>
            <p:cNvSpPr txBox="1"/>
            <p:nvPr/>
          </p:nvSpPr>
          <p:spPr>
            <a:xfrm>
              <a:off x="0" y="13283565"/>
              <a:ext cx="74874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E7A1205C-C6E5-2189-7567-5008C5440860}"/>
              </a:ext>
            </a:extLst>
          </p:cNvPr>
          <p:cNvSpPr/>
          <p:nvPr/>
        </p:nvSpPr>
        <p:spPr>
          <a:xfrm>
            <a:off x="608573" y="463776"/>
            <a:ext cx="1709493" cy="1709493"/>
          </a:xfrm>
          <a:custGeom>
            <a:avLst/>
            <a:gdLst/>
            <a:ahLst/>
            <a:cxnLst/>
            <a:rect l="l" t="t" r="r" b="b"/>
            <a:pathLst>
              <a:path w="1709493" h="1709493">
                <a:moveTo>
                  <a:pt x="0" y="0"/>
                </a:moveTo>
                <a:lnTo>
                  <a:pt x="1709492" y="0"/>
                </a:lnTo>
                <a:lnTo>
                  <a:pt x="1709492" y="1709493"/>
                </a:lnTo>
                <a:lnTo>
                  <a:pt x="0" y="17094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D42C937D-8649-1A3E-2A11-90F41D39646B}"/>
              </a:ext>
            </a:extLst>
          </p:cNvPr>
          <p:cNvSpPr txBox="1"/>
          <p:nvPr/>
        </p:nvSpPr>
        <p:spPr>
          <a:xfrm>
            <a:off x="0" y="2846070"/>
            <a:ext cx="2926638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endParaRPr lang="en-US" sz="3999" b="1" dirty="0">
              <a:solidFill>
                <a:srgbClr val="FFCD00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ctr">
              <a:lnSpc>
                <a:spcPts val="3999"/>
              </a:lnSpc>
            </a:pPr>
            <a:endParaRPr lang="en-US" sz="3999" b="1" dirty="0">
              <a:solidFill>
                <a:srgbClr val="FFCD00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ctr">
              <a:lnSpc>
                <a:spcPts val="3999"/>
              </a:lnSpc>
            </a:pPr>
            <a:r>
              <a:rPr lang="en-US" sz="3999" b="1" dirty="0">
                <a:solidFill>
                  <a:srgbClr val="FFCD00"/>
                </a:solidFill>
                <a:latin typeface="Lato Bold"/>
                <a:ea typeface="Lato Bold"/>
                <a:cs typeface="Lato Bold"/>
                <a:sym typeface="Lato Bold"/>
              </a:rPr>
              <a:t>LIL+</a:t>
            </a:r>
          </a:p>
          <a:p>
            <a:pPr algn="ctr">
              <a:lnSpc>
                <a:spcPts val="3999"/>
              </a:lnSpc>
            </a:pPr>
            <a:endParaRPr lang="en-US" sz="3999" b="1" dirty="0">
              <a:solidFill>
                <a:srgbClr val="FFCD00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ctr">
              <a:lnSpc>
                <a:spcPts val="3999"/>
              </a:lnSpc>
            </a:pPr>
            <a:r>
              <a:rPr lang="en-US" sz="3999" b="1" dirty="0">
                <a:solidFill>
                  <a:srgbClr val="FFCD00"/>
                </a:solidFill>
                <a:latin typeface="Lato Bold"/>
                <a:ea typeface="Lato Bold"/>
                <a:cs typeface="Lato Bold"/>
                <a:sym typeface="Lato Bold"/>
              </a:rPr>
              <a:t>SKILEIK</a:t>
            </a:r>
          </a:p>
          <a:p>
            <a:pPr algn="ctr">
              <a:lnSpc>
                <a:spcPts val="3999"/>
              </a:lnSpc>
            </a:pPr>
            <a:endParaRPr lang="en-US" sz="3999" b="1" dirty="0">
              <a:solidFill>
                <a:srgbClr val="FFCD00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ctr">
              <a:lnSpc>
                <a:spcPts val="3999"/>
              </a:lnSpc>
            </a:pPr>
            <a:r>
              <a:rPr lang="en-US" sz="3999" b="1">
                <a:solidFill>
                  <a:srgbClr val="FFCD00"/>
                </a:solidFill>
                <a:latin typeface="Lato Bold"/>
                <a:ea typeface="Lato Bold"/>
                <a:cs typeface="Lato Bold"/>
                <a:sym typeface="Lato Bold"/>
              </a:rPr>
              <a:t>2015-2013</a:t>
            </a:r>
            <a:endParaRPr lang="en-US" sz="3999" b="1" dirty="0">
              <a:solidFill>
                <a:srgbClr val="FFCD00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3747E40A-3BAF-A9DD-611B-0E690B497D50}"/>
              </a:ext>
            </a:extLst>
          </p:cNvPr>
          <p:cNvSpPr/>
          <p:nvPr/>
        </p:nvSpPr>
        <p:spPr>
          <a:xfrm>
            <a:off x="0" y="7332938"/>
            <a:ext cx="2954062" cy="2954062"/>
          </a:xfrm>
          <a:custGeom>
            <a:avLst/>
            <a:gdLst/>
            <a:ahLst/>
            <a:cxnLst/>
            <a:rect l="l" t="t" r="r" b="b"/>
            <a:pathLst>
              <a:path w="2954062" h="2954062">
                <a:moveTo>
                  <a:pt x="0" y="0"/>
                </a:moveTo>
                <a:lnTo>
                  <a:pt x="2954062" y="0"/>
                </a:lnTo>
                <a:lnTo>
                  <a:pt x="2954062" y="2954062"/>
                </a:lnTo>
                <a:lnTo>
                  <a:pt x="0" y="2954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F4780B3E-891E-3EA0-D80C-014778ECE68A}"/>
              </a:ext>
            </a:extLst>
          </p:cNvPr>
          <p:cNvGrpSpPr/>
          <p:nvPr/>
        </p:nvGrpSpPr>
        <p:grpSpPr>
          <a:xfrm>
            <a:off x="10586305" y="876300"/>
            <a:ext cx="5615567" cy="10295097"/>
            <a:chOff x="0" y="28575"/>
            <a:chExt cx="7487422" cy="13726795"/>
          </a:xfrm>
        </p:grpSpPr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id="{56BBAC10-D40E-46AF-80F1-1E5AEB4B2080}"/>
                </a:ext>
              </a:extLst>
            </p:cNvPr>
            <p:cNvSpPr/>
            <p:nvPr/>
          </p:nvSpPr>
          <p:spPr>
            <a:xfrm>
              <a:off x="0" y="763236"/>
              <a:ext cx="2751667" cy="42614"/>
            </a:xfrm>
            <a:prstGeom prst="rect">
              <a:avLst/>
            </a:prstGeom>
            <a:solidFill>
              <a:srgbClr val="FFDB15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12" name="TextBox 6">
              <a:extLst>
                <a:ext uri="{FF2B5EF4-FFF2-40B4-BE49-F238E27FC236}">
                  <a16:creationId xmlns:a16="http://schemas.microsoft.com/office/drawing/2014/main" id="{14E29B4C-3A96-43E2-699B-FCF92CCC3766}"/>
                </a:ext>
              </a:extLst>
            </p:cNvPr>
            <p:cNvSpPr txBox="1"/>
            <p:nvPr/>
          </p:nvSpPr>
          <p:spPr>
            <a:xfrm>
              <a:off x="0" y="28575"/>
              <a:ext cx="7487422" cy="478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700" b="1" spc="81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LIL+ </a:t>
              </a:r>
              <a:r>
                <a:rPr lang="en-US" sz="2700" b="1" spc="81" dirty="0" err="1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Håndball</a:t>
              </a:r>
              <a:r>
                <a:rPr lang="en-US" sz="2700" b="1" spc="81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 </a:t>
              </a:r>
              <a:r>
                <a:rPr lang="en-US" sz="2700" b="1" spc="81" dirty="0" err="1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Helsethallen</a:t>
              </a:r>
              <a:r>
                <a:rPr lang="en-US" sz="2700" b="1" spc="81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 </a:t>
              </a: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1DA939FA-8995-EB54-E37E-6402FF10F220}"/>
                </a:ext>
              </a:extLst>
            </p:cNvPr>
            <p:cNvSpPr txBox="1"/>
            <p:nvPr/>
          </p:nvSpPr>
          <p:spPr>
            <a:xfrm>
              <a:off x="0" y="982980"/>
              <a:ext cx="7487422" cy="54070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nb-NO" sz="2100" spc="21" noProof="0" dirty="0">
                  <a:solidFill>
                    <a:srgbClr val="020301"/>
                  </a:solidFill>
                  <a:latin typeface="Lato"/>
                  <a:ea typeface="Lato"/>
                  <a:cs typeface="Lato"/>
                  <a:sym typeface="Lato"/>
                </a:rPr>
                <a:t>Kl.15.00-17.00 torsdag. Er i gang med ca.25+ deltakere.   </a:t>
              </a:r>
            </a:p>
            <a:p>
              <a:pPr algn="l">
                <a:lnSpc>
                  <a:spcPts val="2940"/>
                </a:lnSpc>
              </a:pPr>
              <a:endParaRPr lang="nb-NO" sz="21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algn="l">
                <a:lnSpc>
                  <a:spcPts val="2940"/>
                </a:lnSpc>
              </a:pPr>
              <a:endParaRPr lang="nb-NO" sz="21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algn="l">
                <a:lnSpc>
                  <a:spcPts val="2940"/>
                </a:lnSpc>
              </a:pPr>
              <a:endParaRPr lang="nb-NO" sz="21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algn="l">
                <a:lnSpc>
                  <a:spcPts val="2940"/>
                </a:lnSpc>
              </a:pPr>
              <a:endParaRPr lang="nb-NO" sz="24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nb-NO" sz="2400" b="1" spc="81" noProof="0" dirty="0">
                <a:solidFill>
                  <a:srgbClr val="020301"/>
                </a:solidFill>
                <a:latin typeface="Lato Bold"/>
                <a:ea typeface="Lato Bold"/>
                <a:cs typeface="Lato Bold"/>
                <a:sym typeface="Lato Bold"/>
              </a:endParaRPr>
            </a:p>
            <a:p>
              <a:pPr>
                <a:lnSpc>
                  <a:spcPts val="2940"/>
                </a:lnSpc>
              </a:pPr>
              <a:endParaRPr lang="nb-NO" sz="2400" spc="21" noProof="0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algn="l"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ts val="2940"/>
                </a:lnSpc>
              </a:pPr>
              <a:endParaRPr lang="en-US" sz="2400" b="1" spc="81" dirty="0">
                <a:solidFill>
                  <a:srgbClr val="020301"/>
                </a:solidFill>
                <a:latin typeface="Lato Bold"/>
                <a:ea typeface="Lato Bold"/>
                <a:cs typeface="Lato Bold"/>
                <a:sym typeface="Lato Bold"/>
              </a:endParaRPr>
            </a:p>
            <a:p>
              <a:pPr algn="l">
                <a:lnSpc>
                  <a:spcPts val="2940"/>
                </a:lnSpc>
              </a:pPr>
              <a:endParaRPr lang="en-US" sz="2100" spc="21" dirty="0">
                <a:solidFill>
                  <a:srgbClr val="02030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4" name="TextBox 8">
              <a:extLst>
                <a:ext uri="{FF2B5EF4-FFF2-40B4-BE49-F238E27FC236}">
                  <a16:creationId xmlns:a16="http://schemas.microsoft.com/office/drawing/2014/main" id="{4BB0DB1E-1327-6793-F47C-1C64C6FC5DA6}"/>
                </a:ext>
              </a:extLst>
            </p:cNvPr>
            <p:cNvSpPr txBox="1"/>
            <p:nvPr/>
          </p:nvSpPr>
          <p:spPr>
            <a:xfrm>
              <a:off x="0" y="13283565"/>
              <a:ext cx="74874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endParaRPr/>
            </a:p>
          </p:txBody>
        </p:sp>
      </p:grpSp>
      <p:pic>
        <p:nvPicPr>
          <p:cNvPr id="15" name="Bilde 14">
            <a:extLst>
              <a:ext uri="{FF2B5EF4-FFF2-40B4-BE49-F238E27FC236}">
                <a16:creationId xmlns:a16="http://schemas.microsoft.com/office/drawing/2014/main" id="{8059F66F-8D2F-70B3-FFD9-593B7922CA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1788" r="2344" b="13783"/>
          <a:stretch/>
        </p:blipFill>
        <p:spPr>
          <a:xfrm>
            <a:off x="3733800" y="6380135"/>
            <a:ext cx="7412974" cy="3099799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36D007AD-8BE8-06FF-2F0C-9B8FAD22F14A}"/>
              </a:ext>
            </a:extLst>
          </p:cNvPr>
          <p:cNvSpPr txBox="1"/>
          <p:nvPr/>
        </p:nvSpPr>
        <p:spPr>
          <a:xfrm>
            <a:off x="11517816" y="6380135"/>
            <a:ext cx="56155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spc="81" dirty="0">
                <a:solidFill>
                  <a:srgbClr val="020301"/>
                </a:solidFill>
                <a:ea typeface="Lato Bold"/>
                <a:cs typeface="Lato Bold"/>
                <a:sym typeface="Lato Bold"/>
              </a:rPr>
              <a:t>Skadeforebyggende trening </a:t>
            </a:r>
            <a:r>
              <a:rPr lang="nb-NO" spc="81" dirty="0">
                <a:solidFill>
                  <a:srgbClr val="020301"/>
                </a:solidFill>
                <a:ea typeface="Lato Bold"/>
                <a:cs typeface="Lato Bold"/>
                <a:sym typeface="Lato Bold"/>
              </a:rPr>
              <a:t>på tvers av idretter 4.-7.klasse, jobber med å finne ledig halltid. Søndag ettermiddag/kveld kan bli et alternativ.  </a:t>
            </a:r>
            <a:r>
              <a:rPr lang="nb-NO" spc="21" dirty="0">
                <a:solidFill>
                  <a:srgbClr val="020301"/>
                </a:solidFill>
                <a:ea typeface="Lato"/>
                <a:cs typeface="Lato"/>
                <a:sym typeface="Lato"/>
              </a:rPr>
              <a:t> </a:t>
            </a:r>
          </a:p>
          <a:p>
            <a:endParaRPr lang="nb-NO" dirty="0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92909C9B-3ADC-C2A6-989D-9CDAC52F465F}"/>
              </a:ext>
            </a:extLst>
          </p:cNvPr>
          <p:cNvSpPr txBox="1"/>
          <p:nvPr/>
        </p:nvSpPr>
        <p:spPr>
          <a:xfrm>
            <a:off x="3728977" y="3193654"/>
            <a:ext cx="13245101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/>
              <a:t>LIL+ Fotball og Håndball er ingen fullgod erstatning for lagstreninger – det er tenkt som et ekstratilbud:</a:t>
            </a:r>
          </a:p>
          <a:p>
            <a:pPr marL="285750" indent="-285750">
              <a:buFontTx/>
              <a:buChar char="-"/>
            </a:pPr>
            <a:r>
              <a:rPr lang="nb-NO" dirty="0"/>
              <a:t>Utvikling av individuelle ferdigheter på tvers av lag og årganger</a:t>
            </a:r>
          </a:p>
          <a:p>
            <a:pPr marL="285750" indent="-285750">
              <a:buFontTx/>
              <a:buChar char="-"/>
            </a:pPr>
            <a:r>
              <a:rPr lang="nb-NO" dirty="0"/>
              <a:t>En får tilbakemelding fra trenere og kan jobbe med egen utvikling.</a:t>
            </a:r>
          </a:p>
          <a:p>
            <a:endParaRPr lang="nb-NO" b="1" dirty="0"/>
          </a:p>
          <a:p>
            <a:r>
              <a:rPr lang="nb-NO" b="1" dirty="0"/>
              <a:t>Deltakelse på lagstreninger:</a:t>
            </a:r>
          </a:p>
          <a:p>
            <a:pPr marL="285750" indent="-285750">
              <a:buFontTx/>
              <a:buChar char="-"/>
            </a:pPr>
            <a:r>
              <a:rPr lang="nb-NO" dirty="0"/>
              <a:t>Styrker samspillet og forståelsen mellom spillerne.</a:t>
            </a:r>
          </a:p>
          <a:p>
            <a:pPr marL="285750" indent="-285750">
              <a:buFontTx/>
              <a:buChar char="-"/>
            </a:pPr>
            <a:r>
              <a:rPr lang="nb-NO" dirty="0"/>
              <a:t>Lærer hvordan laget fungerer sammen, og bygger tillit og relasjoner.</a:t>
            </a:r>
          </a:p>
          <a:p>
            <a:pPr marL="285750" indent="-285750">
              <a:buFontTx/>
              <a:buChar char="-"/>
            </a:pPr>
            <a:r>
              <a:rPr lang="nb-NO" dirty="0"/>
              <a:t>Gir tid til å forstå spillet bedre og utvikle taktisk forståelse.</a:t>
            </a:r>
            <a:endParaRPr lang="nb-NO" b="1" dirty="0"/>
          </a:p>
          <a:p>
            <a:pPr marL="285750" indent="-285750">
              <a:buFontTx/>
              <a:buChar char="-"/>
            </a:pPr>
            <a:r>
              <a:rPr lang="nb-NO" dirty="0"/>
              <a:t>Det gir rom for lek, moro og er viktig for å delta i de sosiale felleskapet i eget lag</a:t>
            </a:r>
          </a:p>
          <a:p>
            <a:pPr marL="285750" indent="-285750">
              <a:buFontTx/>
              <a:buChar char="-"/>
            </a:pPr>
            <a:endParaRPr lang="nb-NO" dirty="0"/>
          </a:p>
          <a:p>
            <a:pPr marL="285750" indent="-285750">
              <a:buFontTx/>
              <a:buChar char="-"/>
            </a:pPr>
            <a:endParaRPr lang="nb-NO" dirty="0"/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4F9D497-5FAA-8EBC-4B4B-6229B17C3002}"/>
              </a:ext>
            </a:extLst>
          </p:cNvPr>
          <p:cNvSpPr txBox="1"/>
          <p:nvPr/>
        </p:nvSpPr>
        <p:spPr>
          <a:xfrm>
            <a:off x="6934200" y="2492069"/>
            <a:ext cx="6096000" cy="523220"/>
          </a:xfrm>
          <a:prstGeom prst="rect">
            <a:avLst/>
          </a:prstGeom>
          <a:solidFill>
            <a:srgbClr val="E9DF17"/>
          </a:solidFill>
        </p:spPr>
        <p:txBody>
          <a:bodyPr wrap="square" rtlCol="0">
            <a:spAutoFit/>
          </a:bodyPr>
          <a:lstStyle/>
          <a:p>
            <a:r>
              <a:rPr lang="nb-NO" sz="2800" dirty="0"/>
              <a:t>LIL+ er også på trappene i andre idretter</a:t>
            </a:r>
          </a:p>
        </p:txBody>
      </p:sp>
    </p:spTree>
    <p:extLst>
      <p:ext uri="{BB962C8B-B14F-4D97-AF65-F5344CB8AC3E}">
        <p14:creationId xmlns:p14="http://schemas.microsoft.com/office/powerpoint/2010/main" val="2808200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D15288-872C-5AB0-5154-5BA03E284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12916E-7F6F-BB9F-88C1-BE17F40F1C29}"/>
              </a:ext>
            </a:extLst>
          </p:cNvPr>
          <p:cNvSpPr/>
          <p:nvPr/>
        </p:nvSpPr>
        <p:spPr>
          <a:xfrm flipH="1">
            <a:off x="0" y="0"/>
            <a:ext cx="5920767" cy="10287000"/>
          </a:xfrm>
          <a:custGeom>
            <a:avLst/>
            <a:gdLst/>
            <a:ahLst/>
            <a:cxnLst/>
            <a:rect l="l" t="t" r="r" b="b"/>
            <a:pathLst>
              <a:path w="5920767" h="10287000">
                <a:moveTo>
                  <a:pt x="5920767" y="0"/>
                </a:moveTo>
                <a:lnTo>
                  <a:pt x="0" y="0"/>
                </a:lnTo>
                <a:lnTo>
                  <a:pt x="0" y="10287000"/>
                </a:lnTo>
                <a:lnTo>
                  <a:pt x="5920767" y="10287000"/>
                </a:lnTo>
                <a:lnTo>
                  <a:pt x="5920767" y="0"/>
                </a:lnTo>
                <a:close/>
              </a:path>
            </a:pathLst>
          </a:custGeom>
          <a:blipFill>
            <a:blip r:embed="rId3"/>
            <a:stretch>
              <a:fillRect l="-38460" r="-32025"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9BE1A51-6F42-C545-DAE7-0311E4E03135}"/>
              </a:ext>
            </a:extLst>
          </p:cNvPr>
          <p:cNvGrpSpPr/>
          <p:nvPr/>
        </p:nvGrpSpPr>
        <p:grpSpPr>
          <a:xfrm>
            <a:off x="-685800" y="1"/>
            <a:ext cx="6606567" cy="10287000"/>
            <a:chOff x="0" y="0"/>
            <a:chExt cx="4423826" cy="316744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24BAA8E-08FE-0579-943F-F8B9C5CA76BD}"/>
                </a:ext>
              </a:extLst>
            </p:cNvPr>
            <p:cNvSpPr/>
            <p:nvPr/>
          </p:nvSpPr>
          <p:spPr>
            <a:xfrm>
              <a:off x="0" y="0"/>
              <a:ext cx="4423826" cy="3167445"/>
            </a:xfrm>
            <a:custGeom>
              <a:avLst/>
              <a:gdLst/>
              <a:ahLst/>
              <a:cxnLst/>
              <a:rect l="l" t="t" r="r" b="b"/>
              <a:pathLst>
                <a:path w="4423826" h="3167445">
                  <a:moveTo>
                    <a:pt x="0" y="0"/>
                  </a:moveTo>
                  <a:lnTo>
                    <a:pt x="4423826" y="0"/>
                  </a:lnTo>
                  <a:lnTo>
                    <a:pt x="4423826" y="3167445"/>
                  </a:lnTo>
                  <a:lnTo>
                    <a:pt x="0" y="31674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380560F-1387-1B87-930F-A0367064B2FC}"/>
                </a:ext>
              </a:extLst>
            </p:cNvPr>
            <p:cNvSpPr txBox="1"/>
            <p:nvPr/>
          </p:nvSpPr>
          <p:spPr>
            <a:xfrm>
              <a:off x="0" y="-38100"/>
              <a:ext cx="4423826" cy="3205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7D474BA5-0053-0614-7C97-D1658DAACE61}"/>
              </a:ext>
            </a:extLst>
          </p:cNvPr>
          <p:cNvSpPr/>
          <p:nvPr/>
        </p:nvSpPr>
        <p:spPr>
          <a:xfrm>
            <a:off x="4652268" y="3875001"/>
            <a:ext cx="2536997" cy="2536997"/>
          </a:xfrm>
          <a:custGeom>
            <a:avLst/>
            <a:gdLst/>
            <a:ahLst/>
            <a:cxnLst/>
            <a:rect l="l" t="t" r="r" b="b"/>
            <a:pathLst>
              <a:path w="2536997" h="2536997">
                <a:moveTo>
                  <a:pt x="0" y="0"/>
                </a:moveTo>
                <a:lnTo>
                  <a:pt x="2536998" y="0"/>
                </a:lnTo>
                <a:lnTo>
                  <a:pt x="2536998" y="2536998"/>
                </a:lnTo>
                <a:lnTo>
                  <a:pt x="0" y="25369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087C474F-EA98-4066-1A2D-7AEDD9F7D3DB}"/>
              </a:ext>
            </a:extLst>
          </p:cNvPr>
          <p:cNvGrpSpPr/>
          <p:nvPr/>
        </p:nvGrpSpPr>
        <p:grpSpPr>
          <a:xfrm>
            <a:off x="5920766" y="3107442"/>
            <a:ext cx="12367234" cy="4079260"/>
            <a:chOff x="0" y="9525"/>
            <a:chExt cx="13084578" cy="5439014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6AFF12A-C449-B027-A618-B10327DC6306}"/>
                </a:ext>
              </a:extLst>
            </p:cNvPr>
            <p:cNvSpPr txBox="1"/>
            <p:nvPr/>
          </p:nvSpPr>
          <p:spPr>
            <a:xfrm>
              <a:off x="0" y="1061944"/>
              <a:ext cx="13084578" cy="3317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700"/>
                </a:lnSpc>
              </a:pPr>
              <a:r>
                <a:rPr lang="en-US" sz="9700" b="1" spc="-97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LOMMEDALEN</a:t>
              </a:r>
            </a:p>
            <a:p>
              <a:pPr algn="ctr">
                <a:lnSpc>
                  <a:spcPts val="9700"/>
                </a:lnSpc>
              </a:pPr>
              <a:r>
                <a:rPr lang="en-US" sz="9700" b="1" spc="-97" dirty="0">
                  <a:solidFill>
                    <a:srgbClr val="020301"/>
                  </a:solidFill>
                  <a:latin typeface="Lato Bold"/>
                  <a:ea typeface="Lato Bold"/>
                  <a:cs typeface="Lato Bold"/>
                  <a:sym typeface="Lato Bold"/>
                </a:rPr>
                <a:t>IDRETTSLAG</a:t>
              </a: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5DA7F97C-3139-CF00-F596-EF1C59CD519C}"/>
                </a:ext>
              </a:extLst>
            </p:cNvPr>
            <p:cNvSpPr txBox="1"/>
            <p:nvPr/>
          </p:nvSpPr>
          <p:spPr>
            <a:xfrm>
              <a:off x="0" y="9525"/>
              <a:ext cx="13084195" cy="6932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25"/>
                </a:lnSpc>
              </a:pPr>
              <a:r>
                <a:rPr lang="en-US" sz="3500" spc="140" dirty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SAMMEN I GUL OG SVART</a:t>
              </a: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C5CC16C2-D5B8-6B25-6029-F922CB31F63F}"/>
                </a:ext>
              </a:extLst>
            </p:cNvPr>
            <p:cNvSpPr txBox="1"/>
            <p:nvPr/>
          </p:nvSpPr>
          <p:spPr>
            <a:xfrm>
              <a:off x="0" y="4838939"/>
              <a:ext cx="13081679" cy="609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AE53CA9E-C09B-0254-3C04-A0965E376744}"/>
              </a:ext>
            </a:extLst>
          </p:cNvPr>
          <p:cNvSpPr/>
          <p:nvPr/>
        </p:nvSpPr>
        <p:spPr>
          <a:xfrm>
            <a:off x="10625982" y="6589220"/>
            <a:ext cx="2954062" cy="2954062"/>
          </a:xfrm>
          <a:custGeom>
            <a:avLst/>
            <a:gdLst/>
            <a:ahLst/>
            <a:cxnLst/>
            <a:rect l="l" t="t" r="r" b="b"/>
            <a:pathLst>
              <a:path w="2954062" h="2954062">
                <a:moveTo>
                  <a:pt x="0" y="0"/>
                </a:moveTo>
                <a:lnTo>
                  <a:pt x="2954062" y="0"/>
                </a:lnTo>
                <a:lnTo>
                  <a:pt x="2954062" y="2954062"/>
                </a:lnTo>
                <a:lnTo>
                  <a:pt x="0" y="29540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0971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2D8FC272BF493449D071BA4BC2F4C67" ma:contentTypeVersion="18" ma:contentTypeDescription="Opprett et nytt dokument." ma:contentTypeScope="" ma:versionID="11d42c85155ee5e3b32ac2c4c07101af">
  <xsd:schema xmlns:xsd="http://www.w3.org/2001/XMLSchema" xmlns:xs="http://www.w3.org/2001/XMLSchema" xmlns:p="http://schemas.microsoft.com/office/2006/metadata/properties" xmlns:ns2="328f1a6e-202e-4316-a163-40d1ce5d41ad" xmlns:ns3="54133af7-3471-4ed7-8292-4983a5cd9ad4" targetNamespace="http://schemas.microsoft.com/office/2006/metadata/properties" ma:root="true" ma:fieldsID="7ec7532d539ec090d63acc5bda5bae5c" ns2:_="" ns3:_="">
    <xsd:import namespace="328f1a6e-202e-4316-a163-40d1ce5d41ad"/>
    <xsd:import namespace="54133af7-3471-4ed7-8292-4983a5cd9a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8f1a6e-202e-4316-a163-40d1ce5d41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d5067bdd-ab73-4ceb-a84d-296b3e5c4e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133af7-3471-4ed7-8292-4983a5cd9ad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ffeea59-0041-4df2-bd36-36c539c9fb5c}" ma:internalName="TaxCatchAll" ma:showField="CatchAllData" ma:web="54133af7-3471-4ed7-8292-4983a5cd9a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8f1a6e-202e-4316-a163-40d1ce5d41ad">
      <Terms xmlns="http://schemas.microsoft.com/office/infopath/2007/PartnerControls"/>
    </lcf76f155ced4ddcb4097134ff3c332f>
    <TaxCatchAll xmlns="54133af7-3471-4ed7-8292-4983a5cd9ad4" xsi:nil="true"/>
  </documentManagement>
</p:properties>
</file>

<file path=customXml/itemProps1.xml><?xml version="1.0" encoding="utf-8"?>
<ds:datastoreItem xmlns:ds="http://schemas.openxmlformats.org/officeDocument/2006/customXml" ds:itemID="{F7FD21BB-02FA-40C0-91C3-171FCF1D134A}"/>
</file>

<file path=customXml/itemProps2.xml><?xml version="1.0" encoding="utf-8"?>
<ds:datastoreItem xmlns:ds="http://schemas.openxmlformats.org/officeDocument/2006/customXml" ds:itemID="{A734F5FC-34A4-437F-AF96-F8F565F2D72C}"/>
</file>

<file path=customXml/itemProps3.xml><?xml version="1.0" encoding="utf-8"?>
<ds:datastoreItem xmlns:ds="http://schemas.openxmlformats.org/officeDocument/2006/customXml" ds:itemID="{3D6DA8D7-1F8C-46A6-BFB5-13601C50E29B}"/>
</file>

<file path=docMetadata/LabelInfo.xml><?xml version="1.0" encoding="utf-8"?>
<clbl:labelList xmlns:clbl="http://schemas.microsoft.com/office/2020/mipLabelMetadata">
  <clbl:label id="{48141450-2387-4aca-b41f-19cd6be9dd3c}" enabled="1" method="Standard" siteId="{adf10e2b-b6e9-41d6-be2f-c12bb566019c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443</Words>
  <Application>Microsoft Office PowerPoint</Application>
  <PresentationFormat>Custom</PresentationFormat>
  <Paragraphs>139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Lato</vt:lpstr>
      <vt:lpstr>Aptos</vt:lpstr>
      <vt:lpstr>Lato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lommedalen idrettslag</dc:title>
  <dc:creator>Reistad, Ole Christen</dc:creator>
  <cp:lastModifiedBy>Reistad, Ole Christen</cp:lastModifiedBy>
  <cp:revision>5</cp:revision>
  <dcterms:created xsi:type="dcterms:W3CDTF">2006-08-16T00:00:00Z</dcterms:created>
  <dcterms:modified xsi:type="dcterms:W3CDTF">2026-02-22T21:13:15Z</dcterms:modified>
  <dc:identifier>DAGWLZc4JZ0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d05046c-7758-4c69-bef0-f1b8587ca14e_Enabled">
    <vt:lpwstr>true</vt:lpwstr>
  </property>
  <property fmtid="{D5CDD505-2E9C-101B-9397-08002B2CF9AE}" pid="3" name="MSIP_Label_fd05046c-7758-4c69-bef0-f1b8587ca14e_SetDate">
    <vt:lpwstr>2025-05-22T11:00:29Z</vt:lpwstr>
  </property>
  <property fmtid="{D5CDD505-2E9C-101B-9397-08002B2CF9AE}" pid="4" name="MSIP_Label_fd05046c-7758-4c69-bef0-f1b8587ca14e_Method">
    <vt:lpwstr>Standard</vt:lpwstr>
  </property>
  <property fmtid="{D5CDD505-2E9C-101B-9397-08002B2CF9AE}" pid="5" name="MSIP_Label_fd05046c-7758-4c69-bef0-f1b8587ca14e_Name">
    <vt:lpwstr>Intern</vt:lpwstr>
  </property>
  <property fmtid="{D5CDD505-2E9C-101B-9397-08002B2CF9AE}" pid="6" name="MSIP_Label_fd05046c-7758-4c69-bef0-f1b8587ca14e_SiteId">
    <vt:lpwstr>4d6d8a90-10fd-4f78-8fc1-5e28844e0292</vt:lpwstr>
  </property>
  <property fmtid="{D5CDD505-2E9C-101B-9397-08002B2CF9AE}" pid="7" name="MSIP_Label_fd05046c-7758-4c69-bef0-f1b8587ca14e_ActionId">
    <vt:lpwstr>a0b52495-36c2-4e00-bc4f-cec0b74355d3</vt:lpwstr>
  </property>
  <property fmtid="{D5CDD505-2E9C-101B-9397-08002B2CF9AE}" pid="8" name="MSIP_Label_fd05046c-7758-4c69-bef0-f1b8587ca14e_ContentBits">
    <vt:lpwstr>0</vt:lpwstr>
  </property>
  <property fmtid="{D5CDD505-2E9C-101B-9397-08002B2CF9AE}" pid="9" name="MSIP_Label_fd05046c-7758-4c69-bef0-f1b8587ca14e_Tag">
    <vt:lpwstr>10, 3, 0, 1</vt:lpwstr>
  </property>
  <property fmtid="{D5CDD505-2E9C-101B-9397-08002B2CF9AE}" pid="10" name="DocumentInfoFinished">
    <vt:lpwstr>True</vt:lpwstr>
  </property>
  <property fmtid="{D5CDD505-2E9C-101B-9397-08002B2CF9AE}" pid="11" name="ContentTypeId">
    <vt:lpwstr>0x01010062D8FC272BF493449D071BA4BC2F4C67</vt:lpwstr>
  </property>
</Properties>
</file>