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74" r:id="rId3"/>
    <p:sldId id="273" r:id="rId4"/>
    <p:sldId id="284" r:id="rId5"/>
    <p:sldId id="285" r:id="rId6"/>
    <p:sldId id="295" r:id="rId7"/>
    <p:sldId id="304" r:id="rId8"/>
    <p:sldId id="303" r:id="rId9"/>
    <p:sldId id="302" r:id="rId10"/>
    <p:sldId id="296" r:id="rId11"/>
    <p:sldId id="297" r:id="rId12"/>
    <p:sldId id="298" r:id="rId13"/>
    <p:sldId id="294"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BA571F-459A-4C6A-9879-01E1047F47A7}" v="4" dt="2022-01-06T14:01:03.1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623" autoAdjust="0"/>
    <p:restoredTop sz="94660"/>
  </p:normalViewPr>
  <p:slideViewPr>
    <p:cSldViewPr snapToGrid="0">
      <p:cViewPr varScale="1">
        <p:scale>
          <a:sx n="114" d="100"/>
          <a:sy n="114" d="100"/>
        </p:scale>
        <p:origin x="112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F7B08B-7863-4970-A947-D067231A0A0F}" type="datetimeFigureOut">
              <a:rPr lang="en-US" smtClean="0"/>
              <a:t>1/6/2022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4CC9B0-81E0-4677-8611-8519C9BD5700}" type="slidenum">
              <a:rPr lang="en-US" smtClean="0"/>
              <a:t>‹#›</a:t>
            </a:fld>
            <a:endParaRPr lang="en-US"/>
          </a:p>
        </p:txBody>
      </p:sp>
    </p:spTree>
    <p:extLst>
      <p:ext uri="{BB962C8B-B14F-4D97-AF65-F5344CB8AC3E}">
        <p14:creationId xmlns:p14="http://schemas.microsoft.com/office/powerpoint/2010/main" val="999007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E15746E-9DBE-4807-BB9B-50BD885B33D6}" type="datetime1">
              <a:rPr lang="nb-NO" smtClean="0"/>
              <a:t>06.01.2022</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89D34999-AC23-4529-89A7-6F1C7A41F662}" type="slidenum">
              <a:rPr lang="nb-NO" smtClean="0"/>
              <a:t>‹#›</a:t>
            </a:fld>
            <a:endParaRPr lang="nb-NO"/>
          </a:p>
        </p:txBody>
      </p:sp>
    </p:spTree>
    <p:extLst>
      <p:ext uri="{BB962C8B-B14F-4D97-AF65-F5344CB8AC3E}">
        <p14:creationId xmlns:p14="http://schemas.microsoft.com/office/powerpoint/2010/main" val="2764985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57B3C9-3828-4C32-907D-2B8EE241F629}" type="datetime1">
              <a:rPr lang="nb-NO" smtClean="0"/>
              <a:t>06.01.2022</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89D34999-AC23-4529-89A7-6F1C7A41F662}" type="slidenum">
              <a:rPr lang="nb-NO" smtClean="0"/>
              <a:t>‹#›</a:t>
            </a:fld>
            <a:endParaRPr lang="nb-NO"/>
          </a:p>
        </p:txBody>
      </p:sp>
    </p:spTree>
    <p:extLst>
      <p:ext uri="{BB962C8B-B14F-4D97-AF65-F5344CB8AC3E}">
        <p14:creationId xmlns:p14="http://schemas.microsoft.com/office/powerpoint/2010/main" val="3339989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AEDF21-BF0A-4E02-8F82-3A8CDB05604D}" type="datetime1">
              <a:rPr lang="nb-NO" smtClean="0"/>
              <a:t>06.01.2022</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89D34999-AC23-4529-89A7-6F1C7A41F662}" type="slidenum">
              <a:rPr lang="nb-NO" smtClean="0"/>
              <a:t>‹#›</a:t>
            </a:fld>
            <a:endParaRPr lang="nb-NO"/>
          </a:p>
        </p:txBody>
      </p:sp>
    </p:spTree>
    <p:extLst>
      <p:ext uri="{BB962C8B-B14F-4D97-AF65-F5344CB8AC3E}">
        <p14:creationId xmlns:p14="http://schemas.microsoft.com/office/powerpoint/2010/main" val="2687447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588CE0-8D70-49FB-819C-101CF4C2FC23}" type="datetime1">
              <a:rPr lang="nb-NO" smtClean="0"/>
              <a:t>06.01.2022</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89D34999-AC23-4529-89A7-6F1C7A41F662}" type="slidenum">
              <a:rPr lang="nb-NO" smtClean="0"/>
              <a:t>‹#›</a:t>
            </a:fld>
            <a:endParaRPr lang="nb-NO"/>
          </a:p>
        </p:txBody>
      </p:sp>
    </p:spTree>
    <p:extLst>
      <p:ext uri="{BB962C8B-B14F-4D97-AF65-F5344CB8AC3E}">
        <p14:creationId xmlns:p14="http://schemas.microsoft.com/office/powerpoint/2010/main" val="252408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CDFFCD-EDBB-4349-8B37-F5E142B93F4D}" type="datetime1">
              <a:rPr lang="nb-NO" smtClean="0"/>
              <a:t>06.01.2022</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89D34999-AC23-4529-89A7-6F1C7A41F662}" type="slidenum">
              <a:rPr lang="nb-NO" smtClean="0"/>
              <a:t>‹#›</a:t>
            </a:fld>
            <a:endParaRPr lang="nb-NO"/>
          </a:p>
        </p:txBody>
      </p:sp>
    </p:spTree>
    <p:extLst>
      <p:ext uri="{BB962C8B-B14F-4D97-AF65-F5344CB8AC3E}">
        <p14:creationId xmlns:p14="http://schemas.microsoft.com/office/powerpoint/2010/main" val="3426613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4BB9C7-B876-47B3-B0FB-958A49F7CC2C}" type="datetime1">
              <a:rPr lang="nb-NO" smtClean="0"/>
              <a:t>06.01.2022</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89D34999-AC23-4529-89A7-6F1C7A41F662}" type="slidenum">
              <a:rPr lang="nb-NO" smtClean="0"/>
              <a:t>‹#›</a:t>
            </a:fld>
            <a:endParaRPr lang="nb-NO"/>
          </a:p>
        </p:txBody>
      </p:sp>
    </p:spTree>
    <p:extLst>
      <p:ext uri="{BB962C8B-B14F-4D97-AF65-F5344CB8AC3E}">
        <p14:creationId xmlns:p14="http://schemas.microsoft.com/office/powerpoint/2010/main" val="3191664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6502E7E-C83A-4B20-8236-51299F3BA660}" type="datetime1">
              <a:rPr lang="nb-NO" smtClean="0"/>
              <a:t>06.01.2022</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89D34999-AC23-4529-89A7-6F1C7A41F662}" type="slidenum">
              <a:rPr lang="nb-NO" smtClean="0"/>
              <a:t>‹#›</a:t>
            </a:fld>
            <a:endParaRPr lang="nb-NO"/>
          </a:p>
        </p:txBody>
      </p:sp>
    </p:spTree>
    <p:extLst>
      <p:ext uri="{BB962C8B-B14F-4D97-AF65-F5344CB8AC3E}">
        <p14:creationId xmlns:p14="http://schemas.microsoft.com/office/powerpoint/2010/main" val="2212563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18E3DE-D049-47FD-89B8-2842AEB239B0}" type="datetime1">
              <a:rPr lang="nb-NO" smtClean="0"/>
              <a:t>06.01.2022</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89D34999-AC23-4529-89A7-6F1C7A41F662}" type="slidenum">
              <a:rPr lang="nb-NO" smtClean="0"/>
              <a:t>‹#›</a:t>
            </a:fld>
            <a:endParaRPr lang="nb-NO"/>
          </a:p>
        </p:txBody>
      </p:sp>
    </p:spTree>
    <p:extLst>
      <p:ext uri="{BB962C8B-B14F-4D97-AF65-F5344CB8AC3E}">
        <p14:creationId xmlns:p14="http://schemas.microsoft.com/office/powerpoint/2010/main" val="3725856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A365D3-12CE-42C5-AC3F-5328D9A26302}" type="datetime1">
              <a:rPr lang="nb-NO" smtClean="0"/>
              <a:t>06.01.2022</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89D34999-AC23-4529-89A7-6F1C7A41F662}" type="slidenum">
              <a:rPr lang="nb-NO" smtClean="0"/>
              <a:t>‹#›</a:t>
            </a:fld>
            <a:endParaRPr lang="nb-NO"/>
          </a:p>
        </p:txBody>
      </p:sp>
    </p:spTree>
    <p:extLst>
      <p:ext uri="{BB962C8B-B14F-4D97-AF65-F5344CB8AC3E}">
        <p14:creationId xmlns:p14="http://schemas.microsoft.com/office/powerpoint/2010/main" val="3999486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681B11-7356-4B2E-95CB-0CF2272DC999}" type="datetime1">
              <a:rPr lang="nb-NO" smtClean="0"/>
              <a:t>06.01.2022</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89D34999-AC23-4529-89A7-6F1C7A41F662}" type="slidenum">
              <a:rPr lang="nb-NO" smtClean="0"/>
              <a:t>‹#›</a:t>
            </a:fld>
            <a:endParaRPr lang="nb-NO"/>
          </a:p>
        </p:txBody>
      </p:sp>
    </p:spTree>
    <p:extLst>
      <p:ext uri="{BB962C8B-B14F-4D97-AF65-F5344CB8AC3E}">
        <p14:creationId xmlns:p14="http://schemas.microsoft.com/office/powerpoint/2010/main" val="2257662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8290474-2F5E-4ABC-9B68-195FA6631CDB}" type="datetime1">
              <a:rPr lang="nb-NO" smtClean="0"/>
              <a:t>06.01.2022</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89D34999-AC23-4529-89A7-6F1C7A41F662}" type="slidenum">
              <a:rPr lang="nb-NO" smtClean="0"/>
              <a:t>‹#›</a:t>
            </a:fld>
            <a:endParaRPr lang="nb-NO"/>
          </a:p>
        </p:txBody>
      </p:sp>
    </p:spTree>
    <p:extLst>
      <p:ext uri="{BB962C8B-B14F-4D97-AF65-F5344CB8AC3E}">
        <p14:creationId xmlns:p14="http://schemas.microsoft.com/office/powerpoint/2010/main" val="3350698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668F3A-5E2E-4FB0-AA1C-C09F6AF65EA3}" type="datetime1">
              <a:rPr lang="nb-NO" smtClean="0"/>
              <a:t>06.01.2022</a:t>
            </a:fld>
            <a:endParaRPr lang="nb-N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D34999-AC23-4529-89A7-6F1C7A41F662}" type="slidenum">
              <a:rPr lang="nb-NO" smtClean="0"/>
              <a:t>‹#›</a:t>
            </a:fld>
            <a:endParaRPr lang="nb-NO"/>
          </a:p>
        </p:txBody>
      </p:sp>
    </p:spTree>
    <p:extLst>
      <p:ext uri="{BB962C8B-B14F-4D97-AF65-F5344CB8AC3E}">
        <p14:creationId xmlns:p14="http://schemas.microsoft.com/office/powerpoint/2010/main" val="27125038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505613-862F-4560-BABD-E39222446F3C}"/>
              </a:ext>
            </a:extLst>
          </p:cNvPr>
          <p:cNvPicPr>
            <a:picLocks noChangeAspect="1"/>
          </p:cNvPicPr>
          <p:nvPr/>
        </p:nvPicPr>
        <p:blipFill>
          <a:blip r:embed="rId2"/>
          <a:stretch>
            <a:fillRect/>
          </a:stretch>
        </p:blipFill>
        <p:spPr>
          <a:xfrm>
            <a:off x="5941469" y="756008"/>
            <a:ext cx="3202531" cy="2317932"/>
          </a:xfrm>
          <a:prstGeom prst="rect">
            <a:avLst/>
          </a:prstGeom>
        </p:spPr>
      </p:pic>
      <p:sp>
        <p:nvSpPr>
          <p:cNvPr id="2" name="Title 1">
            <a:extLst>
              <a:ext uri="{FF2B5EF4-FFF2-40B4-BE49-F238E27FC236}">
                <a16:creationId xmlns:a16="http://schemas.microsoft.com/office/drawing/2014/main" id="{7D911FC9-1136-499B-962E-4BD1F8A8FF54}"/>
              </a:ext>
            </a:extLst>
          </p:cNvPr>
          <p:cNvSpPr>
            <a:spLocks noGrp="1"/>
          </p:cNvSpPr>
          <p:nvPr>
            <p:ph type="ctrTitle"/>
          </p:nvPr>
        </p:nvSpPr>
        <p:spPr>
          <a:xfrm>
            <a:off x="482601" y="1314450"/>
            <a:ext cx="2994525" cy="2907898"/>
          </a:xfrm>
        </p:spPr>
        <p:txBody>
          <a:bodyPr>
            <a:normAutofit/>
          </a:bodyPr>
          <a:lstStyle/>
          <a:p>
            <a:pPr algn="l"/>
            <a:r>
              <a:rPr lang="nb-NO" sz="3600" b="1" dirty="0"/>
              <a:t>Ekstraordinært årsmøte</a:t>
            </a:r>
          </a:p>
        </p:txBody>
      </p:sp>
      <p:sp>
        <p:nvSpPr>
          <p:cNvPr id="3" name="Subtitle 2">
            <a:extLst>
              <a:ext uri="{FF2B5EF4-FFF2-40B4-BE49-F238E27FC236}">
                <a16:creationId xmlns:a16="http://schemas.microsoft.com/office/drawing/2014/main" id="{BE9B3814-9C03-4239-BA31-CBF1C5B401C0}"/>
              </a:ext>
            </a:extLst>
          </p:cNvPr>
          <p:cNvSpPr>
            <a:spLocks noGrp="1"/>
          </p:cNvSpPr>
          <p:nvPr>
            <p:ph type="subTitle" idx="1"/>
          </p:nvPr>
        </p:nvSpPr>
        <p:spPr>
          <a:xfrm>
            <a:off x="482601" y="4336337"/>
            <a:ext cx="3005587" cy="1007979"/>
          </a:xfrm>
        </p:spPr>
        <p:txBody>
          <a:bodyPr>
            <a:normAutofit/>
          </a:bodyPr>
          <a:lstStyle/>
          <a:p>
            <a:pPr algn="l"/>
            <a:r>
              <a:rPr lang="nb-NO" sz="2000" b="1" dirty="0"/>
              <a:t>Teams</a:t>
            </a:r>
          </a:p>
          <a:p>
            <a:pPr algn="l"/>
            <a:r>
              <a:rPr lang="nb-NO" sz="2000" b="1" dirty="0"/>
              <a:t>Kl. 19.00, 11. januar 2022</a:t>
            </a:r>
          </a:p>
        </p:txBody>
      </p:sp>
      <p:pic>
        <p:nvPicPr>
          <p:cNvPr id="5" name="Picture 4">
            <a:extLst>
              <a:ext uri="{FF2B5EF4-FFF2-40B4-BE49-F238E27FC236}">
                <a16:creationId xmlns:a16="http://schemas.microsoft.com/office/drawing/2014/main" id="{16E4455D-2CAD-4A7A-9D85-2D4397DAA8D0}"/>
              </a:ext>
            </a:extLst>
          </p:cNvPr>
          <p:cNvPicPr>
            <a:picLocks noChangeAspect="1"/>
          </p:cNvPicPr>
          <p:nvPr/>
        </p:nvPicPr>
        <p:blipFill>
          <a:blip r:embed="rId3"/>
          <a:stretch>
            <a:fillRect/>
          </a:stretch>
        </p:blipFill>
        <p:spPr>
          <a:xfrm>
            <a:off x="557038" y="1314450"/>
            <a:ext cx="2683671" cy="1526752"/>
          </a:xfrm>
          <a:prstGeom prst="rect">
            <a:avLst/>
          </a:prstGeom>
        </p:spPr>
      </p:pic>
      <p:sp>
        <p:nvSpPr>
          <p:cNvPr id="8" name="Slide Number Placeholder 7">
            <a:extLst>
              <a:ext uri="{FF2B5EF4-FFF2-40B4-BE49-F238E27FC236}">
                <a16:creationId xmlns:a16="http://schemas.microsoft.com/office/drawing/2014/main" id="{B9DEA6EC-6C6C-4460-B47F-6B51BA8CFB6F}"/>
              </a:ext>
            </a:extLst>
          </p:cNvPr>
          <p:cNvSpPr>
            <a:spLocks noGrp="1"/>
          </p:cNvSpPr>
          <p:nvPr>
            <p:ph type="sldNum" sz="quarter" idx="12"/>
          </p:nvPr>
        </p:nvSpPr>
        <p:spPr/>
        <p:txBody>
          <a:bodyPr/>
          <a:lstStyle/>
          <a:p>
            <a:fld id="{89D34999-AC23-4529-89A7-6F1C7A41F662}" type="slidenum">
              <a:rPr lang="nb-NO" smtClean="0"/>
              <a:t>1</a:t>
            </a:fld>
            <a:endParaRPr lang="nb-NO"/>
          </a:p>
        </p:txBody>
      </p:sp>
      <p:pic>
        <p:nvPicPr>
          <p:cNvPr id="4" name="Picture 3">
            <a:extLst>
              <a:ext uri="{FF2B5EF4-FFF2-40B4-BE49-F238E27FC236}">
                <a16:creationId xmlns:a16="http://schemas.microsoft.com/office/drawing/2014/main" id="{E7DA3989-55E7-4A47-949A-F9AB54C6AC63}"/>
              </a:ext>
            </a:extLst>
          </p:cNvPr>
          <p:cNvPicPr>
            <a:picLocks noChangeAspect="1"/>
          </p:cNvPicPr>
          <p:nvPr/>
        </p:nvPicPr>
        <p:blipFill>
          <a:blip r:embed="rId4"/>
          <a:stretch>
            <a:fillRect/>
          </a:stretch>
        </p:blipFill>
        <p:spPr>
          <a:xfrm>
            <a:off x="3942826" y="3073940"/>
            <a:ext cx="5201174" cy="2524793"/>
          </a:xfrm>
          <a:prstGeom prst="rect">
            <a:avLst/>
          </a:prstGeom>
        </p:spPr>
      </p:pic>
    </p:spTree>
    <p:extLst>
      <p:ext uri="{BB962C8B-B14F-4D97-AF65-F5344CB8AC3E}">
        <p14:creationId xmlns:p14="http://schemas.microsoft.com/office/powerpoint/2010/main" val="3638614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3E466-37BC-4633-A0C5-7C5489F141A2}"/>
              </a:ext>
            </a:extLst>
          </p:cNvPr>
          <p:cNvSpPr>
            <a:spLocks noGrp="1"/>
          </p:cNvSpPr>
          <p:nvPr>
            <p:ph type="title"/>
          </p:nvPr>
        </p:nvSpPr>
        <p:spPr/>
        <p:txBody>
          <a:bodyPr/>
          <a:lstStyle/>
          <a:p>
            <a:r>
              <a:rPr lang="en-US" b="1" dirty="0" err="1"/>
              <a:t>Oppgradering</a:t>
            </a:r>
            <a:r>
              <a:rPr lang="en-US" b="1" dirty="0"/>
              <a:t> og </a:t>
            </a:r>
            <a:r>
              <a:rPr lang="en-US" b="1" dirty="0" err="1"/>
              <a:t>utbygging</a:t>
            </a:r>
            <a:r>
              <a:rPr lang="en-US" b="1" dirty="0"/>
              <a:t> av </a:t>
            </a:r>
            <a:r>
              <a:rPr lang="en-US" b="1" dirty="0" err="1"/>
              <a:t>Varmestua</a:t>
            </a:r>
            <a:r>
              <a:rPr lang="en-US" b="1" dirty="0"/>
              <a:t> - </a:t>
            </a:r>
            <a:r>
              <a:rPr lang="en-US" b="1" dirty="0" err="1"/>
              <a:t>kostnadsoversikt</a:t>
            </a:r>
            <a:endParaRPr lang="en-US" b="1" dirty="0"/>
          </a:p>
        </p:txBody>
      </p:sp>
      <p:pic>
        <p:nvPicPr>
          <p:cNvPr id="8" name="Content Placeholder 7">
            <a:extLst>
              <a:ext uri="{FF2B5EF4-FFF2-40B4-BE49-F238E27FC236}">
                <a16:creationId xmlns:a16="http://schemas.microsoft.com/office/drawing/2014/main" id="{02CB47C9-AE2E-4AE5-865C-E4EC0841C0F3}"/>
              </a:ext>
            </a:extLst>
          </p:cNvPr>
          <p:cNvPicPr>
            <a:picLocks noGrp="1" noChangeAspect="1"/>
          </p:cNvPicPr>
          <p:nvPr>
            <p:ph idx="1"/>
          </p:nvPr>
        </p:nvPicPr>
        <p:blipFill>
          <a:blip r:embed="rId2"/>
          <a:stretch>
            <a:fillRect/>
          </a:stretch>
        </p:blipFill>
        <p:spPr>
          <a:xfrm>
            <a:off x="789011" y="1831975"/>
            <a:ext cx="7273878" cy="4351338"/>
          </a:xfrm>
          <a:prstGeom prst="rect">
            <a:avLst/>
          </a:prstGeom>
        </p:spPr>
      </p:pic>
      <p:sp>
        <p:nvSpPr>
          <p:cNvPr id="10" name="Slide Number Placeholder 9">
            <a:extLst>
              <a:ext uri="{FF2B5EF4-FFF2-40B4-BE49-F238E27FC236}">
                <a16:creationId xmlns:a16="http://schemas.microsoft.com/office/drawing/2014/main" id="{2D483A0C-F587-4413-A31F-0FBC987F47DA}"/>
              </a:ext>
            </a:extLst>
          </p:cNvPr>
          <p:cNvSpPr>
            <a:spLocks noGrp="1"/>
          </p:cNvSpPr>
          <p:nvPr>
            <p:ph type="sldNum" sz="quarter" idx="12"/>
          </p:nvPr>
        </p:nvSpPr>
        <p:spPr/>
        <p:txBody>
          <a:bodyPr/>
          <a:lstStyle/>
          <a:p>
            <a:fld id="{89D34999-AC23-4529-89A7-6F1C7A41F662}" type="slidenum">
              <a:rPr lang="nb-NO" smtClean="0"/>
              <a:t>10</a:t>
            </a:fld>
            <a:endParaRPr lang="nb-NO"/>
          </a:p>
        </p:txBody>
      </p:sp>
    </p:spTree>
    <p:extLst>
      <p:ext uri="{BB962C8B-B14F-4D97-AF65-F5344CB8AC3E}">
        <p14:creationId xmlns:p14="http://schemas.microsoft.com/office/powerpoint/2010/main" val="1615651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331863-5E81-4497-8CF0-E04E54F3F5A9}"/>
              </a:ext>
            </a:extLst>
          </p:cNvPr>
          <p:cNvPicPr>
            <a:picLocks noChangeAspect="1"/>
          </p:cNvPicPr>
          <p:nvPr/>
        </p:nvPicPr>
        <p:blipFill>
          <a:blip r:embed="rId2"/>
          <a:stretch>
            <a:fillRect/>
          </a:stretch>
        </p:blipFill>
        <p:spPr>
          <a:xfrm>
            <a:off x="7364293" y="5755194"/>
            <a:ext cx="1292464" cy="737680"/>
          </a:xfrm>
          <a:prstGeom prst="rect">
            <a:avLst/>
          </a:prstGeom>
        </p:spPr>
      </p:pic>
      <p:sp>
        <p:nvSpPr>
          <p:cNvPr id="2" name="Title 1">
            <a:extLst>
              <a:ext uri="{FF2B5EF4-FFF2-40B4-BE49-F238E27FC236}">
                <a16:creationId xmlns:a16="http://schemas.microsoft.com/office/drawing/2014/main" id="{5B38D2C7-7F1F-45A2-B4DC-9B97141D9D3B}"/>
              </a:ext>
            </a:extLst>
          </p:cNvPr>
          <p:cNvSpPr>
            <a:spLocks noGrp="1"/>
          </p:cNvSpPr>
          <p:nvPr>
            <p:ph type="title"/>
          </p:nvPr>
        </p:nvSpPr>
        <p:spPr/>
        <p:txBody>
          <a:bodyPr/>
          <a:lstStyle/>
          <a:p>
            <a:r>
              <a:rPr lang="en-US" b="1" dirty="0" err="1"/>
              <a:t>Oppgradering</a:t>
            </a:r>
            <a:r>
              <a:rPr lang="en-US" b="1" dirty="0"/>
              <a:t> og </a:t>
            </a:r>
            <a:r>
              <a:rPr lang="en-US" b="1" dirty="0" err="1"/>
              <a:t>utbygging</a:t>
            </a:r>
            <a:r>
              <a:rPr lang="en-US" b="1" dirty="0"/>
              <a:t> av </a:t>
            </a:r>
            <a:r>
              <a:rPr lang="en-US" b="1" dirty="0" err="1"/>
              <a:t>Varmestua</a:t>
            </a:r>
            <a:r>
              <a:rPr lang="en-US" b="1" dirty="0"/>
              <a:t> - </a:t>
            </a:r>
            <a:r>
              <a:rPr lang="en-US" b="1" dirty="0" err="1"/>
              <a:t>finansieringsplan</a:t>
            </a:r>
            <a:endParaRPr lang="en-US" dirty="0"/>
          </a:p>
        </p:txBody>
      </p:sp>
      <p:sp>
        <p:nvSpPr>
          <p:cNvPr id="6" name="Slide Number Placeholder 5">
            <a:extLst>
              <a:ext uri="{FF2B5EF4-FFF2-40B4-BE49-F238E27FC236}">
                <a16:creationId xmlns:a16="http://schemas.microsoft.com/office/drawing/2014/main" id="{0D7075F9-3AEB-4423-AEA7-436C1BF8B340}"/>
              </a:ext>
            </a:extLst>
          </p:cNvPr>
          <p:cNvSpPr>
            <a:spLocks noGrp="1"/>
          </p:cNvSpPr>
          <p:nvPr>
            <p:ph type="sldNum" sz="quarter" idx="12"/>
          </p:nvPr>
        </p:nvSpPr>
        <p:spPr/>
        <p:txBody>
          <a:bodyPr/>
          <a:lstStyle/>
          <a:p>
            <a:fld id="{89D34999-AC23-4529-89A7-6F1C7A41F662}" type="slidenum">
              <a:rPr lang="nb-NO" smtClean="0"/>
              <a:t>11</a:t>
            </a:fld>
            <a:endParaRPr lang="nb-NO"/>
          </a:p>
        </p:txBody>
      </p:sp>
      <p:pic>
        <p:nvPicPr>
          <p:cNvPr id="3" name="Picture 2">
            <a:extLst>
              <a:ext uri="{FF2B5EF4-FFF2-40B4-BE49-F238E27FC236}">
                <a16:creationId xmlns:a16="http://schemas.microsoft.com/office/drawing/2014/main" id="{74DAD852-1CE6-4667-B251-F93671BE3F1F}"/>
              </a:ext>
            </a:extLst>
          </p:cNvPr>
          <p:cNvPicPr>
            <a:picLocks noChangeAspect="1"/>
          </p:cNvPicPr>
          <p:nvPr/>
        </p:nvPicPr>
        <p:blipFill>
          <a:blip r:embed="rId3"/>
          <a:stretch>
            <a:fillRect/>
          </a:stretch>
        </p:blipFill>
        <p:spPr>
          <a:xfrm>
            <a:off x="804165" y="1887523"/>
            <a:ext cx="6723394" cy="3506598"/>
          </a:xfrm>
          <a:prstGeom prst="rect">
            <a:avLst/>
          </a:prstGeom>
        </p:spPr>
      </p:pic>
    </p:spTree>
    <p:extLst>
      <p:ext uri="{BB962C8B-B14F-4D97-AF65-F5344CB8AC3E}">
        <p14:creationId xmlns:p14="http://schemas.microsoft.com/office/powerpoint/2010/main" val="2429507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65F3C-C5BD-4643-96EA-00CF53223E39}"/>
              </a:ext>
            </a:extLst>
          </p:cNvPr>
          <p:cNvSpPr>
            <a:spLocks noGrp="1"/>
          </p:cNvSpPr>
          <p:nvPr>
            <p:ph type="title"/>
          </p:nvPr>
        </p:nvSpPr>
        <p:spPr>
          <a:xfrm>
            <a:off x="628650" y="241300"/>
            <a:ext cx="7886700" cy="1003301"/>
          </a:xfrm>
        </p:spPr>
        <p:txBody>
          <a:bodyPr>
            <a:normAutofit fontScale="90000"/>
          </a:bodyPr>
          <a:lstStyle/>
          <a:p>
            <a:r>
              <a:rPr lang="en-US" sz="3600" b="1" dirty="0" err="1"/>
              <a:t>Oppgradering</a:t>
            </a:r>
            <a:r>
              <a:rPr lang="en-US" sz="3600" b="1" dirty="0"/>
              <a:t> og </a:t>
            </a:r>
            <a:r>
              <a:rPr lang="en-US" sz="3600" b="1" dirty="0" err="1"/>
              <a:t>utbygging</a:t>
            </a:r>
            <a:r>
              <a:rPr lang="en-US" sz="3600" b="1" dirty="0"/>
              <a:t> av </a:t>
            </a:r>
            <a:r>
              <a:rPr lang="en-US" sz="3600" b="1" dirty="0" err="1"/>
              <a:t>Varmestua</a:t>
            </a:r>
            <a:r>
              <a:rPr lang="en-US" sz="3600" b="1" dirty="0"/>
              <a:t> – </a:t>
            </a:r>
            <a:r>
              <a:rPr lang="en-US" sz="3600" b="1" dirty="0" err="1"/>
              <a:t>håndtering</a:t>
            </a:r>
            <a:r>
              <a:rPr lang="en-US" sz="3600" b="1" dirty="0"/>
              <a:t> av </a:t>
            </a:r>
            <a:r>
              <a:rPr lang="en-US" sz="3600" b="1" dirty="0" err="1"/>
              <a:t>låneopptak</a:t>
            </a:r>
            <a:endParaRPr lang="en-US" sz="3600" dirty="0"/>
          </a:p>
        </p:txBody>
      </p:sp>
      <p:graphicFrame>
        <p:nvGraphicFramePr>
          <p:cNvPr id="4" name="Content Placeholder 3">
            <a:extLst>
              <a:ext uri="{FF2B5EF4-FFF2-40B4-BE49-F238E27FC236}">
                <a16:creationId xmlns:a16="http://schemas.microsoft.com/office/drawing/2014/main" id="{18BF7407-42EF-487C-8235-8933A52C3DD6}"/>
              </a:ext>
            </a:extLst>
          </p:cNvPr>
          <p:cNvGraphicFramePr>
            <a:graphicFrameLocks noGrp="1"/>
          </p:cNvGraphicFramePr>
          <p:nvPr>
            <p:ph idx="1"/>
            <p:extLst>
              <p:ext uri="{D42A27DB-BD31-4B8C-83A1-F6EECF244321}">
                <p14:modId xmlns:p14="http://schemas.microsoft.com/office/powerpoint/2010/main" val="611371286"/>
              </p:ext>
            </p:extLst>
          </p:nvPr>
        </p:nvGraphicFramePr>
        <p:xfrm>
          <a:off x="701674" y="2487877"/>
          <a:ext cx="7353299" cy="1882245"/>
        </p:xfrm>
        <a:graphic>
          <a:graphicData uri="http://schemas.openxmlformats.org/drawingml/2006/table">
            <a:tbl>
              <a:tblPr firstRow="1" firstCol="1" bandRow="1">
                <a:tableStyleId>{5C22544A-7EE6-4342-B048-85BDC9FD1C3A}</a:tableStyleId>
              </a:tblPr>
              <a:tblGrid>
                <a:gridCol w="1504631">
                  <a:extLst>
                    <a:ext uri="{9D8B030D-6E8A-4147-A177-3AD203B41FA5}">
                      <a16:colId xmlns:a16="http://schemas.microsoft.com/office/drawing/2014/main" val="2131110179"/>
                    </a:ext>
                  </a:extLst>
                </a:gridCol>
                <a:gridCol w="2853539">
                  <a:extLst>
                    <a:ext uri="{9D8B030D-6E8A-4147-A177-3AD203B41FA5}">
                      <a16:colId xmlns:a16="http://schemas.microsoft.com/office/drawing/2014/main" val="3332371765"/>
                    </a:ext>
                  </a:extLst>
                </a:gridCol>
                <a:gridCol w="940906">
                  <a:extLst>
                    <a:ext uri="{9D8B030D-6E8A-4147-A177-3AD203B41FA5}">
                      <a16:colId xmlns:a16="http://schemas.microsoft.com/office/drawing/2014/main" val="1026871306"/>
                    </a:ext>
                  </a:extLst>
                </a:gridCol>
                <a:gridCol w="2054223">
                  <a:extLst>
                    <a:ext uri="{9D8B030D-6E8A-4147-A177-3AD203B41FA5}">
                      <a16:colId xmlns:a16="http://schemas.microsoft.com/office/drawing/2014/main" val="2523386200"/>
                    </a:ext>
                  </a:extLst>
                </a:gridCol>
              </a:tblGrid>
              <a:tr h="376449">
                <a:tc>
                  <a:txBody>
                    <a:bodyPr/>
                    <a:lstStyle/>
                    <a:p>
                      <a:r>
                        <a:rPr lang="nb-NO" sz="1100" dirty="0">
                          <a:effectLst/>
                        </a:rPr>
                        <a:t>Aktivitetstype</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r>
                        <a:rPr lang="nb-NO" sz="1100" dirty="0">
                          <a:effectLst/>
                        </a:rPr>
                        <a:t>Beskrivelse</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r>
                        <a:rPr lang="nb-NO" sz="1100" dirty="0">
                          <a:effectLst/>
                        </a:rPr>
                        <a:t>Anslått tilleggsinntekt</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l"/>
                      <a:r>
                        <a:rPr lang="en-US" sz="1100" dirty="0" err="1">
                          <a:effectLst/>
                          <a:latin typeface="Calibri" panose="020F0502020204030204" pitchFamily="34" charset="0"/>
                          <a:ea typeface="Times New Roman" panose="02020603050405020304" pitchFamily="18" charset="0"/>
                          <a:cs typeface="Times New Roman" panose="02020603050405020304" pitchFamily="18" charset="0"/>
                        </a:rPr>
                        <a:t>Grunnlag</a:t>
                      </a: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 for </a:t>
                      </a:r>
                      <a:r>
                        <a:rPr lang="en-US" sz="1100" dirty="0" err="1">
                          <a:effectLst/>
                          <a:latin typeface="Calibri" panose="020F0502020204030204" pitchFamily="34" charset="0"/>
                          <a:ea typeface="Times New Roman" panose="02020603050405020304" pitchFamily="18" charset="0"/>
                          <a:cs typeface="Times New Roman" panose="02020603050405020304" pitchFamily="18" charset="0"/>
                        </a:rPr>
                        <a:t>vurdering</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698789986"/>
                  </a:ext>
                </a:extLst>
              </a:tr>
              <a:tr h="376449">
                <a:tc>
                  <a:txBody>
                    <a:bodyPr/>
                    <a:lstStyle/>
                    <a:p>
                      <a:r>
                        <a:rPr lang="nb-NO" sz="1100" noProof="0">
                          <a:effectLst/>
                          <a:latin typeface="+mn-lt"/>
                        </a:rPr>
                        <a:t>Utleie</a:t>
                      </a:r>
                      <a:endParaRPr lang="nb-NO" sz="1100" noProof="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r>
                        <a:rPr lang="nb-NO" sz="1100" noProof="0" dirty="0">
                          <a:effectLst/>
                          <a:latin typeface="+mn-lt"/>
                        </a:rPr>
                        <a:t>Større arrangementer (bryllup, konfirmasjoner, minnestunder, bursdager og </a:t>
                      </a:r>
                      <a:r>
                        <a:rPr lang="nb-NO" sz="1100" noProof="0" dirty="0" err="1">
                          <a:effectLst/>
                          <a:latin typeface="+mn-lt"/>
                        </a:rPr>
                        <a:t>dagpakker</a:t>
                      </a:r>
                      <a:r>
                        <a:rPr lang="nb-NO" sz="1100" noProof="0" dirty="0">
                          <a:effectLst/>
                          <a:latin typeface="+mn-lt"/>
                        </a:rPr>
                        <a:t>) </a:t>
                      </a:r>
                      <a:endParaRPr lang="nb-NO" sz="1100" noProof="0" dirty="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pPr algn="r"/>
                      <a:r>
                        <a:rPr lang="nb-NO" sz="1100" noProof="0">
                          <a:effectLst/>
                          <a:latin typeface="+mn-lt"/>
                        </a:rPr>
                        <a:t>Ca. 70 000</a:t>
                      </a:r>
                    </a:p>
                    <a:p>
                      <a:pPr algn="r"/>
                      <a:r>
                        <a:rPr lang="nb-NO" sz="1100" noProof="0">
                          <a:effectLst/>
                          <a:latin typeface="+mn-lt"/>
                        </a:rPr>
                        <a:t> –100 000 </a:t>
                      </a:r>
                      <a:endParaRPr lang="nb-NO" sz="1100" noProof="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pPr algn="l"/>
                      <a:r>
                        <a:rPr lang="nb-NO" sz="1100" noProof="0" dirty="0">
                          <a:effectLst/>
                          <a:latin typeface="+mn-lt"/>
                          <a:ea typeface="Times New Roman" panose="02020603050405020304" pitchFamily="18" charset="0"/>
                          <a:cs typeface="Times New Roman" panose="02020603050405020304" pitchFamily="18" charset="0"/>
                        </a:rPr>
                        <a:t>2019: Resultat ca. 50 000</a:t>
                      </a:r>
                    </a:p>
                  </a:txBody>
                  <a:tcPr marL="44450" marR="44450" marT="0" marB="0" anchor="ctr"/>
                </a:tc>
                <a:extLst>
                  <a:ext uri="{0D108BD9-81ED-4DB2-BD59-A6C34878D82A}">
                    <a16:rowId xmlns:a16="http://schemas.microsoft.com/office/drawing/2014/main" val="115006492"/>
                  </a:ext>
                </a:extLst>
              </a:tr>
              <a:tr h="376449">
                <a:tc>
                  <a:txBody>
                    <a:bodyPr/>
                    <a:lstStyle/>
                    <a:p>
                      <a:r>
                        <a:rPr lang="nb-NO" sz="1100" noProof="0" dirty="0">
                          <a:effectLst/>
                          <a:latin typeface="+mn-lt"/>
                        </a:rPr>
                        <a:t>Økt resultat i Varmestua</a:t>
                      </a:r>
                      <a:endParaRPr lang="nb-NO" sz="1100" noProof="0" dirty="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100" noProof="0">
                          <a:effectLst/>
                          <a:latin typeface="+mn-lt"/>
                        </a:rPr>
                        <a:t>Kiosk (normalår med omsetning på over NOK 500 000)</a:t>
                      </a:r>
                      <a:endParaRPr lang="nb-NO" sz="1100" noProof="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pPr algn="r"/>
                      <a:r>
                        <a:rPr lang="nb-NO" sz="1100" noProof="0">
                          <a:effectLst/>
                          <a:latin typeface="+mn-lt"/>
                        </a:rPr>
                        <a:t> Ca. 100 000</a:t>
                      </a:r>
                      <a:endParaRPr lang="nb-NO" sz="1100" noProof="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pPr algn="l"/>
                      <a:r>
                        <a:rPr lang="nb-NO" sz="1100" noProof="0" dirty="0">
                          <a:effectLst/>
                          <a:latin typeface="+mn-lt"/>
                          <a:ea typeface="Times New Roman" panose="02020603050405020304" pitchFamily="18" charset="0"/>
                          <a:cs typeface="Times New Roman" panose="02020603050405020304" pitchFamily="18" charset="0"/>
                        </a:rPr>
                        <a:t>2019: Resultat ca. 187 000</a:t>
                      </a:r>
                    </a:p>
                  </a:txBody>
                  <a:tcPr marL="44450" marR="44450" marT="0" marB="0" anchor="ctr"/>
                </a:tc>
                <a:extLst>
                  <a:ext uri="{0D108BD9-81ED-4DB2-BD59-A6C34878D82A}">
                    <a16:rowId xmlns:a16="http://schemas.microsoft.com/office/drawing/2014/main" val="2107450306"/>
                  </a:ext>
                </a:extLst>
              </a:tr>
              <a:tr h="376449">
                <a:tc>
                  <a:txBody>
                    <a:bodyPr/>
                    <a:lstStyle/>
                    <a:p>
                      <a:r>
                        <a:rPr lang="nb-NO" sz="1100" noProof="0">
                          <a:effectLst/>
                          <a:latin typeface="+mn-lt"/>
                        </a:rPr>
                        <a:t>Skileik</a:t>
                      </a:r>
                      <a:endParaRPr lang="nb-NO" sz="1100" noProof="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r>
                        <a:rPr lang="nb-NO" sz="1100" noProof="0">
                          <a:effectLst/>
                          <a:latin typeface="+mn-lt"/>
                        </a:rPr>
                        <a:t>Normalår med 130 barn x 2 dager pr. Uke, vil kunne økes vesentlig. </a:t>
                      </a:r>
                    </a:p>
                  </a:txBody>
                  <a:tcPr marL="44450" marR="44450"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nb-NO" sz="1100" noProof="0" dirty="0">
                          <a:effectLst/>
                          <a:latin typeface="+mn-lt"/>
                        </a:rPr>
                        <a:t>Ca. 100 000</a:t>
                      </a:r>
                    </a:p>
                    <a:p>
                      <a:pPr marL="0" marR="0" lvl="0" indent="0" algn="r" defTabSz="914400" rtl="0" eaLnBrk="1" fontAlgn="auto" latinLnBrk="0" hangingPunct="1">
                        <a:lnSpc>
                          <a:spcPct val="100000"/>
                        </a:lnSpc>
                        <a:spcBef>
                          <a:spcPts val="0"/>
                        </a:spcBef>
                        <a:spcAft>
                          <a:spcPts val="0"/>
                        </a:spcAft>
                        <a:buClrTx/>
                        <a:buSzTx/>
                        <a:buFontTx/>
                        <a:buNone/>
                        <a:tabLst/>
                        <a:defRPr/>
                      </a:pPr>
                      <a:r>
                        <a:rPr lang="nb-NO" sz="1100" noProof="0" dirty="0">
                          <a:effectLst/>
                          <a:latin typeface="+mn-lt"/>
                        </a:rPr>
                        <a:t> –130 000 </a:t>
                      </a:r>
                      <a:endParaRPr lang="nb-NO" sz="1100" noProof="0" dirty="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pPr algn="l"/>
                      <a:r>
                        <a:rPr lang="nb-NO" sz="1100" noProof="0">
                          <a:effectLst/>
                          <a:latin typeface="+mn-lt"/>
                          <a:ea typeface="Times New Roman" panose="02020603050405020304" pitchFamily="18" charset="0"/>
                          <a:cs typeface="Times New Roman" panose="02020603050405020304" pitchFamily="18" charset="0"/>
                        </a:rPr>
                        <a:t>Antall deltakere kan økes med større lokaler</a:t>
                      </a:r>
                    </a:p>
                  </a:txBody>
                  <a:tcPr marL="44450" marR="44450" marT="0" marB="0" anchor="ctr"/>
                </a:tc>
                <a:extLst>
                  <a:ext uri="{0D108BD9-81ED-4DB2-BD59-A6C34878D82A}">
                    <a16:rowId xmlns:a16="http://schemas.microsoft.com/office/drawing/2014/main" val="2826553256"/>
                  </a:ext>
                </a:extLst>
              </a:tr>
              <a:tr h="376449">
                <a:tc>
                  <a:txBody>
                    <a:bodyPr/>
                    <a:lstStyle/>
                    <a:p>
                      <a:r>
                        <a:rPr lang="nb-NO" sz="1200" b="1" noProof="0" dirty="0">
                          <a:effectLst/>
                          <a:latin typeface="+mn-lt"/>
                        </a:rPr>
                        <a:t>Sum</a:t>
                      </a:r>
                      <a:endParaRPr lang="nb-NO" sz="1200" b="1" noProof="0" dirty="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r>
                        <a:rPr lang="nb-NO" sz="1200" b="1" noProof="0" dirty="0">
                          <a:effectLst/>
                          <a:latin typeface="+mn-lt"/>
                        </a:rPr>
                        <a:t> </a:t>
                      </a:r>
                      <a:endParaRPr lang="nb-NO" sz="1200" b="1" noProof="0" dirty="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pPr algn="r"/>
                      <a:r>
                        <a:rPr lang="nb-NO" sz="1200" b="1" noProof="0" dirty="0">
                          <a:effectLst/>
                          <a:latin typeface="+mn-lt"/>
                        </a:rPr>
                        <a:t> Ca. 300 000</a:t>
                      </a:r>
                      <a:endParaRPr lang="nb-NO" sz="1200" b="1" noProof="0" dirty="0">
                        <a:effectLst/>
                        <a:latin typeface="+mn-lt"/>
                        <a:ea typeface="Times New Roman" panose="02020603050405020304" pitchFamily="18" charset="0"/>
                        <a:cs typeface="Times New Roman" panose="02020603050405020304" pitchFamily="18" charset="0"/>
                      </a:endParaRPr>
                    </a:p>
                  </a:txBody>
                  <a:tcPr marL="44450" marR="44450" marT="0" marB="0" anchor="ctr"/>
                </a:tc>
                <a:tc>
                  <a:txBody>
                    <a:bodyPr/>
                    <a:lstStyle/>
                    <a:p>
                      <a:pPr algn="l"/>
                      <a:endParaRPr lang="nb-NO" sz="1200" noProof="0" dirty="0">
                        <a:effectLst/>
                        <a:latin typeface="+mn-lt"/>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856389350"/>
                  </a:ext>
                </a:extLst>
              </a:tr>
            </a:tbl>
          </a:graphicData>
        </a:graphic>
      </p:graphicFrame>
      <p:sp>
        <p:nvSpPr>
          <p:cNvPr id="5" name="TextBox 4">
            <a:extLst>
              <a:ext uri="{FF2B5EF4-FFF2-40B4-BE49-F238E27FC236}">
                <a16:creationId xmlns:a16="http://schemas.microsoft.com/office/drawing/2014/main" id="{83ED1050-2A8D-4E02-8343-2388D747256C}"/>
              </a:ext>
            </a:extLst>
          </p:cNvPr>
          <p:cNvSpPr txBox="1"/>
          <p:nvPr/>
        </p:nvSpPr>
        <p:spPr>
          <a:xfrm>
            <a:off x="628650" y="1244601"/>
            <a:ext cx="7499349" cy="1092607"/>
          </a:xfrm>
          <a:prstGeom prst="rect">
            <a:avLst/>
          </a:prstGeom>
          <a:noFill/>
        </p:spPr>
        <p:txBody>
          <a:bodyPr wrap="square" rtlCol="0">
            <a:spAutoFit/>
          </a:bodyPr>
          <a:lstStyle/>
          <a:p>
            <a:pPr algn="just"/>
            <a:r>
              <a:rPr lang="nb-NO" sz="1300" dirty="0">
                <a:effectLst/>
                <a:latin typeface="Calibri" panose="020F0502020204030204" pitchFamily="34" charset="0"/>
                <a:ea typeface="Times New Roman" panose="02020603050405020304" pitchFamily="18" charset="0"/>
                <a:cs typeface="Calibri" panose="020F0502020204030204" pitchFamily="34" charset="0"/>
              </a:rPr>
              <a:t>Ihht til finansieringsplan inngår låneopptak på NOK 3 522 304 (f. eks. 10 års tilbakebetalingstid (5%)/ NOK 573 000 årlig avdrag). Dette er planlagt dekket inn over økte inntekter som følge av utbyggingen samt gjennom at klubben viderefører arbeidet opp mot relevante fond og legater, og private bidrag (målsetting NOK 1.000.000). Restlånet på NOK 2 500 000 tilsvarer (f. eks. 10 års tilbakebetalingstid (5%)) NOK 407 000 årlig avdrag. </a:t>
            </a:r>
            <a:endParaRPr lang="en-US" sz="13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A61B43F8-D9A5-480F-B716-2A5469BCF4BE}"/>
              </a:ext>
            </a:extLst>
          </p:cNvPr>
          <p:cNvSpPr txBox="1"/>
          <p:nvPr/>
        </p:nvSpPr>
        <p:spPr>
          <a:xfrm>
            <a:off x="628650" y="4397711"/>
            <a:ext cx="7426323" cy="692497"/>
          </a:xfrm>
          <a:prstGeom prst="rect">
            <a:avLst/>
          </a:prstGeom>
          <a:noFill/>
        </p:spPr>
        <p:txBody>
          <a:bodyPr wrap="square">
            <a:spAutoFit/>
          </a:bodyPr>
          <a:lstStyle/>
          <a:p>
            <a:pPr algn="just"/>
            <a:r>
              <a:rPr lang="nb-NO" sz="1300" dirty="0"/>
              <a:t>Anslagene har </a:t>
            </a:r>
            <a:r>
              <a:rPr lang="nb-NO" sz="1300" u="sng" dirty="0"/>
              <a:t>ikke</a:t>
            </a:r>
            <a:r>
              <a:rPr lang="nb-NO" sz="1300" dirty="0"/>
              <a:t> lagt til grunn økte inntekter som følge av økt aktivitet i skianlegget og skiskolen, mer energieffektivt bygg. Det vil etter ombygging ikke være behov for innleie av telt, toaletter etc., samt evt. ytterligere tiltak for bedre kontorfasiliteter. </a:t>
            </a:r>
          </a:p>
        </p:txBody>
      </p:sp>
      <p:pic>
        <p:nvPicPr>
          <p:cNvPr id="8" name="Picture 7">
            <a:extLst>
              <a:ext uri="{FF2B5EF4-FFF2-40B4-BE49-F238E27FC236}">
                <a16:creationId xmlns:a16="http://schemas.microsoft.com/office/drawing/2014/main" id="{2E682BC5-42E7-426D-87BD-AC478EF92E30}"/>
              </a:ext>
            </a:extLst>
          </p:cNvPr>
          <p:cNvPicPr>
            <a:picLocks noChangeAspect="1"/>
          </p:cNvPicPr>
          <p:nvPr/>
        </p:nvPicPr>
        <p:blipFill>
          <a:blip r:embed="rId2"/>
          <a:stretch>
            <a:fillRect/>
          </a:stretch>
        </p:blipFill>
        <p:spPr>
          <a:xfrm>
            <a:off x="7481767" y="5698585"/>
            <a:ext cx="1292464" cy="737680"/>
          </a:xfrm>
          <a:prstGeom prst="rect">
            <a:avLst/>
          </a:prstGeom>
        </p:spPr>
      </p:pic>
      <p:sp>
        <p:nvSpPr>
          <p:cNvPr id="9" name="Slide Number Placeholder 8">
            <a:extLst>
              <a:ext uri="{FF2B5EF4-FFF2-40B4-BE49-F238E27FC236}">
                <a16:creationId xmlns:a16="http://schemas.microsoft.com/office/drawing/2014/main" id="{F6B8AE41-925B-4B7A-A270-A62807FC771B}"/>
              </a:ext>
            </a:extLst>
          </p:cNvPr>
          <p:cNvSpPr>
            <a:spLocks noGrp="1"/>
          </p:cNvSpPr>
          <p:nvPr>
            <p:ph type="sldNum" sz="quarter" idx="12"/>
          </p:nvPr>
        </p:nvSpPr>
        <p:spPr/>
        <p:txBody>
          <a:bodyPr/>
          <a:lstStyle/>
          <a:p>
            <a:fld id="{89D34999-AC23-4529-89A7-6F1C7A41F662}" type="slidenum">
              <a:rPr lang="nb-NO" smtClean="0"/>
              <a:t>12</a:t>
            </a:fld>
            <a:endParaRPr lang="nb-NO"/>
          </a:p>
        </p:txBody>
      </p:sp>
    </p:spTree>
    <p:extLst>
      <p:ext uri="{BB962C8B-B14F-4D97-AF65-F5344CB8AC3E}">
        <p14:creationId xmlns:p14="http://schemas.microsoft.com/office/powerpoint/2010/main" val="2660268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6D839C-2A17-4A6D-8505-8458BD9ECB3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857250"/>
            <a:ext cx="9144000" cy="5143500"/>
          </a:xfrm>
          <a:prstGeom prst="rect">
            <a:avLst/>
          </a:prstGeom>
        </p:spPr>
      </p:pic>
      <p:sp>
        <p:nvSpPr>
          <p:cNvPr id="2" name="Title 1">
            <a:extLst>
              <a:ext uri="{FF2B5EF4-FFF2-40B4-BE49-F238E27FC236}">
                <a16:creationId xmlns:a16="http://schemas.microsoft.com/office/drawing/2014/main" id="{7D911FC9-1136-499B-962E-4BD1F8A8FF54}"/>
              </a:ext>
            </a:extLst>
          </p:cNvPr>
          <p:cNvSpPr>
            <a:spLocks noGrp="1"/>
          </p:cNvSpPr>
          <p:nvPr>
            <p:ph type="ctrTitle"/>
          </p:nvPr>
        </p:nvSpPr>
        <p:spPr>
          <a:xfrm>
            <a:off x="955827" y="4648140"/>
            <a:ext cx="7403977" cy="1095785"/>
          </a:xfrm>
        </p:spPr>
        <p:txBody>
          <a:bodyPr>
            <a:normAutofit/>
          </a:bodyPr>
          <a:lstStyle/>
          <a:p>
            <a:r>
              <a:rPr lang="nb-NO" sz="6000" b="1" dirty="0">
                <a:solidFill>
                  <a:srgbClr val="00B050"/>
                </a:solidFill>
              </a:rPr>
              <a:t>Takk for deltagelsen!</a:t>
            </a:r>
          </a:p>
        </p:txBody>
      </p:sp>
      <p:sp>
        <p:nvSpPr>
          <p:cNvPr id="3" name="Slide Number Placeholder 2">
            <a:extLst>
              <a:ext uri="{FF2B5EF4-FFF2-40B4-BE49-F238E27FC236}">
                <a16:creationId xmlns:a16="http://schemas.microsoft.com/office/drawing/2014/main" id="{3A288F91-191F-4CED-86D6-E26197DB5E6D}"/>
              </a:ext>
            </a:extLst>
          </p:cNvPr>
          <p:cNvSpPr>
            <a:spLocks noGrp="1"/>
          </p:cNvSpPr>
          <p:nvPr>
            <p:ph type="sldNum" sz="quarter" idx="12"/>
          </p:nvPr>
        </p:nvSpPr>
        <p:spPr/>
        <p:txBody>
          <a:bodyPr/>
          <a:lstStyle/>
          <a:p>
            <a:fld id="{89D34999-AC23-4529-89A7-6F1C7A41F662}" type="slidenum">
              <a:rPr lang="nb-NO" smtClean="0"/>
              <a:t>13</a:t>
            </a:fld>
            <a:endParaRPr lang="nb-NO"/>
          </a:p>
        </p:txBody>
      </p:sp>
    </p:spTree>
    <p:extLst>
      <p:ext uri="{BB962C8B-B14F-4D97-AF65-F5344CB8AC3E}">
        <p14:creationId xmlns:p14="http://schemas.microsoft.com/office/powerpoint/2010/main" val="3752013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A32AB-7EC5-4188-85C3-25118A53EDEE}"/>
              </a:ext>
            </a:extLst>
          </p:cNvPr>
          <p:cNvSpPr>
            <a:spLocks noGrp="1"/>
          </p:cNvSpPr>
          <p:nvPr>
            <p:ph type="title"/>
          </p:nvPr>
        </p:nvSpPr>
        <p:spPr/>
        <p:txBody>
          <a:bodyPr>
            <a:normAutofit/>
          </a:bodyPr>
          <a:lstStyle/>
          <a:p>
            <a:r>
              <a:rPr lang="nb-NO" sz="3600" b="1" dirty="0">
                <a:solidFill>
                  <a:srgbClr val="00B050"/>
                </a:solidFill>
              </a:rPr>
              <a:t>Agenda – ekstraordinært årsmøte 2022</a:t>
            </a:r>
          </a:p>
        </p:txBody>
      </p:sp>
      <p:sp>
        <p:nvSpPr>
          <p:cNvPr id="3" name="Content Placeholder 2">
            <a:extLst>
              <a:ext uri="{FF2B5EF4-FFF2-40B4-BE49-F238E27FC236}">
                <a16:creationId xmlns:a16="http://schemas.microsoft.com/office/drawing/2014/main" id="{596ABA24-0DF3-42E2-ABCC-F68C30E0B1F9}"/>
              </a:ext>
            </a:extLst>
          </p:cNvPr>
          <p:cNvSpPr>
            <a:spLocks noGrp="1"/>
          </p:cNvSpPr>
          <p:nvPr>
            <p:ph sz="half" idx="1"/>
          </p:nvPr>
        </p:nvSpPr>
        <p:spPr>
          <a:xfrm>
            <a:off x="628650" y="1690689"/>
            <a:ext cx="3549068" cy="3263504"/>
          </a:xfrm>
        </p:spPr>
        <p:txBody>
          <a:bodyPr>
            <a:normAutofit fontScale="25000" lnSpcReduction="20000"/>
          </a:bodyPr>
          <a:lstStyle/>
          <a:p>
            <a:pPr marL="0" indent="0">
              <a:lnSpc>
                <a:spcPct val="107000"/>
              </a:lnSpc>
              <a:spcAft>
                <a:spcPts val="600"/>
              </a:spcAft>
              <a:buNone/>
            </a:pPr>
            <a:r>
              <a:rPr lang="nb-NO" sz="4800" b="1" dirty="0">
                <a:solidFill>
                  <a:srgbClr val="000000"/>
                </a:solidFill>
                <a:latin typeface="Calibri" panose="020F0502020204030204" pitchFamily="34" charset="0"/>
                <a:ea typeface="Calibri" panose="020F0502020204030204" pitchFamily="34" charset="0"/>
                <a:cs typeface="Calibri" panose="020F0502020204030204" pitchFamily="34" charset="0"/>
              </a:rPr>
              <a:t>1. Godkjenne de stemmeberettigede.</a:t>
            </a:r>
            <a:endParaRPr lang="nb-NO" sz="48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600"/>
              </a:spcAft>
              <a:buNone/>
            </a:pPr>
            <a:r>
              <a:rPr lang="nb-NO" sz="4800" b="1" dirty="0">
                <a:solidFill>
                  <a:srgbClr val="000000"/>
                </a:solidFill>
                <a:latin typeface="Calibri" panose="020F0502020204030204" pitchFamily="34" charset="0"/>
                <a:ea typeface="Calibri" panose="020F0502020204030204" pitchFamily="34" charset="0"/>
                <a:cs typeface="Calibri" panose="020F0502020204030204" pitchFamily="34" charset="0"/>
              </a:rPr>
              <a:t>2. Godkjenne innkallingen, saksliste og forretningsorden.</a:t>
            </a:r>
            <a:endParaRPr lang="nb-NO" sz="48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600"/>
              </a:spcAft>
              <a:buNone/>
            </a:pPr>
            <a:r>
              <a:rPr lang="nb-NO" sz="4800" b="1" dirty="0">
                <a:solidFill>
                  <a:srgbClr val="000000"/>
                </a:solidFill>
                <a:latin typeface="Calibri" panose="020F0502020204030204" pitchFamily="34" charset="0"/>
                <a:ea typeface="Calibri" panose="020F0502020204030204" pitchFamily="34" charset="0"/>
                <a:cs typeface="Calibri" panose="020F0502020204030204" pitchFamily="34" charset="0"/>
              </a:rPr>
              <a:t>3. Velge dirigent, sekretær(er) samt 2 representanter til å underskrive protokollen.</a:t>
            </a:r>
            <a:endParaRPr lang="nb-NO" sz="4800" b="1" dirty="0">
              <a:latin typeface="Calibri" panose="020F0502020204030204" pitchFamily="34" charset="0"/>
              <a:ea typeface="Calibri" panose="020F0502020204030204" pitchFamily="34" charset="0"/>
              <a:cs typeface="Times New Roman" panose="02020603050405020304" pitchFamily="18" charset="0"/>
            </a:endParaRPr>
          </a:p>
          <a:p>
            <a:pPr marL="0" indent="0" algn="l">
              <a:lnSpc>
                <a:spcPct val="120000"/>
              </a:lnSpc>
              <a:buNone/>
            </a:pPr>
            <a:r>
              <a:rPr lang="nb-NO" sz="4800" b="1" i="0" dirty="0">
                <a:solidFill>
                  <a:srgbClr val="000000"/>
                </a:solidFill>
                <a:effectLst/>
              </a:rPr>
              <a:t>4. Utvidelse og oppgradering av Varmestua i Lommedalen skisenter som driftsbygning for Lommedalen skisenter, kafe og møteplass, klubblokale og arbeidsplass for klubbens ansatte (vedlegg)</a:t>
            </a:r>
            <a:endParaRPr lang="nb-NO" sz="4800" b="1" dirty="0">
              <a:effectLst/>
              <a:ea typeface="Calibri" panose="020F0502020204030204" pitchFamily="34" charset="0"/>
              <a:cs typeface="Times New Roman" panose="02020603050405020304" pitchFamily="18" charset="0"/>
            </a:endParaRPr>
          </a:p>
          <a:p>
            <a:pPr>
              <a:lnSpc>
                <a:spcPct val="107000"/>
              </a:lnSpc>
              <a:spcAft>
                <a:spcPts val="600"/>
              </a:spcAft>
            </a:pPr>
            <a:endParaRPr lang="nb-NO"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F8DC1E33-33EF-4BE2-A393-EE0D96EC3B66}"/>
              </a:ext>
            </a:extLst>
          </p:cNvPr>
          <p:cNvPicPr>
            <a:picLocks noChangeAspect="1"/>
          </p:cNvPicPr>
          <p:nvPr/>
        </p:nvPicPr>
        <p:blipFill>
          <a:blip r:embed="rId2"/>
          <a:stretch>
            <a:fillRect/>
          </a:stretch>
        </p:blipFill>
        <p:spPr>
          <a:xfrm>
            <a:off x="7222886" y="5755194"/>
            <a:ext cx="1292464" cy="737680"/>
          </a:xfrm>
          <a:prstGeom prst="rect">
            <a:avLst/>
          </a:prstGeom>
        </p:spPr>
      </p:pic>
      <p:sp>
        <p:nvSpPr>
          <p:cNvPr id="6" name="Content Placeholder 2">
            <a:extLst>
              <a:ext uri="{FF2B5EF4-FFF2-40B4-BE49-F238E27FC236}">
                <a16:creationId xmlns:a16="http://schemas.microsoft.com/office/drawing/2014/main" id="{DBC95CB8-9D81-49CB-A23E-2B4818ACA13E}"/>
              </a:ext>
            </a:extLst>
          </p:cNvPr>
          <p:cNvSpPr txBox="1">
            <a:spLocks/>
          </p:cNvSpPr>
          <p:nvPr/>
        </p:nvSpPr>
        <p:spPr>
          <a:xfrm>
            <a:off x="4572000" y="1690689"/>
            <a:ext cx="3492500" cy="2195511"/>
          </a:xfrm>
          <a:prstGeom prst="rect">
            <a:avLst/>
          </a:prstGeom>
          <a:ln w="25400" cmpd="sng">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600"/>
              </a:spcAft>
              <a:buFont typeface="Arial" panose="020B0604020202020204" pitchFamily="34" charset="0"/>
              <a:buNone/>
            </a:pPr>
            <a:r>
              <a:rPr lang="nb-NO" sz="1200" b="1" i="1" dirty="0">
                <a:solidFill>
                  <a:srgbClr val="000000"/>
                </a:solidFill>
                <a:ea typeface="Calibri" panose="020F0502020204030204" pitchFamily="34" charset="0"/>
                <a:cs typeface="Calibri" panose="020F0502020204030204" pitchFamily="34" charset="0"/>
              </a:rPr>
              <a:t>Presisering knyttet til agendapunkt 4: </a:t>
            </a:r>
            <a:endParaRPr lang="nb-NO" sz="1200" b="1" i="1" dirty="0">
              <a:ea typeface="Calibri" panose="020F0502020204030204" pitchFamily="34" charset="0"/>
              <a:cs typeface="Times New Roman" panose="02020603050405020304" pitchFamily="18" charset="0"/>
            </a:endParaRPr>
          </a:p>
          <a:p>
            <a:pPr marL="0" indent="0">
              <a:lnSpc>
                <a:spcPct val="107000"/>
              </a:lnSpc>
              <a:spcAft>
                <a:spcPts val="600"/>
              </a:spcAft>
              <a:buNone/>
            </a:pPr>
            <a:r>
              <a:rPr lang="nb-NO" sz="1200" i="1" dirty="0">
                <a:solidFill>
                  <a:srgbClr val="000000"/>
                </a:solidFill>
                <a:effectLst/>
              </a:rPr>
              <a:t>Utvidelse og oppgradering av Varmestua i Lommedalen skisenter innebærer låneopptak på NOK 3.522.304 som beskrevet i vedlegg til innkallingen. </a:t>
            </a:r>
          </a:p>
          <a:p>
            <a:pPr marL="0" indent="0">
              <a:lnSpc>
                <a:spcPct val="107000"/>
              </a:lnSpc>
              <a:spcAft>
                <a:spcPts val="600"/>
              </a:spcAft>
              <a:buNone/>
            </a:pPr>
            <a:r>
              <a:rPr lang="nb-NO" sz="1200" i="1" dirty="0">
                <a:solidFill>
                  <a:srgbClr val="000000"/>
                </a:solidFill>
                <a:effectLst/>
              </a:rPr>
              <a:t>Hovedstyrets forslag til det ekstraordinære årsmøtet er at årsmøtet bifaller at låneopptaket kan gjennomføres med formål som angitt i beskrivelsene gitt i innkallingen.</a:t>
            </a:r>
            <a:endParaRPr lang="nb-NO" sz="1200" i="1"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F4FE8AA2-C9E0-4211-93F5-4EE8393A9B52}"/>
              </a:ext>
            </a:extLst>
          </p:cNvPr>
          <p:cNvSpPr>
            <a:spLocks noGrp="1"/>
          </p:cNvSpPr>
          <p:nvPr>
            <p:ph type="sldNum" sz="quarter" idx="12"/>
          </p:nvPr>
        </p:nvSpPr>
        <p:spPr/>
        <p:txBody>
          <a:bodyPr/>
          <a:lstStyle/>
          <a:p>
            <a:fld id="{89D34999-AC23-4529-89A7-6F1C7A41F662}" type="slidenum">
              <a:rPr lang="nb-NO" smtClean="0"/>
              <a:t>2</a:t>
            </a:fld>
            <a:endParaRPr lang="nb-NO"/>
          </a:p>
        </p:txBody>
      </p:sp>
    </p:spTree>
    <p:extLst>
      <p:ext uri="{BB962C8B-B14F-4D97-AF65-F5344CB8AC3E}">
        <p14:creationId xmlns:p14="http://schemas.microsoft.com/office/powerpoint/2010/main" val="1159533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A32AB-7EC5-4188-85C3-25118A53EDEE}"/>
              </a:ext>
            </a:extLst>
          </p:cNvPr>
          <p:cNvSpPr>
            <a:spLocks noGrp="1"/>
          </p:cNvSpPr>
          <p:nvPr>
            <p:ph type="title"/>
          </p:nvPr>
        </p:nvSpPr>
        <p:spPr/>
        <p:txBody>
          <a:bodyPr>
            <a:normAutofit/>
          </a:bodyPr>
          <a:lstStyle/>
          <a:p>
            <a:r>
              <a:rPr lang="nb-NO" sz="3600" b="1" dirty="0">
                <a:solidFill>
                  <a:srgbClr val="00B050"/>
                </a:solidFill>
              </a:rPr>
              <a:t>Agenda – ekstraordinært årsmøte 2022</a:t>
            </a:r>
          </a:p>
        </p:txBody>
      </p:sp>
      <p:sp>
        <p:nvSpPr>
          <p:cNvPr id="3" name="Content Placeholder 2">
            <a:extLst>
              <a:ext uri="{FF2B5EF4-FFF2-40B4-BE49-F238E27FC236}">
                <a16:creationId xmlns:a16="http://schemas.microsoft.com/office/drawing/2014/main" id="{596ABA24-0DF3-42E2-ABCC-F68C30E0B1F9}"/>
              </a:ext>
            </a:extLst>
          </p:cNvPr>
          <p:cNvSpPr>
            <a:spLocks noGrp="1"/>
          </p:cNvSpPr>
          <p:nvPr>
            <p:ph sz="half" idx="1"/>
          </p:nvPr>
        </p:nvSpPr>
        <p:spPr>
          <a:xfrm>
            <a:off x="628650" y="2226469"/>
            <a:ext cx="3549068" cy="3263504"/>
          </a:xfrm>
        </p:spPr>
        <p:txBody>
          <a:bodyPr>
            <a:normAutofit fontScale="62500" lnSpcReduction="20000"/>
          </a:bodyPr>
          <a:lstStyle/>
          <a:p>
            <a:pPr marL="0" indent="0">
              <a:lnSpc>
                <a:spcPct val="107000"/>
              </a:lnSpc>
              <a:spcAft>
                <a:spcPts val="600"/>
              </a:spcAft>
              <a:buNone/>
            </a:pPr>
            <a:r>
              <a:rPr lang="nb-NO" sz="3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 Godkjenne de stemmeberettigede.</a:t>
            </a:r>
            <a:endParaRPr lang="nb-NO" b="0" i="0" dirty="0">
              <a:solidFill>
                <a:srgbClr val="000000"/>
              </a:solidFill>
              <a:effectLst/>
              <a:latin typeface="Arial" panose="020B0604020202020204" pitchFamily="34" charset="0"/>
            </a:endParaRPr>
          </a:p>
          <a:p>
            <a:pPr marL="0" indent="0">
              <a:lnSpc>
                <a:spcPct val="120000"/>
              </a:lnSpc>
              <a:spcBef>
                <a:spcPts val="600"/>
              </a:spcBef>
              <a:spcAft>
                <a:spcPts val="600"/>
              </a:spcAft>
              <a:buNone/>
            </a:pPr>
            <a:r>
              <a:rPr lang="nb-NO" sz="2200" b="0" dirty="0">
                <a:solidFill>
                  <a:srgbClr val="000000"/>
                </a:solidFill>
                <a:effectLst/>
                <a:latin typeface="Arial" panose="020B0604020202020204" pitchFamily="34" charset="0"/>
              </a:rPr>
              <a:t>For å ha stemmerett må medlemmet ha fylt 15 år, vært medlem av idrettslaget i minst én måned, og ha betalt kontingenten. Medlemmer under 15 år har møte- og forslagsrett. In</a:t>
            </a:r>
            <a:r>
              <a:rPr kumimoji="0" lang="nb-NO" altLang="en-US" sz="2200" b="0" u="none" strike="noStrike" cap="none" normalizeH="0" baseline="0" dirty="0">
                <a:ln>
                  <a:noFill/>
                </a:ln>
                <a:solidFill>
                  <a:schemeClr val="tx1"/>
                </a:solidFill>
                <a:effectLst/>
                <a:latin typeface="Arial" panose="020B0604020202020204" pitchFamily="34" charset="0"/>
                <a:ea typeface="Calibri" panose="020F0502020204030204" pitchFamily="34" charset="0"/>
              </a:rPr>
              <a:t>gen representant har mer enn én stemme, og ingen kan stemme på vegne av andre.</a:t>
            </a:r>
            <a:r>
              <a:rPr kumimoji="0" lang="en-US" altLang="en-US" sz="2200" b="0" u="none" strike="noStrike" cap="none" normalizeH="0" baseline="0" dirty="0">
                <a:ln>
                  <a:noFill/>
                </a:ln>
                <a:solidFill>
                  <a:schemeClr val="tx1"/>
                </a:solidFill>
                <a:effectLst/>
                <a:latin typeface="Arial" panose="020B0604020202020204" pitchFamily="34" charset="0"/>
              </a:rPr>
              <a:t> </a:t>
            </a:r>
            <a:r>
              <a:rPr lang="nb-NO" sz="2200" b="0" dirty="0">
                <a:solidFill>
                  <a:srgbClr val="000000"/>
                </a:solidFill>
                <a:effectLst/>
                <a:latin typeface="Arial" panose="020B0604020202020204" pitchFamily="34" charset="0"/>
              </a:rPr>
              <a:t>For mer informasjon om stemmerett, valgbarhet, forslagsrett mv., se idrettslagets lov.</a:t>
            </a:r>
          </a:p>
          <a:p>
            <a:pPr>
              <a:lnSpc>
                <a:spcPct val="107000"/>
              </a:lnSpc>
              <a:spcAft>
                <a:spcPts val="600"/>
              </a:spcAft>
            </a:pPr>
            <a:endParaRPr lang="nb-NO"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D6FDD4E5-B765-4EB7-A397-6594E69837E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177718" y="2226469"/>
            <a:ext cx="4514137" cy="2646218"/>
          </a:xfrm>
          <a:prstGeom prst="rect">
            <a:avLst/>
          </a:prstGeom>
        </p:spPr>
      </p:pic>
      <p:pic>
        <p:nvPicPr>
          <p:cNvPr id="7" name="Picture 6">
            <a:extLst>
              <a:ext uri="{FF2B5EF4-FFF2-40B4-BE49-F238E27FC236}">
                <a16:creationId xmlns:a16="http://schemas.microsoft.com/office/drawing/2014/main" id="{2AFFEAAA-59A7-465F-A18D-4179BFAC74A5}"/>
              </a:ext>
            </a:extLst>
          </p:cNvPr>
          <p:cNvPicPr>
            <a:picLocks noChangeAspect="1"/>
          </p:cNvPicPr>
          <p:nvPr/>
        </p:nvPicPr>
        <p:blipFill>
          <a:blip r:embed="rId3"/>
          <a:stretch>
            <a:fillRect/>
          </a:stretch>
        </p:blipFill>
        <p:spPr>
          <a:xfrm>
            <a:off x="7399391" y="5755194"/>
            <a:ext cx="1292464" cy="737680"/>
          </a:xfrm>
          <a:prstGeom prst="rect">
            <a:avLst/>
          </a:prstGeom>
        </p:spPr>
      </p:pic>
      <p:sp>
        <p:nvSpPr>
          <p:cNvPr id="8" name="Slide Number Placeholder 7">
            <a:extLst>
              <a:ext uri="{FF2B5EF4-FFF2-40B4-BE49-F238E27FC236}">
                <a16:creationId xmlns:a16="http://schemas.microsoft.com/office/drawing/2014/main" id="{79EE5E4F-AB30-4D5B-8F3E-08D011B2A6B1}"/>
              </a:ext>
            </a:extLst>
          </p:cNvPr>
          <p:cNvSpPr>
            <a:spLocks noGrp="1"/>
          </p:cNvSpPr>
          <p:nvPr>
            <p:ph type="sldNum" sz="quarter" idx="12"/>
          </p:nvPr>
        </p:nvSpPr>
        <p:spPr/>
        <p:txBody>
          <a:bodyPr/>
          <a:lstStyle/>
          <a:p>
            <a:fld id="{89D34999-AC23-4529-89A7-6F1C7A41F662}" type="slidenum">
              <a:rPr lang="nb-NO" smtClean="0"/>
              <a:t>3</a:t>
            </a:fld>
            <a:endParaRPr lang="nb-NO"/>
          </a:p>
        </p:txBody>
      </p:sp>
    </p:spTree>
    <p:extLst>
      <p:ext uri="{BB962C8B-B14F-4D97-AF65-F5344CB8AC3E}">
        <p14:creationId xmlns:p14="http://schemas.microsoft.com/office/powerpoint/2010/main" val="229703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A32AB-7EC5-4188-85C3-25118A53EDEE}"/>
              </a:ext>
            </a:extLst>
          </p:cNvPr>
          <p:cNvSpPr>
            <a:spLocks noGrp="1"/>
          </p:cNvSpPr>
          <p:nvPr>
            <p:ph type="title"/>
          </p:nvPr>
        </p:nvSpPr>
        <p:spPr/>
        <p:txBody>
          <a:bodyPr>
            <a:normAutofit/>
          </a:bodyPr>
          <a:lstStyle/>
          <a:p>
            <a:r>
              <a:rPr lang="nb-NO" sz="3600" b="1" dirty="0">
                <a:solidFill>
                  <a:srgbClr val="00B050"/>
                </a:solidFill>
              </a:rPr>
              <a:t>Agenda – ekstraordinært årsmøte 2022</a:t>
            </a:r>
          </a:p>
        </p:txBody>
      </p:sp>
      <p:sp>
        <p:nvSpPr>
          <p:cNvPr id="3" name="Content Placeholder 2">
            <a:extLst>
              <a:ext uri="{FF2B5EF4-FFF2-40B4-BE49-F238E27FC236}">
                <a16:creationId xmlns:a16="http://schemas.microsoft.com/office/drawing/2014/main" id="{596ABA24-0DF3-42E2-ABCC-F68C30E0B1F9}"/>
              </a:ext>
            </a:extLst>
          </p:cNvPr>
          <p:cNvSpPr>
            <a:spLocks noGrp="1"/>
          </p:cNvSpPr>
          <p:nvPr>
            <p:ph sz="half" idx="1"/>
          </p:nvPr>
        </p:nvSpPr>
        <p:spPr>
          <a:xfrm>
            <a:off x="628650" y="2226469"/>
            <a:ext cx="3549068" cy="3263504"/>
          </a:xfrm>
        </p:spPr>
        <p:txBody>
          <a:bodyPr>
            <a:normAutofit/>
          </a:bodyPr>
          <a:lstStyle/>
          <a:p>
            <a:pPr marL="0" indent="0">
              <a:lnSpc>
                <a:spcPct val="107000"/>
              </a:lnSpc>
              <a:spcAft>
                <a:spcPts val="600"/>
              </a:spcAft>
              <a:buNone/>
            </a:pPr>
            <a:r>
              <a:rPr lang="nb-NO" b="1" dirty="0">
                <a:solidFill>
                  <a:srgbClr val="000000"/>
                </a:solidFill>
                <a:latin typeface="Calibri" panose="020F0502020204030204" pitchFamily="34" charset="0"/>
                <a:ea typeface="Calibri" panose="020F0502020204030204" pitchFamily="34" charset="0"/>
                <a:cs typeface="Calibri" panose="020F0502020204030204" pitchFamily="34" charset="0"/>
              </a:rPr>
              <a:t>2. Godkjenne innkallingen, saksliste og forretningsorden.</a:t>
            </a:r>
          </a:p>
          <a:p>
            <a:pPr marL="0" indent="0">
              <a:lnSpc>
                <a:spcPct val="107000"/>
              </a:lnSpc>
              <a:spcAft>
                <a:spcPts val="600"/>
              </a:spcAft>
              <a:buNone/>
            </a:pPr>
            <a:endParaRPr lang="nb-NO" b="1" dirty="0">
              <a:latin typeface="Calibri" panose="020F0502020204030204" pitchFamily="34" charset="0"/>
              <a:ea typeface="Calibri" panose="020F0502020204030204" pitchFamily="34" charset="0"/>
              <a:cs typeface="Times New Roman" panose="02020603050405020304" pitchFamily="18" charset="0"/>
            </a:endParaRPr>
          </a:p>
          <a:p>
            <a:pPr marL="385763" indent="-385763">
              <a:lnSpc>
                <a:spcPct val="107000"/>
              </a:lnSpc>
              <a:spcAft>
                <a:spcPts val="600"/>
              </a:spcAft>
              <a:buAutoNum type="arabicPeriod"/>
            </a:pPr>
            <a:endParaRPr lang="nb-NO"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endParaRPr lang="nb-NO"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ED00434F-2F44-42B6-96DF-33B9872E34C5}"/>
              </a:ext>
            </a:extLst>
          </p:cNvPr>
          <p:cNvSpPr>
            <a:spLocks noGrp="1"/>
          </p:cNvSpPr>
          <p:nvPr>
            <p:ph sz="half" idx="2"/>
          </p:nvPr>
        </p:nvSpPr>
        <p:spPr>
          <a:xfrm>
            <a:off x="4127383" y="2226469"/>
            <a:ext cx="4127384" cy="3263504"/>
          </a:xfrm>
        </p:spPr>
        <p:txBody>
          <a:bodyPr>
            <a:normAutofit/>
          </a:bodyPr>
          <a:lstStyle/>
          <a:p>
            <a:endParaRPr lang="nb-NO" dirty="0"/>
          </a:p>
        </p:txBody>
      </p:sp>
      <p:pic>
        <p:nvPicPr>
          <p:cNvPr id="5" name="Picture 4">
            <a:extLst>
              <a:ext uri="{FF2B5EF4-FFF2-40B4-BE49-F238E27FC236}">
                <a16:creationId xmlns:a16="http://schemas.microsoft.com/office/drawing/2014/main" id="{1AD83979-7287-49E4-9020-C5555926219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235491" y="2226469"/>
            <a:ext cx="4485848" cy="3364706"/>
          </a:xfrm>
          <a:prstGeom prst="rect">
            <a:avLst/>
          </a:prstGeom>
        </p:spPr>
      </p:pic>
      <p:pic>
        <p:nvPicPr>
          <p:cNvPr id="6" name="Picture 5">
            <a:extLst>
              <a:ext uri="{FF2B5EF4-FFF2-40B4-BE49-F238E27FC236}">
                <a16:creationId xmlns:a16="http://schemas.microsoft.com/office/drawing/2014/main" id="{BBF6D26A-5D06-4142-850E-2CD0EDEAE2CA}"/>
              </a:ext>
            </a:extLst>
          </p:cNvPr>
          <p:cNvPicPr>
            <a:picLocks noChangeAspect="1"/>
          </p:cNvPicPr>
          <p:nvPr/>
        </p:nvPicPr>
        <p:blipFill>
          <a:blip r:embed="rId3"/>
          <a:stretch>
            <a:fillRect/>
          </a:stretch>
        </p:blipFill>
        <p:spPr>
          <a:xfrm>
            <a:off x="7428875" y="5755194"/>
            <a:ext cx="1292464" cy="737680"/>
          </a:xfrm>
          <a:prstGeom prst="rect">
            <a:avLst/>
          </a:prstGeom>
        </p:spPr>
      </p:pic>
      <p:sp>
        <p:nvSpPr>
          <p:cNvPr id="7" name="Slide Number Placeholder 6">
            <a:extLst>
              <a:ext uri="{FF2B5EF4-FFF2-40B4-BE49-F238E27FC236}">
                <a16:creationId xmlns:a16="http://schemas.microsoft.com/office/drawing/2014/main" id="{D2ED9B05-C62A-4655-ABCA-C8A7E05DB354}"/>
              </a:ext>
            </a:extLst>
          </p:cNvPr>
          <p:cNvSpPr>
            <a:spLocks noGrp="1"/>
          </p:cNvSpPr>
          <p:nvPr>
            <p:ph type="sldNum" sz="quarter" idx="12"/>
          </p:nvPr>
        </p:nvSpPr>
        <p:spPr/>
        <p:txBody>
          <a:bodyPr/>
          <a:lstStyle/>
          <a:p>
            <a:fld id="{89D34999-AC23-4529-89A7-6F1C7A41F662}" type="slidenum">
              <a:rPr lang="nb-NO" smtClean="0"/>
              <a:t>4</a:t>
            </a:fld>
            <a:endParaRPr lang="nb-NO"/>
          </a:p>
        </p:txBody>
      </p:sp>
    </p:spTree>
    <p:extLst>
      <p:ext uri="{BB962C8B-B14F-4D97-AF65-F5344CB8AC3E}">
        <p14:creationId xmlns:p14="http://schemas.microsoft.com/office/powerpoint/2010/main" val="3019320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A32AB-7EC5-4188-85C3-25118A53EDEE}"/>
              </a:ext>
            </a:extLst>
          </p:cNvPr>
          <p:cNvSpPr>
            <a:spLocks noGrp="1"/>
          </p:cNvSpPr>
          <p:nvPr>
            <p:ph type="title"/>
          </p:nvPr>
        </p:nvSpPr>
        <p:spPr/>
        <p:txBody>
          <a:bodyPr>
            <a:normAutofit/>
          </a:bodyPr>
          <a:lstStyle/>
          <a:p>
            <a:r>
              <a:rPr lang="nb-NO" sz="3600" b="1" dirty="0">
                <a:solidFill>
                  <a:srgbClr val="00B050"/>
                </a:solidFill>
              </a:rPr>
              <a:t>Agenda – ekstraordinært årsmøte 2022</a:t>
            </a:r>
          </a:p>
        </p:txBody>
      </p:sp>
      <p:sp>
        <p:nvSpPr>
          <p:cNvPr id="3" name="Content Placeholder 2">
            <a:extLst>
              <a:ext uri="{FF2B5EF4-FFF2-40B4-BE49-F238E27FC236}">
                <a16:creationId xmlns:a16="http://schemas.microsoft.com/office/drawing/2014/main" id="{596ABA24-0DF3-42E2-ABCC-F68C30E0B1F9}"/>
              </a:ext>
            </a:extLst>
          </p:cNvPr>
          <p:cNvSpPr>
            <a:spLocks noGrp="1"/>
          </p:cNvSpPr>
          <p:nvPr>
            <p:ph sz="half" idx="1"/>
          </p:nvPr>
        </p:nvSpPr>
        <p:spPr>
          <a:xfrm>
            <a:off x="628650" y="2226469"/>
            <a:ext cx="3549068" cy="3263504"/>
          </a:xfrm>
        </p:spPr>
        <p:txBody>
          <a:bodyPr>
            <a:normAutofit/>
          </a:bodyPr>
          <a:lstStyle/>
          <a:p>
            <a:pPr marL="0" indent="0">
              <a:lnSpc>
                <a:spcPct val="107000"/>
              </a:lnSpc>
              <a:spcAft>
                <a:spcPts val="600"/>
              </a:spcAft>
              <a:buNone/>
            </a:pPr>
            <a:r>
              <a:rPr lang="nb-NO" b="1" dirty="0">
                <a:solidFill>
                  <a:srgbClr val="000000"/>
                </a:solidFill>
                <a:latin typeface="Calibri" panose="020F0502020204030204" pitchFamily="34" charset="0"/>
                <a:ea typeface="Calibri" panose="020F0502020204030204" pitchFamily="34" charset="0"/>
                <a:cs typeface="Calibri" panose="020F0502020204030204" pitchFamily="34" charset="0"/>
              </a:rPr>
              <a:t>3. Velge dirigent, sekretær(er) samt 2 representanter til å underskrive protokollen.</a:t>
            </a:r>
            <a:endParaRPr lang="nb-NO" b="1" dirty="0">
              <a:latin typeface="Calibri" panose="020F0502020204030204" pitchFamily="34" charset="0"/>
              <a:ea typeface="Calibri" panose="020F0502020204030204" pitchFamily="34" charset="0"/>
              <a:cs typeface="Times New Roman" panose="02020603050405020304" pitchFamily="18" charset="0"/>
            </a:endParaRPr>
          </a:p>
          <a:p>
            <a:pPr marL="385763" indent="-385763">
              <a:lnSpc>
                <a:spcPct val="107000"/>
              </a:lnSpc>
              <a:spcAft>
                <a:spcPts val="600"/>
              </a:spcAft>
              <a:buAutoNum type="arabicPeriod"/>
            </a:pPr>
            <a:endParaRPr lang="nb-NO"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600"/>
              </a:spcAft>
            </a:pPr>
            <a:endParaRPr lang="nb-NO"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ED00434F-2F44-42B6-96DF-33B9872E34C5}"/>
              </a:ext>
            </a:extLst>
          </p:cNvPr>
          <p:cNvSpPr>
            <a:spLocks noGrp="1"/>
          </p:cNvSpPr>
          <p:nvPr>
            <p:ph sz="half" idx="2"/>
          </p:nvPr>
        </p:nvSpPr>
        <p:spPr>
          <a:xfrm>
            <a:off x="4127383" y="2226469"/>
            <a:ext cx="4127384" cy="3263504"/>
          </a:xfrm>
        </p:spPr>
        <p:txBody>
          <a:bodyPr>
            <a:normAutofit/>
          </a:bodyPr>
          <a:lstStyle/>
          <a:p>
            <a:endParaRPr lang="nb-NO" dirty="0"/>
          </a:p>
        </p:txBody>
      </p:sp>
      <p:pic>
        <p:nvPicPr>
          <p:cNvPr id="5" name="Picture 4">
            <a:extLst>
              <a:ext uri="{FF2B5EF4-FFF2-40B4-BE49-F238E27FC236}">
                <a16:creationId xmlns:a16="http://schemas.microsoft.com/office/drawing/2014/main" id="{4EA1F7C0-EF98-47C4-8D8B-B3CD8DC608A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127384" y="2226469"/>
            <a:ext cx="4689955" cy="2807802"/>
          </a:xfrm>
          <a:prstGeom prst="rect">
            <a:avLst/>
          </a:prstGeom>
        </p:spPr>
      </p:pic>
      <p:pic>
        <p:nvPicPr>
          <p:cNvPr id="6" name="Picture 5">
            <a:extLst>
              <a:ext uri="{FF2B5EF4-FFF2-40B4-BE49-F238E27FC236}">
                <a16:creationId xmlns:a16="http://schemas.microsoft.com/office/drawing/2014/main" id="{3120C7F1-E009-4DED-AAED-DF4F3B3B3B48}"/>
              </a:ext>
            </a:extLst>
          </p:cNvPr>
          <p:cNvPicPr>
            <a:picLocks noChangeAspect="1"/>
          </p:cNvPicPr>
          <p:nvPr/>
        </p:nvPicPr>
        <p:blipFill>
          <a:blip r:embed="rId3"/>
          <a:stretch>
            <a:fillRect/>
          </a:stretch>
        </p:blipFill>
        <p:spPr>
          <a:xfrm>
            <a:off x="7524875" y="5755194"/>
            <a:ext cx="1292464" cy="737680"/>
          </a:xfrm>
          <a:prstGeom prst="rect">
            <a:avLst/>
          </a:prstGeom>
        </p:spPr>
      </p:pic>
      <p:sp>
        <p:nvSpPr>
          <p:cNvPr id="7" name="Slide Number Placeholder 6">
            <a:extLst>
              <a:ext uri="{FF2B5EF4-FFF2-40B4-BE49-F238E27FC236}">
                <a16:creationId xmlns:a16="http://schemas.microsoft.com/office/drawing/2014/main" id="{8D9B402F-6349-4A23-9E0D-F6D214698912}"/>
              </a:ext>
            </a:extLst>
          </p:cNvPr>
          <p:cNvSpPr>
            <a:spLocks noGrp="1"/>
          </p:cNvSpPr>
          <p:nvPr>
            <p:ph type="sldNum" sz="quarter" idx="12"/>
          </p:nvPr>
        </p:nvSpPr>
        <p:spPr/>
        <p:txBody>
          <a:bodyPr/>
          <a:lstStyle/>
          <a:p>
            <a:fld id="{89D34999-AC23-4529-89A7-6F1C7A41F662}" type="slidenum">
              <a:rPr lang="nb-NO" smtClean="0"/>
              <a:t>5</a:t>
            </a:fld>
            <a:endParaRPr lang="nb-NO"/>
          </a:p>
        </p:txBody>
      </p:sp>
    </p:spTree>
    <p:extLst>
      <p:ext uri="{BB962C8B-B14F-4D97-AF65-F5344CB8AC3E}">
        <p14:creationId xmlns:p14="http://schemas.microsoft.com/office/powerpoint/2010/main" val="2900597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A32AB-7EC5-4188-85C3-25118A53EDEE}"/>
              </a:ext>
            </a:extLst>
          </p:cNvPr>
          <p:cNvSpPr>
            <a:spLocks noGrp="1"/>
          </p:cNvSpPr>
          <p:nvPr>
            <p:ph type="title"/>
          </p:nvPr>
        </p:nvSpPr>
        <p:spPr/>
        <p:txBody>
          <a:bodyPr/>
          <a:lstStyle/>
          <a:p>
            <a:r>
              <a:rPr lang="nb-NO" b="1" dirty="0">
                <a:solidFill>
                  <a:srgbClr val="00B050"/>
                </a:solidFill>
              </a:rPr>
              <a:t>Agenda – årsmøte 2021</a:t>
            </a:r>
          </a:p>
        </p:txBody>
      </p:sp>
      <p:sp>
        <p:nvSpPr>
          <p:cNvPr id="3" name="Content Placeholder 2">
            <a:extLst>
              <a:ext uri="{FF2B5EF4-FFF2-40B4-BE49-F238E27FC236}">
                <a16:creationId xmlns:a16="http://schemas.microsoft.com/office/drawing/2014/main" id="{596ABA24-0DF3-42E2-ABCC-F68C30E0B1F9}"/>
              </a:ext>
            </a:extLst>
          </p:cNvPr>
          <p:cNvSpPr>
            <a:spLocks noGrp="1"/>
          </p:cNvSpPr>
          <p:nvPr>
            <p:ph sz="half" idx="1"/>
          </p:nvPr>
        </p:nvSpPr>
        <p:spPr>
          <a:xfrm>
            <a:off x="628650" y="2226468"/>
            <a:ext cx="3549068" cy="4375667"/>
          </a:xfrm>
        </p:spPr>
        <p:txBody>
          <a:bodyPr>
            <a:normAutofit fontScale="70000" lnSpcReduction="20000"/>
          </a:bodyPr>
          <a:lstStyle/>
          <a:p>
            <a:pPr marL="0" indent="0" algn="l">
              <a:lnSpc>
                <a:spcPct val="120000"/>
              </a:lnSpc>
              <a:buNone/>
            </a:pPr>
            <a:r>
              <a:rPr lang="nb-NO" sz="3600" b="1" i="0" dirty="0">
                <a:solidFill>
                  <a:srgbClr val="000000"/>
                </a:solidFill>
                <a:effectLst/>
              </a:rPr>
              <a:t>4. Utvidelse og oppgradering av Varmestua i Lommedalen skisenter som driftsbygning for Lommedalen skisenter, kafe og møteplass, klubblokale og arbeidsplass for klubbens ansatte (vedlegg)</a:t>
            </a:r>
            <a:endParaRPr lang="nb-NO" sz="3600" b="1" dirty="0">
              <a:effectLst/>
              <a:ea typeface="Calibri" panose="020F0502020204030204" pitchFamily="34" charset="0"/>
              <a:cs typeface="Times New Roman" panose="02020603050405020304" pitchFamily="18" charset="0"/>
            </a:endParaRPr>
          </a:p>
          <a:p>
            <a:pPr>
              <a:lnSpc>
                <a:spcPct val="107000"/>
              </a:lnSpc>
              <a:spcAft>
                <a:spcPts val="600"/>
              </a:spcAft>
            </a:pPr>
            <a:endParaRPr lang="nb-NO"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9679BF64-3EAA-46B3-BD80-73CC14FEB721}"/>
              </a:ext>
            </a:extLst>
          </p:cNvPr>
          <p:cNvPicPr>
            <a:picLocks noGrp="1" noChangeAspect="1"/>
          </p:cNvPicPr>
          <p:nvPr>
            <p:ph sz="half" idx="2"/>
          </p:nvPr>
        </p:nvPicPr>
        <p:blipFill>
          <a:blip r:embed="rId2"/>
          <a:stretch>
            <a:fillRect/>
          </a:stretch>
        </p:blipFill>
        <p:spPr>
          <a:xfrm>
            <a:off x="4356201" y="2226468"/>
            <a:ext cx="3517697" cy="2225233"/>
          </a:xfrm>
          <a:prstGeom prst="rect">
            <a:avLst/>
          </a:prstGeom>
        </p:spPr>
      </p:pic>
      <p:sp>
        <p:nvSpPr>
          <p:cNvPr id="9" name="Slide Number Placeholder 8">
            <a:extLst>
              <a:ext uri="{FF2B5EF4-FFF2-40B4-BE49-F238E27FC236}">
                <a16:creationId xmlns:a16="http://schemas.microsoft.com/office/drawing/2014/main" id="{B9E453FA-E9D0-444E-A61B-5D7EA114FC1E}"/>
              </a:ext>
            </a:extLst>
          </p:cNvPr>
          <p:cNvSpPr>
            <a:spLocks noGrp="1"/>
          </p:cNvSpPr>
          <p:nvPr>
            <p:ph type="sldNum" sz="quarter" idx="12"/>
          </p:nvPr>
        </p:nvSpPr>
        <p:spPr/>
        <p:txBody>
          <a:bodyPr/>
          <a:lstStyle/>
          <a:p>
            <a:fld id="{89D34999-AC23-4529-89A7-6F1C7A41F662}" type="slidenum">
              <a:rPr lang="nb-NO" smtClean="0"/>
              <a:t>6</a:t>
            </a:fld>
            <a:endParaRPr lang="nb-NO"/>
          </a:p>
        </p:txBody>
      </p:sp>
      <p:pic>
        <p:nvPicPr>
          <p:cNvPr id="4" name="Picture 3">
            <a:extLst>
              <a:ext uri="{FF2B5EF4-FFF2-40B4-BE49-F238E27FC236}">
                <a16:creationId xmlns:a16="http://schemas.microsoft.com/office/drawing/2014/main" id="{CAC0DAE6-CB20-4943-90C3-0DD4AFE44008}"/>
              </a:ext>
            </a:extLst>
          </p:cNvPr>
          <p:cNvPicPr>
            <a:picLocks noChangeAspect="1"/>
          </p:cNvPicPr>
          <p:nvPr/>
        </p:nvPicPr>
        <p:blipFill>
          <a:blip r:embed="rId3"/>
          <a:stretch>
            <a:fillRect/>
          </a:stretch>
        </p:blipFill>
        <p:spPr>
          <a:xfrm>
            <a:off x="4356201" y="4907559"/>
            <a:ext cx="2976428" cy="1448791"/>
          </a:xfrm>
          <a:prstGeom prst="rect">
            <a:avLst/>
          </a:prstGeom>
        </p:spPr>
      </p:pic>
      <p:pic>
        <p:nvPicPr>
          <p:cNvPr id="8" name="Picture 7">
            <a:extLst>
              <a:ext uri="{FF2B5EF4-FFF2-40B4-BE49-F238E27FC236}">
                <a16:creationId xmlns:a16="http://schemas.microsoft.com/office/drawing/2014/main" id="{3EDA7C62-27D0-440D-A20A-B1E823BFAD56}"/>
              </a:ext>
            </a:extLst>
          </p:cNvPr>
          <p:cNvPicPr>
            <a:picLocks noChangeAspect="1"/>
          </p:cNvPicPr>
          <p:nvPr/>
        </p:nvPicPr>
        <p:blipFill>
          <a:blip r:embed="rId4"/>
          <a:stretch>
            <a:fillRect/>
          </a:stretch>
        </p:blipFill>
        <p:spPr>
          <a:xfrm>
            <a:off x="7430968" y="5679535"/>
            <a:ext cx="1292464" cy="737680"/>
          </a:xfrm>
          <a:prstGeom prst="rect">
            <a:avLst/>
          </a:prstGeom>
        </p:spPr>
      </p:pic>
    </p:spTree>
    <p:extLst>
      <p:ext uri="{BB962C8B-B14F-4D97-AF65-F5344CB8AC3E}">
        <p14:creationId xmlns:p14="http://schemas.microsoft.com/office/powerpoint/2010/main" val="17429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A4EB6-ADCA-4DD7-AD5B-EA646D32D741}"/>
              </a:ext>
            </a:extLst>
          </p:cNvPr>
          <p:cNvSpPr>
            <a:spLocks noGrp="1"/>
          </p:cNvSpPr>
          <p:nvPr>
            <p:ph type="title"/>
          </p:nvPr>
        </p:nvSpPr>
        <p:spPr/>
        <p:txBody>
          <a:bodyPr/>
          <a:lstStyle/>
          <a:p>
            <a:r>
              <a:rPr lang="en-US" b="1" dirty="0" err="1"/>
              <a:t>Oppgradering</a:t>
            </a:r>
            <a:r>
              <a:rPr lang="en-US" b="1" dirty="0"/>
              <a:t> og </a:t>
            </a:r>
            <a:r>
              <a:rPr lang="en-US" b="1" dirty="0" err="1"/>
              <a:t>utbygging</a:t>
            </a:r>
            <a:r>
              <a:rPr lang="en-US" b="1" dirty="0"/>
              <a:t> av </a:t>
            </a:r>
            <a:r>
              <a:rPr lang="en-US" b="1" dirty="0" err="1"/>
              <a:t>Varmestua</a:t>
            </a:r>
            <a:r>
              <a:rPr lang="en-US" b="1" dirty="0"/>
              <a:t> – </a:t>
            </a:r>
            <a:r>
              <a:rPr lang="en-US" b="1"/>
              <a:t>formål </a:t>
            </a:r>
            <a:endParaRPr lang="en-US" dirty="0"/>
          </a:p>
        </p:txBody>
      </p:sp>
      <p:sp>
        <p:nvSpPr>
          <p:cNvPr id="3" name="Content Placeholder 2">
            <a:extLst>
              <a:ext uri="{FF2B5EF4-FFF2-40B4-BE49-F238E27FC236}">
                <a16:creationId xmlns:a16="http://schemas.microsoft.com/office/drawing/2014/main" id="{66AC23C9-96D3-487B-8078-2C729715100F}"/>
              </a:ext>
            </a:extLst>
          </p:cNvPr>
          <p:cNvSpPr>
            <a:spLocks noGrp="1"/>
          </p:cNvSpPr>
          <p:nvPr>
            <p:ph sz="half" idx="1"/>
          </p:nvPr>
        </p:nvSpPr>
        <p:spPr>
          <a:xfrm>
            <a:off x="628650" y="1825625"/>
            <a:ext cx="3886200" cy="4775200"/>
          </a:xfrm>
        </p:spPr>
        <p:txBody>
          <a:bodyPr>
            <a:normAutofit fontScale="92500" lnSpcReduction="10000"/>
          </a:bodyPr>
          <a:lstStyle/>
          <a:p>
            <a:pPr>
              <a:lnSpc>
                <a:spcPct val="107000"/>
              </a:lnSpc>
              <a:spcAft>
                <a:spcPts val="800"/>
              </a:spcAft>
            </a:pPr>
            <a:r>
              <a:rPr lang="nb-NO" sz="1500" dirty="0">
                <a:effectLst/>
                <a:latin typeface="Calibri" panose="020F0502020204030204" pitchFamily="34" charset="0"/>
                <a:ea typeface="Calibri" panose="020F0502020204030204" pitchFamily="34" charset="0"/>
                <a:cs typeface="Calibri" panose="020F0502020204030204" pitchFamily="34" charset="0"/>
              </a:rPr>
              <a:t>Oppgradering av Varmestua omhandler et av Lommedalens IL viktigste anlegg; Varmestua som i dag er et konkurransefortrinn i arbeidet for lokale vinter- og uteaktiviteter:</a:t>
            </a:r>
          </a:p>
          <a:p>
            <a:pPr lvl="1">
              <a:lnSpc>
                <a:spcPct val="107000"/>
              </a:lnSpc>
              <a:spcAft>
                <a:spcPts val="800"/>
              </a:spcAft>
            </a:pPr>
            <a:r>
              <a:rPr lang="nb-NO" sz="1500" dirty="0">
                <a:effectLst/>
                <a:latin typeface="Calibri" panose="020F0502020204030204" pitchFamily="34" charset="0"/>
                <a:ea typeface="Times New Roman" panose="02020603050405020304" pitchFamily="18" charset="0"/>
              </a:rPr>
              <a:t>Infrastruktur bidratt til at bakken åpnet i full lengde og bredde 10.12.21 (ikke skjedd tidligere) </a:t>
            </a:r>
          </a:p>
          <a:p>
            <a:pPr lvl="1">
              <a:lnSpc>
                <a:spcPct val="107000"/>
              </a:lnSpc>
              <a:spcAft>
                <a:spcPts val="800"/>
              </a:spcAft>
            </a:pPr>
            <a:r>
              <a:rPr lang="nb-NO" sz="1500" dirty="0">
                <a:effectLst/>
                <a:latin typeface="Calibri" panose="020F0502020204030204" pitchFamily="34" charset="0"/>
                <a:ea typeface="Times New Roman" panose="02020603050405020304" pitchFamily="18" charset="0"/>
              </a:rPr>
              <a:t>det beste forhåndssalget noen gang i 2021 (1,7 MNOK)</a:t>
            </a:r>
            <a:endParaRPr lang="en-US" sz="1500" dirty="0">
              <a:effectLst/>
              <a:latin typeface="Calibri" panose="020F0502020204030204" pitchFamily="34" charset="0"/>
              <a:ea typeface="Calibri" panose="020F0502020204030204" pitchFamily="34" charset="0"/>
            </a:endParaRPr>
          </a:p>
          <a:p>
            <a:pPr>
              <a:lnSpc>
                <a:spcPct val="107000"/>
              </a:lnSpc>
              <a:spcAft>
                <a:spcPts val="800"/>
              </a:spcAft>
            </a:pPr>
            <a:r>
              <a:rPr lang="nb-NO" sz="1500" dirty="0">
                <a:effectLst/>
                <a:latin typeface="Calibri" panose="020F0502020204030204" pitchFamily="34" charset="0"/>
                <a:ea typeface="Calibri" panose="020F0502020204030204" pitchFamily="34" charset="0"/>
                <a:cs typeface="Calibri" panose="020F0502020204030204" pitchFamily="34" charset="0"/>
              </a:rPr>
              <a:t>Bygget rommer den vesentligste delen av infrastrukturen knyttet til Lommedalen skisenter – et nøkkelanlegg i dalen for organisert og uorganisert aktivitet/ kompetansebase for </a:t>
            </a:r>
            <a:r>
              <a:rPr lang="nb-NO" sz="1500" dirty="0" err="1">
                <a:effectLst/>
                <a:latin typeface="Calibri" panose="020F0502020204030204" pitchFamily="34" charset="0"/>
                <a:ea typeface="Calibri" panose="020F0502020204030204" pitchFamily="34" charset="0"/>
                <a:cs typeface="Calibri" panose="020F0502020204030204" pitchFamily="34" charset="0"/>
              </a:rPr>
              <a:t>snølegging</a:t>
            </a:r>
            <a:r>
              <a:rPr lang="nb-NO" sz="1500" dirty="0">
                <a:effectLst/>
                <a:latin typeface="Calibri" panose="020F0502020204030204" pitchFamily="34" charset="0"/>
                <a:ea typeface="Calibri" panose="020F0502020204030204" pitchFamily="34" charset="0"/>
                <a:cs typeface="Calibri" panose="020F0502020204030204" pitchFamily="34" charset="0"/>
              </a:rPr>
              <a:t> lokalt i Lommedalen/ fremtidig senter for det som kan bli en idrettspark helt bort til Lommedalen skole – det er viktig å videreutvikle lokaler og anlegg slik at det er attraktivt å være aktiv lokalt</a:t>
            </a:r>
          </a:p>
          <a:p>
            <a:pPr>
              <a:lnSpc>
                <a:spcPct val="107000"/>
              </a:lnSpc>
              <a:spcAft>
                <a:spcPts val="800"/>
              </a:spcAft>
            </a:pPr>
            <a:endParaRPr lang="nb-NO" sz="1700" dirty="0">
              <a:effectLst/>
              <a:latin typeface="Calibri" panose="020F0502020204030204" pitchFamily="34" charset="0"/>
              <a:ea typeface="Calibri" panose="020F0502020204030204" pitchFamily="34" charset="0"/>
              <a:cs typeface="Calibri" panose="020F0502020204030204" pitchFamily="34" charset="0"/>
            </a:endParaRPr>
          </a:p>
          <a:p>
            <a:endParaRPr lang="en-US" dirty="0"/>
          </a:p>
        </p:txBody>
      </p:sp>
      <p:pic>
        <p:nvPicPr>
          <p:cNvPr id="5" name="Picture 4">
            <a:extLst>
              <a:ext uri="{FF2B5EF4-FFF2-40B4-BE49-F238E27FC236}">
                <a16:creationId xmlns:a16="http://schemas.microsoft.com/office/drawing/2014/main" id="{EE9984C5-638C-4345-BEEA-10EF6316EB12}"/>
              </a:ext>
            </a:extLst>
          </p:cNvPr>
          <p:cNvPicPr>
            <a:picLocks noChangeAspect="1"/>
          </p:cNvPicPr>
          <p:nvPr/>
        </p:nvPicPr>
        <p:blipFill>
          <a:blip r:embed="rId2"/>
          <a:stretch>
            <a:fillRect/>
          </a:stretch>
        </p:blipFill>
        <p:spPr>
          <a:xfrm>
            <a:off x="7440493" y="5755194"/>
            <a:ext cx="1292464" cy="737680"/>
          </a:xfrm>
          <a:prstGeom prst="rect">
            <a:avLst/>
          </a:prstGeom>
        </p:spPr>
      </p:pic>
      <p:sp>
        <p:nvSpPr>
          <p:cNvPr id="6" name="Content Placeholder 2">
            <a:extLst>
              <a:ext uri="{FF2B5EF4-FFF2-40B4-BE49-F238E27FC236}">
                <a16:creationId xmlns:a16="http://schemas.microsoft.com/office/drawing/2014/main" id="{C5B562E8-D553-400D-BF58-90D6D38821C0}"/>
              </a:ext>
            </a:extLst>
          </p:cNvPr>
          <p:cNvSpPr txBox="1">
            <a:spLocks/>
          </p:cNvSpPr>
          <p:nvPr/>
        </p:nvSpPr>
        <p:spPr>
          <a:xfrm>
            <a:off x="4629150" y="1825625"/>
            <a:ext cx="38862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nb-NO" sz="1400" dirty="0">
                <a:latin typeface="Calibri" panose="020F0502020204030204" pitchFamily="34" charset="0"/>
                <a:ea typeface="Calibri" panose="020F0502020204030204" pitchFamily="34" charset="0"/>
                <a:cs typeface="Calibri" panose="020F0502020204030204" pitchFamily="34" charset="0"/>
              </a:rPr>
              <a:t>Samtidig er Varmestua et samlingspunkt for hele klubben og for Lommedalen, i tillegg idrettslagets arbeidsplass for en organisasjon i vekst, med arbeidsfasiliteter i tråd med klubbens behov </a:t>
            </a:r>
          </a:p>
          <a:p>
            <a:pPr>
              <a:lnSpc>
                <a:spcPct val="107000"/>
              </a:lnSpc>
              <a:spcAft>
                <a:spcPts val="800"/>
              </a:spcAft>
            </a:pPr>
            <a:r>
              <a:rPr lang="nb-NO" sz="1400" dirty="0">
                <a:latin typeface="Calibri" panose="020F0502020204030204" pitchFamily="34" charset="0"/>
                <a:ea typeface="Calibri" panose="020F0502020204030204" pitchFamily="34" charset="0"/>
                <a:cs typeface="Calibri" panose="020F0502020204030204" pitchFamily="34" charset="0"/>
              </a:rPr>
              <a:t>Dagens fasiliteter har begrensninger som innebærer økte årlige utgifter (telt, toaletter, kontorlokaler).</a:t>
            </a:r>
            <a:endParaRPr lang="nb-NO"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400" dirty="0">
                <a:latin typeface="Calibri" panose="020F0502020204030204" pitchFamily="34" charset="0"/>
                <a:ea typeface="Calibri" panose="020F0502020204030204" pitchFamily="34" charset="0"/>
                <a:cs typeface="Calibri" panose="020F0502020204030204" pitchFamily="34" charset="0"/>
              </a:rPr>
              <a:t>Lommedalens IL har i dag en sterk organisasjon og god økonomi, vesentlig styrket de siste årene, som gjør at  </a:t>
            </a:r>
            <a:r>
              <a:rPr lang="nb-NO" sz="1400" dirty="0">
                <a:effectLst/>
                <a:latin typeface="Calibri" panose="020F0502020204030204" pitchFamily="34" charset="0"/>
                <a:ea typeface="Calibri" panose="020F0502020204030204" pitchFamily="34" charset="0"/>
                <a:cs typeface="Calibri" panose="020F0502020204030204" pitchFamily="34" charset="0"/>
              </a:rPr>
              <a:t>Lommedalens IL har tilstrekkelig egenkapital og en Lommedalens ILs </a:t>
            </a:r>
            <a:r>
              <a:rPr lang="nb-NO" sz="1400" dirty="0">
                <a:latin typeface="Calibri" panose="020F0502020204030204" pitchFamily="34" charset="0"/>
                <a:ea typeface="Calibri" panose="020F0502020204030204" pitchFamily="34" charset="0"/>
                <a:cs typeface="Calibri" panose="020F0502020204030204" pitchFamily="34" charset="0"/>
              </a:rPr>
              <a:t>h</a:t>
            </a:r>
            <a:r>
              <a:rPr lang="nb-NO" sz="1400" dirty="0">
                <a:effectLst/>
                <a:latin typeface="Calibri" panose="020F0502020204030204" pitchFamily="34" charset="0"/>
                <a:ea typeface="Calibri" panose="020F0502020204030204" pitchFamily="34" charset="0"/>
                <a:cs typeface="Calibri" panose="020F0502020204030204" pitchFamily="34" charset="0"/>
              </a:rPr>
              <a:t>ovedstyre kan stille seg bak foreslått </a:t>
            </a:r>
            <a:r>
              <a:rPr lang="nb-NO" sz="1400" dirty="0">
                <a:latin typeface="Calibri" panose="020F0502020204030204" pitchFamily="34" charset="0"/>
                <a:ea typeface="Calibri" panose="020F0502020204030204" pitchFamily="34" charset="0"/>
                <a:cs typeface="Calibri" panose="020F0502020204030204" pitchFamily="34" charset="0"/>
              </a:rPr>
              <a:t>plan for betjening av nødvendig lån. </a:t>
            </a:r>
            <a:endParaRPr lang="en-US" sz="1400" dirty="0"/>
          </a:p>
        </p:txBody>
      </p:sp>
      <p:sp>
        <p:nvSpPr>
          <p:cNvPr id="7" name="Slide Number Placeholder 6">
            <a:extLst>
              <a:ext uri="{FF2B5EF4-FFF2-40B4-BE49-F238E27FC236}">
                <a16:creationId xmlns:a16="http://schemas.microsoft.com/office/drawing/2014/main" id="{888AB7DA-DC90-4002-95E5-B74616F9538D}"/>
              </a:ext>
            </a:extLst>
          </p:cNvPr>
          <p:cNvSpPr>
            <a:spLocks noGrp="1"/>
          </p:cNvSpPr>
          <p:nvPr>
            <p:ph type="sldNum" sz="quarter" idx="12"/>
          </p:nvPr>
        </p:nvSpPr>
        <p:spPr/>
        <p:txBody>
          <a:bodyPr/>
          <a:lstStyle/>
          <a:p>
            <a:fld id="{89D34999-AC23-4529-89A7-6F1C7A41F662}" type="slidenum">
              <a:rPr lang="nb-NO" smtClean="0"/>
              <a:t>7</a:t>
            </a:fld>
            <a:endParaRPr lang="nb-NO"/>
          </a:p>
        </p:txBody>
      </p:sp>
    </p:spTree>
    <p:extLst>
      <p:ext uri="{BB962C8B-B14F-4D97-AF65-F5344CB8AC3E}">
        <p14:creationId xmlns:p14="http://schemas.microsoft.com/office/powerpoint/2010/main" val="1700733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99E5A-B0FD-4C05-B155-86B92C0B380B}"/>
              </a:ext>
            </a:extLst>
          </p:cNvPr>
          <p:cNvSpPr>
            <a:spLocks noGrp="1"/>
          </p:cNvSpPr>
          <p:nvPr>
            <p:ph type="title"/>
          </p:nvPr>
        </p:nvSpPr>
        <p:spPr/>
        <p:txBody>
          <a:bodyPr/>
          <a:lstStyle/>
          <a:p>
            <a:r>
              <a:rPr lang="en-US" b="1" dirty="0" err="1"/>
              <a:t>Oppgradering</a:t>
            </a:r>
            <a:r>
              <a:rPr lang="en-US" b="1" dirty="0"/>
              <a:t> og </a:t>
            </a:r>
            <a:r>
              <a:rPr lang="en-US" b="1" dirty="0" err="1"/>
              <a:t>utbygging</a:t>
            </a:r>
            <a:r>
              <a:rPr lang="en-US" b="1" dirty="0"/>
              <a:t> av </a:t>
            </a:r>
            <a:r>
              <a:rPr lang="en-US" b="1" dirty="0" err="1"/>
              <a:t>Varmestua</a:t>
            </a:r>
            <a:r>
              <a:rPr lang="en-US" b="1" dirty="0"/>
              <a:t> - </a:t>
            </a:r>
            <a:r>
              <a:rPr lang="en-US" b="1" dirty="0" err="1"/>
              <a:t>prosjektoversikt</a:t>
            </a:r>
            <a:endParaRPr lang="en-US" dirty="0"/>
          </a:p>
        </p:txBody>
      </p:sp>
      <p:sp>
        <p:nvSpPr>
          <p:cNvPr id="3" name="Text Placeholder 2">
            <a:extLst>
              <a:ext uri="{FF2B5EF4-FFF2-40B4-BE49-F238E27FC236}">
                <a16:creationId xmlns:a16="http://schemas.microsoft.com/office/drawing/2014/main" id="{61A552A9-6C5C-4AF2-B818-E38389A9559C}"/>
              </a:ext>
            </a:extLst>
          </p:cNvPr>
          <p:cNvSpPr>
            <a:spLocks noGrp="1"/>
          </p:cNvSpPr>
          <p:nvPr>
            <p:ph type="body" idx="1"/>
          </p:nvPr>
        </p:nvSpPr>
        <p:spPr/>
        <p:txBody>
          <a:bodyPr/>
          <a:lstStyle/>
          <a:p>
            <a:r>
              <a:rPr lang="en-US" dirty="0" err="1"/>
              <a:t>Bakgrunn</a:t>
            </a:r>
            <a:r>
              <a:rPr lang="en-US" dirty="0"/>
              <a:t>:</a:t>
            </a:r>
          </a:p>
        </p:txBody>
      </p:sp>
      <p:sp>
        <p:nvSpPr>
          <p:cNvPr id="4" name="Content Placeholder 3">
            <a:extLst>
              <a:ext uri="{FF2B5EF4-FFF2-40B4-BE49-F238E27FC236}">
                <a16:creationId xmlns:a16="http://schemas.microsoft.com/office/drawing/2014/main" id="{D8DA3504-7B22-4D56-A6AC-3CEFA0D88A47}"/>
              </a:ext>
            </a:extLst>
          </p:cNvPr>
          <p:cNvSpPr>
            <a:spLocks noGrp="1"/>
          </p:cNvSpPr>
          <p:nvPr>
            <p:ph sz="half" idx="2"/>
          </p:nvPr>
        </p:nvSpPr>
        <p:spPr/>
        <p:txBody>
          <a:bodyPr>
            <a:normAutofit/>
          </a:bodyPr>
          <a:lstStyle/>
          <a:p>
            <a:r>
              <a:rPr lang="nb-NO" sz="1600" dirty="0">
                <a:solidFill>
                  <a:srgbClr val="000000"/>
                </a:solidFill>
                <a:ea typeface="Times New Roman" panose="02020603050405020304" pitchFamily="18" charset="0"/>
              </a:rPr>
              <a:t>Årsmøtet mars 2021:</a:t>
            </a:r>
          </a:p>
          <a:p>
            <a:pPr lvl="1"/>
            <a:r>
              <a:rPr lang="nb-NO" sz="1600" dirty="0">
                <a:solidFill>
                  <a:srgbClr val="000000"/>
                </a:solidFill>
                <a:ea typeface="Times New Roman" panose="02020603050405020304" pitchFamily="18" charset="0"/>
              </a:rPr>
              <a:t>Godkjente låneopptak til mellomfinansiering av kommunale- og spillemidler for pumperom </a:t>
            </a:r>
          </a:p>
          <a:p>
            <a:pPr lvl="2"/>
            <a:r>
              <a:rPr lang="nb-NO" sz="1600" dirty="0">
                <a:effectLst/>
                <a:ea typeface="Times New Roman" panose="02020603050405020304" pitchFamily="18" charset="0"/>
              </a:rPr>
              <a:t>Prosjektet er ferdig pr. 1.12.2021 (låneopptak viste seg ikke nødvendig)</a:t>
            </a:r>
            <a:endParaRPr lang="nb-NO" sz="1600" dirty="0">
              <a:solidFill>
                <a:srgbClr val="000000"/>
              </a:solidFill>
              <a:ea typeface="Times New Roman" panose="02020603050405020304" pitchFamily="18" charset="0"/>
            </a:endParaRPr>
          </a:p>
          <a:p>
            <a:pPr lvl="1"/>
            <a:r>
              <a:rPr lang="nb-NO" sz="1600" dirty="0">
                <a:solidFill>
                  <a:srgbClr val="000000"/>
                </a:solidFill>
                <a:ea typeface="Times New Roman" panose="02020603050405020304" pitchFamily="18" charset="0"/>
              </a:rPr>
              <a:t>Bad styret komme tilbake til årsmøtet med en bedre plan for rehabilitering og utvidelse av Varmestua med garasjebygg</a:t>
            </a:r>
            <a:endParaRPr lang="nb-NO" sz="1600" dirty="0">
              <a:ea typeface="Times New Roman" panose="02020603050405020304" pitchFamily="18" charset="0"/>
            </a:endParaRPr>
          </a:p>
          <a:p>
            <a:endParaRPr lang="en-US" dirty="0"/>
          </a:p>
        </p:txBody>
      </p:sp>
      <p:sp>
        <p:nvSpPr>
          <p:cNvPr id="5" name="Text Placeholder 4">
            <a:extLst>
              <a:ext uri="{FF2B5EF4-FFF2-40B4-BE49-F238E27FC236}">
                <a16:creationId xmlns:a16="http://schemas.microsoft.com/office/drawing/2014/main" id="{539126E4-EACF-4358-91C8-C42B9E9290A3}"/>
              </a:ext>
            </a:extLst>
          </p:cNvPr>
          <p:cNvSpPr>
            <a:spLocks noGrp="1"/>
          </p:cNvSpPr>
          <p:nvPr>
            <p:ph type="body" sz="quarter" idx="3"/>
          </p:nvPr>
        </p:nvSpPr>
        <p:spPr/>
        <p:txBody>
          <a:bodyPr/>
          <a:lstStyle/>
          <a:p>
            <a:r>
              <a:rPr lang="en-US" dirty="0" err="1"/>
              <a:t>Oppfølging</a:t>
            </a:r>
            <a:r>
              <a:rPr lang="en-US" dirty="0"/>
              <a:t> </a:t>
            </a:r>
            <a:r>
              <a:rPr lang="en-US" dirty="0" err="1"/>
              <a:t>etter</a:t>
            </a:r>
            <a:r>
              <a:rPr lang="en-US" dirty="0"/>
              <a:t> </a:t>
            </a:r>
            <a:r>
              <a:rPr lang="en-US" dirty="0" err="1"/>
              <a:t>årsmøtet</a:t>
            </a:r>
            <a:r>
              <a:rPr lang="en-US" dirty="0"/>
              <a:t>:</a:t>
            </a:r>
          </a:p>
        </p:txBody>
      </p:sp>
      <p:sp>
        <p:nvSpPr>
          <p:cNvPr id="6" name="Content Placeholder 5">
            <a:extLst>
              <a:ext uri="{FF2B5EF4-FFF2-40B4-BE49-F238E27FC236}">
                <a16:creationId xmlns:a16="http://schemas.microsoft.com/office/drawing/2014/main" id="{87BEE77D-2166-41C5-B2D4-0E92E767CB89}"/>
              </a:ext>
            </a:extLst>
          </p:cNvPr>
          <p:cNvSpPr>
            <a:spLocks noGrp="1"/>
          </p:cNvSpPr>
          <p:nvPr>
            <p:ph sz="quarter" idx="4"/>
          </p:nvPr>
        </p:nvSpPr>
        <p:spPr/>
        <p:txBody>
          <a:bodyPr>
            <a:noAutofit/>
          </a:bodyPr>
          <a:lstStyle/>
          <a:p>
            <a:pPr marL="342900" lvl="0" indent="-342900">
              <a:buFont typeface="+mj-lt"/>
              <a:buAutoNum type="alphaLcParenR"/>
            </a:pPr>
            <a:r>
              <a:rPr lang="nb-NO" sz="1600" dirty="0">
                <a:effectLst/>
                <a:latin typeface="Calibri" panose="020F0502020204030204" pitchFamily="34" charset="0"/>
                <a:ea typeface="Times New Roman" panose="02020603050405020304" pitchFamily="18" charset="0"/>
              </a:rPr>
              <a:t>LIL engasjert ekstern prosjektleder</a:t>
            </a:r>
          </a:p>
          <a:p>
            <a:pPr marL="342900" indent="-342900">
              <a:buFont typeface="+mj-lt"/>
              <a:buAutoNum type="alphaLcParenR"/>
            </a:pPr>
            <a:r>
              <a:rPr lang="nb-NO" sz="1600" dirty="0">
                <a:effectLst/>
                <a:latin typeface="Calibri" panose="020F0502020204030204" pitchFamily="34" charset="0"/>
                <a:ea typeface="Times New Roman" panose="02020603050405020304" pitchFamily="18" charset="0"/>
              </a:rPr>
              <a:t>Prosjektgruppen har bestått av ekstern prosjektleder (Liv Stensaker), driftsleder (Odd Arne Juliussen) og daglig leder (Marianne Fjelberg)</a:t>
            </a:r>
          </a:p>
          <a:p>
            <a:pPr marL="342900" indent="-342900">
              <a:buFont typeface="+mj-lt"/>
              <a:buAutoNum type="alphaLcParenR"/>
            </a:pPr>
            <a:r>
              <a:rPr lang="nb-NO" sz="1600" dirty="0">
                <a:effectLst/>
                <a:latin typeface="Calibri" panose="020F0502020204030204" pitchFamily="34" charset="0"/>
                <a:ea typeface="Times New Roman" panose="02020603050405020304" pitchFamily="18" charset="0"/>
              </a:rPr>
              <a:t>Prosjektet ble lagt ut på </a:t>
            </a:r>
            <a:r>
              <a:rPr lang="nb-NO" sz="1600" dirty="0" err="1">
                <a:effectLst/>
                <a:latin typeface="Calibri" panose="020F0502020204030204" pitchFamily="34" charset="0"/>
                <a:ea typeface="Times New Roman" panose="02020603050405020304" pitchFamily="18" charset="0"/>
              </a:rPr>
              <a:t>Doffin</a:t>
            </a:r>
            <a:r>
              <a:rPr lang="nb-NO" sz="1600" dirty="0">
                <a:effectLst/>
                <a:latin typeface="Calibri" panose="020F0502020204030204" pitchFamily="34" charset="0"/>
                <a:ea typeface="Times New Roman" panose="02020603050405020304" pitchFamily="18" charset="0"/>
              </a:rPr>
              <a:t> med frist 16.8.21:</a:t>
            </a:r>
            <a:endParaRPr lang="en-US" sz="1600" dirty="0">
              <a:latin typeface="Calibri" panose="020F0502020204030204" pitchFamily="34" charset="0"/>
              <a:ea typeface="Times New Roman" panose="02020603050405020304" pitchFamily="18" charset="0"/>
            </a:endParaRPr>
          </a:p>
          <a:p>
            <a:pPr marL="800100" lvl="1" indent="-342900">
              <a:buFont typeface="+mj-lt"/>
              <a:buAutoNum type="alphaLcParenR"/>
            </a:pPr>
            <a:r>
              <a:rPr lang="nb-NO" sz="1600" dirty="0">
                <a:latin typeface="Calibri" panose="020F0502020204030204" pitchFamily="34" charset="0"/>
                <a:ea typeface="Times New Roman" panose="02020603050405020304" pitchFamily="18" charset="0"/>
              </a:rPr>
              <a:t>B</a:t>
            </a:r>
            <a:r>
              <a:rPr lang="nb-NO" sz="1600" dirty="0">
                <a:effectLst/>
                <a:latin typeface="Calibri" panose="020F0502020204030204" pitchFamily="34" charset="0"/>
                <a:ea typeface="Times New Roman" panose="02020603050405020304" pitchFamily="18" charset="0"/>
              </a:rPr>
              <a:t>efaring av bygget med interessenter.</a:t>
            </a:r>
          </a:p>
          <a:p>
            <a:pPr marL="800100" lvl="1" indent="-342900">
              <a:buFont typeface="+mj-lt"/>
              <a:buAutoNum type="alphaLcParenR"/>
            </a:pPr>
            <a:r>
              <a:rPr lang="nb-NO" sz="1600" dirty="0">
                <a:effectLst/>
                <a:latin typeface="Calibri" panose="020F0502020204030204" pitchFamily="34" charset="0"/>
                <a:ea typeface="Times New Roman" panose="02020603050405020304" pitchFamily="18" charset="0"/>
              </a:rPr>
              <a:t>Mottatt tilbud fra 2 aktører </a:t>
            </a:r>
            <a:r>
              <a:rPr lang="nb-NO" sz="1600" i="1" dirty="0">
                <a:effectLst/>
                <a:latin typeface="Calibri" panose="020F0502020204030204" pitchFamily="34" charset="0"/>
                <a:ea typeface="Times New Roman" panose="02020603050405020304" pitchFamily="18" charset="0"/>
              </a:rPr>
              <a:t>hvor prisen var nokså lik. </a:t>
            </a:r>
            <a:endParaRPr lang="en-US" sz="1600" i="1" dirty="0">
              <a:effectLst/>
              <a:latin typeface="Calibri" panose="020F0502020204030204" pitchFamily="34" charset="0"/>
              <a:ea typeface="Calibri" panose="020F0502020204030204" pitchFamily="34" charset="0"/>
            </a:endParaRPr>
          </a:p>
          <a:p>
            <a:pPr marL="342900" lvl="0" indent="-342900">
              <a:buFont typeface="+mj-lt"/>
              <a:buAutoNum type="alphaLcParenR"/>
            </a:pPr>
            <a:r>
              <a:rPr lang="nb-NO" sz="1600" dirty="0">
                <a:effectLst/>
                <a:latin typeface="Calibri" panose="020F0502020204030204" pitchFamily="34" charset="0"/>
                <a:ea typeface="Times New Roman" panose="02020603050405020304" pitchFamily="18" charset="0"/>
              </a:rPr>
              <a:t>Det er sendt inn byggesøknad – mottatt tilbakemelding som er svart ut. </a:t>
            </a:r>
            <a:endParaRPr lang="en-US" sz="1600" dirty="0">
              <a:effectLst/>
              <a:latin typeface="Calibri" panose="020F0502020204030204" pitchFamily="34" charset="0"/>
              <a:ea typeface="Calibri" panose="020F0502020204030204" pitchFamily="34" charset="0"/>
            </a:endParaRPr>
          </a:p>
          <a:p>
            <a:pPr marL="342900" lvl="0" indent="-342900">
              <a:buFont typeface="+mj-lt"/>
              <a:buAutoNum type="alphaLcParenR"/>
            </a:pPr>
            <a:r>
              <a:rPr lang="nb-NO" sz="1600" dirty="0">
                <a:effectLst/>
                <a:latin typeface="Calibri" panose="020F0502020204030204" pitchFamily="34" charset="0"/>
                <a:ea typeface="Times New Roman" panose="02020603050405020304" pitchFamily="18" charset="0"/>
              </a:rPr>
              <a:t>2 naboer har sendt inn klage – kommunens konklusjon på                   disse har ikke kommet</a:t>
            </a:r>
            <a:endParaRPr lang="en-US" sz="1600" dirty="0">
              <a:effectLst/>
              <a:latin typeface="Calibri" panose="020F0502020204030204" pitchFamily="34" charset="0"/>
              <a:ea typeface="Calibri" panose="020F0502020204030204" pitchFamily="34" charset="0"/>
            </a:endParaRPr>
          </a:p>
        </p:txBody>
      </p:sp>
      <p:sp>
        <p:nvSpPr>
          <p:cNvPr id="8" name="Slide Number Placeholder 7">
            <a:extLst>
              <a:ext uri="{FF2B5EF4-FFF2-40B4-BE49-F238E27FC236}">
                <a16:creationId xmlns:a16="http://schemas.microsoft.com/office/drawing/2014/main" id="{1FF97446-7407-4D86-B0DC-99474508450A}"/>
              </a:ext>
            </a:extLst>
          </p:cNvPr>
          <p:cNvSpPr>
            <a:spLocks noGrp="1"/>
          </p:cNvSpPr>
          <p:nvPr>
            <p:ph type="sldNum" sz="quarter" idx="12"/>
          </p:nvPr>
        </p:nvSpPr>
        <p:spPr/>
        <p:txBody>
          <a:bodyPr/>
          <a:lstStyle/>
          <a:p>
            <a:fld id="{89D34999-AC23-4529-89A7-6F1C7A41F662}" type="slidenum">
              <a:rPr lang="nb-NO" smtClean="0"/>
              <a:t>8</a:t>
            </a:fld>
            <a:endParaRPr lang="nb-NO"/>
          </a:p>
        </p:txBody>
      </p:sp>
    </p:spTree>
    <p:extLst>
      <p:ext uri="{BB962C8B-B14F-4D97-AF65-F5344CB8AC3E}">
        <p14:creationId xmlns:p14="http://schemas.microsoft.com/office/powerpoint/2010/main" val="682656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99E5A-B0FD-4C05-B155-86B92C0B380B}"/>
              </a:ext>
            </a:extLst>
          </p:cNvPr>
          <p:cNvSpPr>
            <a:spLocks noGrp="1"/>
          </p:cNvSpPr>
          <p:nvPr>
            <p:ph type="title"/>
          </p:nvPr>
        </p:nvSpPr>
        <p:spPr/>
        <p:txBody>
          <a:bodyPr>
            <a:normAutofit fontScale="90000"/>
          </a:bodyPr>
          <a:lstStyle/>
          <a:p>
            <a:r>
              <a:rPr lang="en-US" b="1" dirty="0" err="1"/>
              <a:t>Oppgradering</a:t>
            </a:r>
            <a:r>
              <a:rPr lang="en-US" b="1" dirty="0"/>
              <a:t> og </a:t>
            </a:r>
            <a:r>
              <a:rPr lang="en-US" b="1" dirty="0" err="1"/>
              <a:t>utbygging</a:t>
            </a:r>
            <a:r>
              <a:rPr lang="en-US" b="1" dirty="0"/>
              <a:t> av </a:t>
            </a:r>
            <a:r>
              <a:rPr lang="en-US" b="1" dirty="0" err="1"/>
              <a:t>Varmestua</a:t>
            </a:r>
            <a:r>
              <a:rPr lang="en-US" b="1" dirty="0"/>
              <a:t> – </a:t>
            </a:r>
            <a:r>
              <a:rPr lang="en-US" b="1" dirty="0" err="1"/>
              <a:t>organisering</a:t>
            </a:r>
            <a:r>
              <a:rPr lang="en-US" b="1" dirty="0"/>
              <a:t> </a:t>
            </a:r>
            <a:r>
              <a:rPr lang="en-US" sz="4400" b="1" dirty="0"/>
              <a:t>og </a:t>
            </a:r>
            <a:r>
              <a:rPr lang="en-US" sz="4400" b="1" dirty="0" err="1"/>
              <a:t>planlagt</a:t>
            </a:r>
            <a:r>
              <a:rPr lang="en-US" sz="4400" b="1" dirty="0"/>
              <a:t> </a:t>
            </a:r>
            <a:r>
              <a:rPr lang="en-US" sz="4400" b="1" dirty="0" err="1"/>
              <a:t>gjennomføring</a:t>
            </a:r>
            <a:endParaRPr lang="en-US" dirty="0"/>
          </a:p>
        </p:txBody>
      </p:sp>
      <p:sp>
        <p:nvSpPr>
          <p:cNvPr id="3" name="Text Placeholder 2">
            <a:extLst>
              <a:ext uri="{FF2B5EF4-FFF2-40B4-BE49-F238E27FC236}">
                <a16:creationId xmlns:a16="http://schemas.microsoft.com/office/drawing/2014/main" id="{61A552A9-6C5C-4AF2-B818-E38389A9559C}"/>
              </a:ext>
            </a:extLst>
          </p:cNvPr>
          <p:cNvSpPr>
            <a:spLocks noGrp="1"/>
          </p:cNvSpPr>
          <p:nvPr>
            <p:ph type="body" idx="1"/>
          </p:nvPr>
        </p:nvSpPr>
        <p:spPr/>
        <p:txBody>
          <a:bodyPr/>
          <a:lstStyle/>
          <a:p>
            <a:r>
              <a:rPr lang="en-US" dirty="0" err="1"/>
              <a:t>Organisering</a:t>
            </a:r>
            <a:r>
              <a:rPr lang="en-US" dirty="0"/>
              <a:t>:</a:t>
            </a:r>
          </a:p>
        </p:txBody>
      </p:sp>
      <p:sp>
        <p:nvSpPr>
          <p:cNvPr id="4" name="Content Placeholder 3">
            <a:extLst>
              <a:ext uri="{FF2B5EF4-FFF2-40B4-BE49-F238E27FC236}">
                <a16:creationId xmlns:a16="http://schemas.microsoft.com/office/drawing/2014/main" id="{D8DA3504-7B22-4D56-A6AC-3CEFA0D88A47}"/>
              </a:ext>
            </a:extLst>
          </p:cNvPr>
          <p:cNvSpPr>
            <a:spLocks noGrp="1"/>
          </p:cNvSpPr>
          <p:nvPr>
            <p:ph sz="half" idx="2"/>
          </p:nvPr>
        </p:nvSpPr>
        <p:spPr/>
        <p:txBody>
          <a:bodyPr>
            <a:normAutofit/>
          </a:bodyPr>
          <a:lstStyle/>
          <a:p>
            <a:pPr marL="342900" lvl="0" indent="-342900">
              <a:buFont typeface="+mj-lt"/>
              <a:buAutoNum type="alphaLcParenR"/>
            </a:pPr>
            <a:r>
              <a:rPr lang="nb-NO" sz="1600" dirty="0">
                <a:effectLst/>
                <a:ea typeface="Times New Roman" panose="02020603050405020304" pitchFamily="18" charset="0"/>
              </a:rPr>
              <a:t>Ekstern prosjektleder</a:t>
            </a:r>
          </a:p>
          <a:p>
            <a:pPr marL="342900" indent="-342900">
              <a:buFont typeface="+mj-lt"/>
              <a:buAutoNum type="alphaLcParenR"/>
            </a:pPr>
            <a:r>
              <a:rPr lang="nb-NO" sz="1600" dirty="0">
                <a:effectLst/>
                <a:ea typeface="Times New Roman" panose="02020603050405020304" pitchFamily="18" charset="0"/>
              </a:rPr>
              <a:t>Prosjektgruppen med ekstern prosjektleder, driftsleder og daglig leder videreføres</a:t>
            </a:r>
          </a:p>
          <a:p>
            <a:pPr marL="342900" indent="-342900">
              <a:buFont typeface="+mj-lt"/>
              <a:buAutoNum type="alphaLcParenR"/>
            </a:pPr>
            <a:r>
              <a:rPr lang="nb-NO" sz="1600" dirty="0">
                <a:solidFill>
                  <a:srgbClr val="000000"/>
                </a:solidFill>
                <a:ea typeface="Times New Roman" panose="02020603050405020304" pitchFamily="18" charset="0"/>
              </a:rPr>
              <a:t>Vurderer ytterligere oppfølging for god forankring inn mot gruppene om nødvendig</a:t>
            </a:r>
          </a:p>
          <a:p>
            <a:pPr marL="0" indent="0">
              <a:buNone/>
            </a:pPr>
            <a:endParaRPr lang="en-US" dirty="0"/>
          </a:p>
        </p:txBody>
      </p:sp>
      <p:sp>
        <p:nvSpPr>
          <p:cNvPr id="5" name="Text Placeholder 4">
            <a:extLst>
              <a:ext uri="{FF2B5EF4-FFF2-40B4-BE49-F238E27FC236}">
                <a16:creationId xmlns:a16="http://schemas.microsoft.com/office/drawing/2014/main" id="{539126E4-EACF-4358-91C8-C42B9E9290A3}"/>
              </a:ext>
            </a:extLst>
          </p:cNvPr>
          <p:cNvSpPr>
            <a:spLocks noGrp="1"/>
          </p:cNvSpPr>
          <p:nvPr>
            <p:ph type="body" sz="quarter" idx="3"/>
          </p:nvPr>
        </p:nvSpPr>
        <p:spPr/>
        <p:txBody>
          <a:bodyPr/>
          <a:lstStyle/>
          <a:p>
            <a:r>
              <a:rPr lang="en-US" dirty="0" err="1"/>
              <a:t>Tidsplan</a:t>
            </a:r>
            <a:r>
              <a:rPr lang="en-US" dirty="0"/>
              <a:t>: </a:t>
            </a:r>
          </a:p>
        </p:txBody>
      </p:sp>
      <p:sp>
        <p:nvSpPr>
          <p:cNvPr id="6" name="Content Placeholder 5">
            <a:extLst>
              <a:ext uri="{FF2B5EF4-FFF2-40B4-BE49-F238E27FC236}">
                <a16:creationId xmlns:a16="http://schemas.microsoft.com/office/drawing/2014/main" id="{87BEE77D-2166-41C5-B2D4-0E92E767CB89}"/>
              </a:ext>
            </a:extLst>
          </p:cNvPr>
          <p:cNvSpPr>
            <a:spLocks noGrp="1"/>
          </p:cNvSpPr>
          <p:nvPr>
            <p:ph sz="quarter" idx="4"/>
          </p:nvPr>
        </p:nvSpPr>
        <p:spPr/>
        <p:txBody>
          <a:bodyPr>
            <a:normAutofit/>
          </a:bodyPr>
          <a:lstStyle/>
          <a:p>
            <a:pPr marL="342900" lvl="0" indent="-342900">
              <a:buFont typeface="+mj-lt"/>
              <a:buAutoNum type="alphaLcParenR"/>
            </a:pPr>
            <a:r>
              <a:rPr lang="nb-NO" sz="1600" dirty="0">
                <a:effectLst/>
                <a:latin typeface="Calibri" panose="020F0502020204030204" pitchFamily="34" charset="0"/>
                <a:ea typeface="Times New Roman" panose="02020603050405020304" pitchFamily="18" charset="0"/>
              </a:rPr>
              <a:t>LIL avventer nå </a:t>
            </a:r>
            <a:r>
              <a:rPr lang="nb-NO" sz="1600" dirty="0" err="1">
                <a:effectLst/>
                <a:latin typeface="Calibri" panose="020F0502020204030204" pitchFamily="34" charset="0"/>
                <a:ea typeface="Times New Roman" panose="02020603050405020304" pitchFamily="18" charset="0"/>
              </a:rPr>
              <a:t>byggegodkjenning</a:t>
            </a:r>
            <a:r>
              <a:rPr lang="nb-NO" sz="1600" dirty="0">
                <a:effectLst/>
                <a:latin typeface="Calibri" panose="020F0502020204030204" pitchFamily="34" charset="0"/>
                <a:ea typeface="Times New Roman" panose="02020603050405020304" pitchFamily="18" charset="0"/>
              </a:rPr>
              <a:t> </a:t>
            </a:r>
            <a:endParaRPr lang="en-US" sz="1600" dirty="0">
              <a:effectLst/>
              <a:latin typeface="Calibri" panose="020F0502020204030204" pitchFamily="34" charset="0"/>
              <a:ea typeface="Calibri" panose="020F0502020204030204" pitchFamily="34" charset="0"/>
            </a:endParaRPr>
          </a:p>
          <a:p>
            <a:pPr marL="342900" lvl="0" indent="-342900">
              <a:buFont typeface="+mj-lt"/>
              <a:buAutoNum type="alphaLcParenR"/>
            </a:pPr>
            <a:r>
              <a:rPr lang="nb-NO" sz="1600" dirty="0">
                <a:effectLst/>
                <a:latin typeface="Calibri" panose="020F0502020204030204" pitchFamily="34" charset="0"/>
                <a:ea typeface="Times New Roman" panose="02020603050405020304" pitchFamily="18" charset="0"/>
              </a:rPr>
              <a:t>Planlagt oppstart er våren 2022</a:t>
            </a:r>
            <a:endParaRPr lang="en-US" sz="1600" dirty="0">
              <a:effectLst/>
              <a:latin typeface="Calibri" panose="020F0502020204030204" pitchFamily="34" charset="0"/>
              <a:ea typeface="Calibri" panose="020F0502020204030204" pitchFamily="34" charset="0"/>
            </a:endParaRPr>
          </a:p>
          <a:p>
            <a:pPr marL="342900" lvl="0" indent="-342900">
              <a:buFont typeface="+mj-lt"/>
              <a:buAutoNum type="alphaLcParenR"/>
            </a:pPr>
            <a:r>
              <a:rPr lang="nb-NO" sz="1600" dirty="0">
                <a:effectLst/>
                <a:latin typeface="Calibri" panose="020F0502020204030204" pitchFamily="34" charset="0"/>
                <a:ea typeface="Times New Roman" panose="02020603050405020304" pitchFamily="18" charset="0"/>
              </a:rPr>
              <a:t>Prioritert rekkefølger er: </a:t>
            </a:r>
          </a:p>
          <a:p>
            <a:pPr marL="800100" lvl="1" indent="-342900">
              <a:buFont typeface="+mj-lt"/>
              <a:buAutoNum type="alphaLcParenR"/>
            </a:pPr>
            <a:r>
              <a:rPr lang="nb-NO" sz="1600" dirty="0">
                <a:effectLst/>
                <a:latin typeface="Calibri" panose="020F0502020204030204" pitchFamily="34" charset="0"/>
                <a:ea typeface="Times New Roman" panose="02020603050405020304" pitchFamily="18" charset="0"/>
              </a:rPr>
              <a:t>Garasje</a:t>
            </a:r>
          </a:p>
          <a:p>
            <a:pPr marL="800100" lvl="1" indent="-342900">
              <a:buFont typeface="+mj-lt"/>
              <a:buAutoNum type="alphaLcParenR"/>
            </a:pPr>
            <a:r>
              <a:rPr lang="nb-NO" sz="1600" dirty="0">
                <a:latin typeface="Calibri" panose="020F0502020204030204" pitchFamily="34" charset="0"/>
                <a:ea typeface="Times New Roman" panose="02020603050405020304" pitchFamily="18" charset="0"/>
              </a:rPr>
              <a:t>U</a:t>
            </a:r>
            <a:r>
              <a:rPr lang="nb-NO" sz="1600" dirty="0">
                <a:effectLst/>
                <a:latin typeface="Calibri" panose="020F0502020204030204" pitchFamily="34" charset="0"/>
                <a:ea typeface="Times New Roman" panose="02020603050405020304" pitchFamily="18" charset="0"/>
              </a:rPr>
              <a:t>tvidelse og rehabilitering av Varmestue</a:t>
            </a:r>
          </a:p>
          <a:p>
            <a:pPr marL="800100" lvl="1" indent="-342900">
              <a:buFont typeface="+mj-lt"/>
              <a:buAutoNum type="alphaLcParenR"/>
            </a:pPr>
            <a:r>
              <a:rPr lang="nb-NO" sz="1600" dirty="0">
                <a:effectLst/>
                <a:latin typeface="Calibri" panose="020F0502020204030204" pitchFamily="34" charset="0"/>
                <a:ea typeface="Times New Roman" panose="02020603050405020304" pitchFamily="18" charset="0"/>
              </a:rPr>
              <a:t>Utvidelse av kontor 2. </a:t>
            </a:r>
            <a:r>
              <a:rPr lang="nb-NO" sz="1600" dirty="0" err="1">
                <a:effectLst/>
                <a:latin typeface="Calibri" panose="020F0502020204030204" pitchFamily="34" charset="0"/>
                <a:ea typeface="Times New Roman" panose="02020603050405020304" pitchFamily="18" charset="0"/>
              </a:rPr>
              <a:t>etg</a:t>
            </a:r>
            <a:r>
              <a:rPr lang="nb-NO" sz="1600" dirty="0">
                <a:latin typeface="Calibri" panose="020F0502020204030204" pitchFamily="34" charset="0"/>
                <a:ea typeface="Times New Roman" panose="02020603050405020304" pitchFamily="18" charset="0"/>
              </a:rPr>
              <a:t>.</a:t>
            </a:r>
            <a:r>
              <a:rPr lang="nb-NO" sz="1600" dirty="0">
                <a:effectLst/>
                <a:latin typeface="Calibri" panose="020F0502020204030204" pitchFamily="34" charset="0"/>
                <a:ea typeface="Times New Roman" panose="02020603050405020304" pitchFamily="18" charset="0"/>
              </a:rPr>
              <a:t> </a:t>
            </a:r>
          </a:p>
          <a:p>
            <a:pPr marL="342900" indent="-342900">
              <a:buFont typeface="+mj-lt"/>
              <a:buAutoNum type="alphaLcParenR"/>
            </a:pPr>
            <a:r>
              <a:rPr lang="nb-NO" sz="1600" dirty="0">
                <a:effectLst/>
                <a:latin typeface="Calibri" panose="020F0502020204030204" pitchFamily="34" charset="0"/>
                <a:ea typeface="Times New Roman" panose="02020603050405020304" pitchFamily="18" charset="0"/>
              </a:rPr>
              <a:t>Det er ønskelig at garasje, utvidelse og rehabilitering av Varmestue står ferdig til sesongstart 2022/2023</a:t>
            </a:r>
            <a:endParaRPr lang="en-US" dirty="0"/>
          </a:p>
        </p:txBody>
      </p:sp>
      <p:pic>
        <p:nvPicPr>
          <p:cNvPr id="7" name="Picture 6">
            <a:extLst>
              <a:ext uri="{FF2B5EF4-FFF2-40B4-BE49-F238E27FC236}">
                <a16:creationId xmlns:a16="http://schemas.microsoft.com/office/drawing/2014/main" id="{0C8CBE91-B80E-45E1-AC57-B85B592628D5}"/>
              </a:ext>
            </a:extLst>
          </p:cNvPr>
          <p:cNvPicPr>
            <a:picLocks noChangeAspect="1"/>
          </p:cNvPicPr>
          <p:nvPr/>
        </p:nvPicPr>
        <p:blipFill>
          <a:blip r:embed="rId2"/>
          <a:stretch>
            <a:fillRect/>
          </a:stretch>
        </p:blipFill>
        <p:spPr>
          <a:xfrm>
            <a:off x="7355045" y="5755194"/>
            <a:ext cx="1292464" cy="737680"/>
          </a:xfrm>
          <a:prstGeom prst="rect">
            <a:avLst/>
          </a:prstGeom>
        </p:spPr>
      </p:pic>
      <p:sp>
        <p:nvSpPr>
          <p:cNvPr id="8" name="Slide Number Placeholder 7">
            <a:extLst>
              <a:ext uri="{FF2B5EF4-FFF2-40B4-BE49-F238E27FC236}">
                <a16:creationId xmlns:a16="http://schemas.microsoft.com/office/drawing/2014/main" id="{5DB7A231-8B9F-46BC-8CDD-ECC81F3CA438}"/>
              </a:ext>
            </a:extLst>
          </p:cNvPr>
          <p:cNvSpPr>
            <a:spLocks noGrp="1"/>
          </p:cNvSpPr>
          <p:nvPr>
            <p:ph type="sldNum" sz="quarter" idx="12"/>
          </p:nvPr>
        </p:nvSpPr>
        <p:spPr/>
        <p:txBody>
          <a:bodyPr/>
          <a:lstStyle/>
          <a:p>
            <a:fld id="{89D34999-AC23-4529-89A7-6F1C7A41F662}" type="slidenum">
              <a:rPr lang="nb-NO" smtClean="0"/>
              <a:t>9</a:t>
            </a:fld>
            <a:endParaRPr lang="nb-NO"/>
          </a:p>
        </p:txBody>
      </p:sp>
      <p:pic>
        <p:nvPicPr>
          <p:cNvPr id="9" name="Picture 8">
            <a:extLst>
              <a:ext uri="{FF2B5EF4-FFF2-40B4-BE49-F238E27FC236}">
                <a16:creationId xmlns:a16="http://schemas.microsoft.com/office/drawing/2014/main" id="{5E1C8484-D9F5-4840-85D5-A666501CA237}"/>
              </a:ext>
            </a:extLst>
          </p:cNvPr>
          <p:cNvPicPr>
            <a:picLocks noChangeAspect="1"/>
          </p:cNvPicPr>
          <p:nvPr/>
        </p:nvPicPr>
        <p:blipFill>
          <a:blip r:embed="rId3"/>
          <a:stretch>
            <a:fillRect/>
          </a:stretch>
        </p:blipFill>
        <p:spPr>
          <a:xfrm>
            <a:off x="-1" y="4597167"/>
            <a:ext cx="4752839" cy="2317983"/>
          </a:xfrm>
          <a:prstGeom prst="rect">
            <a:avLst/>
          </a:prstGeom>
        </p:spPr>
      </p:pic>
    </p:spTree>
    <p:extLst>
      <p:ext uri="{BB962C8B-B14F-4D97-AF65-F5344CB8AC3E}">
        <p14:creationId xmlns:p14="http://schemas.microsoft.com/office/powerpoint/2010/main" val="23486406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14109</TotalTime>
  <Words>973</Words>
  <Application>Microsoft Office PowerPoint</Application>
  <PresentationFormat>On-screen Show (4:3)</PresentationFormat>
  <Paragraphs>96</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Ekstraordinært årsmøte</vt:lpstr>
      <vt:lpstr>Agenda – ekstraordinært årsmøte 2022</vt:lpstr>
      <vt:lpstr>Agenda – ekstraordinært årsmøte 2022</vt:lpstr>
      <vt:lpstr>Agenda – ekstraordinært årsmøte 2022</vt:lpstr>
      <vt:lpstr>Agenda – ekstraordinært årsmøte 2022</vt:lpstr>
      <vt:lpstr>Agenda – årsmøte 2021</vt:lpstr>
      <vt:lpstr>Oppgradering og utbygging av Varmestua – formål </vt:lpstr>
      <vt:lpstr>Oppgradering og utbygging av Varmestua - prosjektoversikt</vt:lpstr>
      <vt:lpstr>Oppgradering og utbygging av Varmestua – organisering og planlagt gjennomføring</vt:lpstr>
      <vt:lpstr>Oppgradering og utbygging av Varmestua - kostnadsoversikt</vt:lpstr>
      <vt:lpstr>Oppgradering og utbygging av Varmestua - finansieringsplan</vt:lpstr>
      <vt:lpstr>Oppgradering og utbygging av Varmestua – håndtering av låneopptak</vt:lpstr>
      <vt:lpstr>Takk for deltagelsen!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Velkommen til informasjonsmøte i  VB LIL Håndball 2019</dc:title>
  <dc:creator>Ole Christen Reistad</dc:creator>
  <cp:lastModifiedBy>Ole Christen Reistad</cp:lastModifiedBy>
  <cp:revision>46</cp:revision>
  <dcterms:created xsi:type="dcterms:W3CDTF">2019-08-16T19:43:51Z</dcterms:created>
  <dcterms:modified xsi:type="dcterms:W3CDTF">2022-01-06T14:02:51Z</dcterms:modified>
</cp:coreProperties>
</file>