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262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69" r:id="rId15"/>
    <p:sldId id="272" r:id="rId16"/>
    <p:sldId id="274" r:id="rId17"/>
    <p:sldId id="275" r:id="rId18"/>
    <p:sldId id="277" r:id="rId19"/>
    <p:sldId id="294" r:id="rId20"/>
    <p:sldId id="295" r:id="rId21"/>
    <p:sldId id="296" r:id="rId22"/>
    <p:sldId id="297" r:id="rId23"/>
    <p:sldId id="298" r:id="rId24"/>
    <p:sldId id="299" r:id="rId25"/>
    <p:sldId id="301" r:id="rId26"/>
    <p:sldId id="302" r:id="rId27"/>
    <p:sldId id="300" r:id="rId28"/>
    <p:sldId id="278" r:id="rId29"/>
    <p:sldId id="279" r:id="rId30"/>
    <p:sldId id="280" r:id="rId31"/>
    <p:sldId id="281" r:id="rId32"/>
    <p:sldId id="282" r:id="rId33"/>
    <p:sldId id="291" r:id="rId34"/>
    <p:sldId id="292" r:id="rId35"/>
    <p:sldId id="293" r:id="rId36"/>
    <p:sldId id="283" r:id="rId37"/>
    <p:sldId id="285" r:id="rId38"/>
    <p:sldId id="303" r:id="rId39"/>
    <p:sldId id="307" r:id="rId40"/>
    <p:sldId id="308" r:id="rId41"/>
    <p:sldId id="309" r:id="rId42"/>
    <p:sldId id="311" r:id="rId43"/>
    <p:sldId id="312" r:id="rId44"/>
    <p:sldId id="287" r:id="rId45"/>
    <p:sldId id="288" r:id="rId46"/>
    <p:sldId id="290" r:id="rId47"/>
    <p:sldId id="289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emastil 1 – uthevin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03447BB-5D67-496B-8E87-E561075AD55C}" styleName="Mørk stil 1 – uthevin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emastil 2 – utheving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ys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Mørk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iddels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765"/>
  </p:normalViewPr>
  <p:slideViewPr>
    <p:cSldViewPr snapToGrid="0" snapToObjects="1">
      <p:cViewPr varScale="1">
        <p:scale>
          <a:sx n="108" d="100"/>
          <a:sy n="108" d="100"/>
        </p:scale>
        <p:origin x="12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0BE92-84C3-384C-81C4-5AFF439471D0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67E79-1401-074E-8F06-E3FFB6DC5BC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A67E79-1401-074E-8F06-E3FFB6DC5BC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26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06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862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778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497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1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31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79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2473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475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8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362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43CD0-5EB1-994E-9FB9-2A863C476EFC}" type="datetimeFigureOut">
              <a:rPr lang="nb-NO" smtClean="0"/>
              <a:t>09.02.2022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A7A32-8850-4848-8EDB-94203C1DD1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5901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elhusil.no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0">
            <a:extLst>
              <a:ext uri="{FF2B5EF4-FFF2-40B4-BE49-F238E27FC236}">
                <a16:creationId xmlns:a16="http://schemas.microsoft.com/office/drawing/2014/main" id="{F3E416D2-D994-4F7A-8F62-B28B11BE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" name="Bilde 9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35471141-468B-A543-B9BC-9B1C799DEF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" r="2" b="2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58" name="Freeform: Shape 52">
            <a:extLst>
              <a:ext uri="{FF2B5EF4-FFF2-40B4-BE49-F238E27FC236}">
                <a16:creationId xmlns:a16="http://schemas.microsoft.com/office/drawing/2014/main" id="{FB27C166-470E-467E-9E9E-E235EEF3C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24691" y="0"/>
            <a:ext cx="7365784" cy="6858000"/>
          </a:xfrm>
          <a:custGeom>
            <a:avLst/>
            <a:gdLst>
              <a:gd name="connsiteX0" fmla="*/ 5742761 w 7365784"/>
              <a:gd name="connsiteY0" fmla="*/ 0 h 6858000"/>
              <a:gd name="connsiteX1" fmla="*/ 3076369 w 7365784"/>
              <a:gd name="connsiteY1" fmla="*/ 0 h 6858000"/>
              <a:gd name="connsiteX2" fmla="*/ 1949196 w 7365784"/>
              <a:gd name="connsiteY2" fmla="*/ 0 h 6858000"/>
              <a:gd name="connsiteX3" fmla="*/ 1583228 w 7365784"/>
              <a:gd name="connsiteY3" fmla="*/ 0 h 6858000"/>
              <a:gd name="connsiteX4" fmla="*/ 1457787 w 7365784"/>
              <a:gd name="connsiteY4" fmla="*/ 0 h 6858000"/>
              <a:gd name="connsiteX5" fmla="*/ 1445578 w 7365784"/>
              <a:gd name="connsiteY5" fmla="*/ 0 h 6858000"/>
              <a:gd name="connsiteX6" fmla="*/ 571708 w 7365784"/>
              <a:gd name="connsiteY6" fmla="*/ 0 h 6858000"/>
              <a:gd name="connsiteX7" fmla="*/ 237757 w 7365784"/>
              <a:gd name="connsiteY7" fmla="*/ 0 h 6858000"/>
              <a:gd name="connsiteX8" fmla="*/ 205161 w 7365784"/>
              <a:gd name="connsiteY8" fmla="*/ 0 h 6858000"/>
              <a:gd name="connsiteX9" fmla="*/ 0 w 7365784"/>
              <a:gd name="connsiteY9" fmla="*/ 0 h 6858000"/>
              <a:gd name="connsiteX10" fmla="*/ 0 w 7365784"/>
              <a:gd name="connsiteY10" fmla="*/ 6858000 h 6858000"/>
              <a:gd name="connsiteX11" fmla="*/ 205161 w 7365784"/>
              <a:gd name="connsiteY11" fmla="*/ 6858000 h 6858000"/>
              <a:gd name="connsiteX12" fmla="*/ 237757 w 7365784"/>
              <a:gd name="connsiteY12" fmla="*/ 6858000 h 6858000"/>
              <a:gd name="connsiteX13" fmla="*/ 571708 w 7365784"/>
              <a:gd name="connsiteY13" fmla="*/ 6858000 h 6858000"/>
              <a:gd name="connsiteX14" fmla="*/ 1274834 w 7365784"/>
              <a:gd name="connsiteY14" fmla="*/ 6858000 h 6858000"/>
              <a:gd name="connsiteX15" fmla="*/ 1445578 w 7365784"/>
              <a:gd name="connsiteY15" fmla="*/ 6858000 h 6858000"/>
              <a:gd name="connsiteX16" fmla="*/ 1457787 w 7365784"/>
              <a:gd name="connsiteY16" fmla="*/ 6858000 h 6858000"/>
              <a:gd name="connsiteX17" fmla="*/ 1949196 w 7365784"/>
              <a:gd name="connsiteY17" fmla="*/ 6858000 h 6858000"/>
              <a:gd name="connsiteX18" fmla="*/ 3076369 w 7365784"/>
              <a:gd name="connsiteY18" fmla="*/ 6858000 h 6858000"/>
              <a:gd name="connsiteX19" fmla="*/ 4863030 w 7365784"/>
              <a:gd name="connsiteY19" fmla="*/ 6858000 h 6858000"/>
              <a:gd name="connsiteX20" fmla="*/ 4974786 w 7365784"/>
              <a:gd name="connsiteY20" fmla="*/ 6780599 h 6858000"/>
              <a:gd name="connsiteX21" fmla="*/ 5491434 w 7365784"/>
              <a:gd name="connsiteY21" fmla="*/ 6374814 h 6858000"/>
              <a:gd name="connsiteX22" fmla="*/ 7365784 w 7365784"/>
              <a:gd name="connsiteY22" fmla="*/ 3621656 h 6858000"/>
              <a:gd name="connsiteX23" fmla="*/ 5764885 w 7365784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65784" h="6858000">
                <a:moveTo>
                  <a:pt x="5742761" y="0"/>
                </a:moveTo>
                <a:lnTo>
                  <a:pt x="3076369" y="0"/>
                </a:lnTo>
                <a:lnTo>
                  <a:pt x="1949196" y="0"/>
                </a:lnTo>
                <a:lnTo>
                  <a:pt x="1583228" y="0"/>
                </a:lnTo>
                <a:lnTo>
                  <a:pt x="1457787" y="0"/>
                </a:lnTo>
                <a:lnTo>
                  <a:pt x="1445578" y="0"/>
                </a:lnTo>
                <a:lnTo>
                  <a:pt x="571708" y="0"/>
                </a:lnTo>
                <a:lnTo>
                  <a:pt x="237757" y="0"/>
                </a:lnTo>
                <a:lnTo>
                  <a:pt x="205161" y="0"/>
                </a:lnTo>
                <a:lnTo>
                  <a:pt x="0" y="0"/>
                </a:lnTo>
                <a:lnTo>
                  <a:pt x="0" y="6858000"/>
                </a:lnTo>
                <a:lnTo>
                  <a:pt x="205161" y="6858000"/>
                </a:lnTo>
                <a:lnTo>
                  <a:pt x="237757" y="6858000"/>
                </a:lnTo>
                <a:lnTo>
                  <a:pt x="571708" y="6858000"/>
                </a:lnTo>
                <a:lnTo>
                  <a:pt x="1274834" y="6858000"/>
                </a:lnTo>
                <a:lnTo>
                  <a:pt x="1445578" y="6858000"/>
                </a:lnTo>
                <a:lnTo>
                  <a:pt x="1457787" y="6858000"/>
                </a:lnTo>
                <a:lnTo>
                  <a:pt x="1949196" y="6858000"/>
                </a:lnTo>
                <a:lnTo>
                  <a:pt x="3076369" y="6858000"/>
                </a:lnTo>
                <a:lnTo>
                  <a:pt x="4863030" y="6858000"/>
                </a:lnTo>
                <a:lnTo>
                  <a:pt x="4974786" y="6780599"/>
                </a:lnTo>
                <a:cubicBezTo>
                  <a:pt x="5148604" y="6653108"/>
                  <a:pt x="5319231" y="6515397"/>
                  <a:pt x="5491434" y="6374814"/>
                </a:cubicBezTo>
                <a:cubicBezTo>
                  <a:pt x="6437059" y="5602839"/>
                  <a:pt x="7365784" y="4969131"/>
                  <a:pt x="7365784" y="3621656"/>
                </a:cubicBezTo>
                <a:cubicBezTo>
                  <a:pt x="7365784" y="2093192"/>
                  <a:pt x="6792048" y="754641"/>
                  <a:pt x="576488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73636C8-1392-483A-8A7A-CA259E806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3671" y="0"/>
            <a:ext cx="7208329" cy="6858000"/>
          </a:xfrm>
          <a:custGeom>
            <a:avLst/>
            <a:gdLst>
              <a:gd name="connsiteX0" fmla="*/ 5585306 w 7208329"/>
              <a:gd name="connsiteY0" fmla="*/ 0 h 6858000"/>
              <a:gd name="connsiteX1" fmla="*/ 2918914 w 7208329"/>
              <a:gd name="connsiteY1" fmla="*/ 0 h 6858000"/>
              <a:gd name="connsiteX2" fmla="*/ 1592911 w 7208329"/>
              <a:gd name="connsiteY2" fmla="*/ 0 h 6858000"/>
              <a:gd name="connsiteX3" fmla="*/ 1425773 w 7208329"/>
              <a:gd name="connsiteY3" fmla="*/ 0 h 6858000"/>
              <a:gd name="connsiteX4" fmla="*/ 1300332 w 7208329"/>
              <a:gd name="connsiteY4" fmla="*/ 0 h 6858000"/>
              <a:gd name="connsiteX5" fmla="*/ 1288123 w 7208329"/>
              <a:gd name="connsiteY5" fmla="*/ 0 h 6858000"/>
              <a:gd name="connsiteX6" fmla="*/ 414253 w 7208329"/>
              <a:gd name="connsiteY6" fmla="*/ 0 h 6858000"/>
              <a:gd name="connsiteX7" fmla="*/ 80302 w 7208329"/>
              <a:gd name="connsiteY7" fmla="*/ 0 h 6858000"/>
              <a:gd name="connsiteX8" fmla="*/ 47706 w 7208329"/>
              <a:gd name="connsiteY8" fmla="*/ 0 h 6858000"/>
              <a:gd name="connsiteX9" fmla="*/ 0 w 7208329"/>
              <a:gd name="connsiteY9" fmla="*/ 0 h 6858000"/>
              <a:gd name="connsiteX10" fmla="*/ 0 w 7208329"/>
              <a:gd name="connsiteY10" fmla="*/ 6858000 h 6858000"/>
              <a:gd name="connsiteX11" fmla="*/ 47706 w 7208329"/>
              <a:gd name="connsiteY11" fmla="*/ 6858000 h 6858000"/>
              <a:gd name="connsiteX12" fmla="*/ 80302 w 7208329"/>
              <a:gd name="connsiteY12" fmla="*/ 6858000 h 6858000"/>
              <a:gd name="connsiteX13" fmla="*/ 414253 w 7208329"/>
              <a:gd name="connsiteY13" fmla="*/ 6858000 h 6858000"/>
              <a:gd name="connsiteX14" fmla="*/ 1117379 w 7208329"/>
              <a:gd name="connsiteY14" fmla="*/ 6858000 h 6858000"/>
              <a:gd name="connsiteX15" fmla="*/ 1288123 w 7208329"/>
              <a:gd name="connsiteY15" fmla="*/ 6858000 h 6858000"/>
              <a:gd name="connsiteX16" fmla="*/ 1300332 w 7208329"/>
              <a:gd name="connsiteY16" fmla="*/ 6858000 h 6858000"/>
              <a:gd name="connsiteX17" fmla="*/ 1592911 w 7208329"/>
              <a:gd name="connsiteY17" fmla="*/ 6858000 h 6858000"/>
              <a:gd name="connsiteX18" fmla="*/ 2918914 w 7208329"/>
              <a:gd name="connsiteY18" fmla="*/ 6858000 h 6858000"/>
              <a:gd name="connsiteX19" fmla="*/ 4705575 w 7208329"/>
              <a:gd name="connsiteY19" fmla="*/ 6858000 h 6858000"/>
              <a:gd name="connsiteX20" fmla="*/ 4817331 w 7208329"/>
              <a:gd name="connsiteY20" fmla="*/ 6780599 h 6858000"/>
              <a:gd name="connsiteX21" fmla="*/ 5333979 w 7208329"/>
              <a:gd name="connsiteY21" fmla="*/ 6374814 h 6858000"/>
              <a:gd name="connsiteX22" fmla="*/ 7208329 w 7208329"/>
              <a:gd name="connsiteY22" fmla="*/ 3621656 h 6858000"/>
              <a:gd name="connsiteX23" fmla="*/ 5607430 w 7208329"/>
              <a:gd name="connsiteY23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08329" h="6858000">
                <a:moveTo>
                  <a:pt x="5585306" y="0"/>
                </a:moveTo>
                <a:lnTo>
                  <a:pt x="2918914" y="0"/>
                </a:lnTo>
                <a:lnTo>
                  <a:pt x="1592911" y="0"/>
                </a:lnTo>
                <a:lnTo>
                  <a:pt x="1425773" y="0"/>
                </a:lnTo>
                <a:lnTo>
                  <a:pt x="1300332" y="0"/>
                </a:lnTo>
                <a:lnTo>
                  <a:pt x="1288123" y="0"/>
                </a:lnTo>
                <a:lnTo>
                  <a:pt x="414253" y="0"/>
                </a:lnTo>
                <a:lnTo>
                  <a:pt x="80302" y="0"/>
                </a:lnTo>
                <a:lnTo>
                  <a:pt x="47706" y="0"/>
                </a:lnTo>
                <a:lnTo>
                  <a:pt x="0" y="0"/>
                </a:lnTo>
                <a:lnTo>
                  <a:pt x="0" y="6858000"/>
                </a:lnTo>
                <a:lnTo>
                  <a:pt x="47706" y="6858000"/>
                </a:lnTo>
                <a:lnTo>
                  <a:pt x="80302" y="6858000"/>
                </a:lnTo>
                <a:lnTo>
                  <a:pt x="414253" y="6858000"/>
                </a:lnTo>
                <a:lnTo>
                  <a:pt x="1117379" y="6858000"/>
                </a:lnTo>
                <a:lnTo>
                  <a:pt x="1288123" y="6858000"/>
                </a:lnTo>
                <a:lnTo>
                  <a:pt x="1300332" y="6858000"/>
                </a:lnTo>
                <a:lnTo>
                  <a:pt x="1592911" y="6858000"/>
                </a:lnTo>
                <a:lnTo>
                  <a:pt x="2918914" y="6858000"/>
                </a:lnTo>
                <a:lnTo>
                  <a:pt x="4705575" y="6858000"/>
                </a:lnTo>
                <a:lnTo>
                  <a:pt x="4817331" y="6780599"/>
                </a:lnTo>
                <a:cubicBezTo>
                  <a:pt x="4991149" y="6653108"/>
                  <a:pt x="5161776" y="6515397"/>
                  <a:pt x="5333979" y="6374814"/>
                </a:cubicBezTo>
                <a:cubicBezTo>
                  <a:pt x="6279604" y="5602839"/>
                  <a:pt x="7208329" y="4969131"/>
                  <a:pt x="7208329" y="3621656"/>
                </a:cubicBezTo>
                <a:cubicBezTo>
                  <a:pt x="7208329" y="2093192"/>
                  <a:pt x="6634593" y="754641"/>
                  <a:pt x="5607430" y="14997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539A79B-DFBA-4781-B0DE-4044B072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11396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F9A6B6D-ACF8-5547-A2DF-DCA9A106B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0897" y="1346268"/>
            <a:ext cx="5568285" cy="280947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latin typeface="Exo 2" pitchFamily="2" charset="77"/>
              </a:rPr>
              <a:t>Årsmøte </a:t>
            </a:r>
            <a:r>
              <a:rPr lang="nb-NO" b="1" dirty="0">
                <a:highlight>
                  <a:srgbClr val="FFFF00"/>
                </a:highlight>
                <a:latin typeface="Exo 2" pitchFamily="2" charset="77"/>
              </a:rPr>
              <a:t>XXXX</a:t>
            </a:r>
            <a:br>
              <a:rPr lang="nb-NO" dirty="0">
                <a:latin typeface="Exo 2" pitchFamily="2" charset="77"/>
              </a:rPr>
            </a:br>
            <a:r>
              <a:rPr lang="nb-NO" dirty="0">
                <a:latin typeface="Exo 2" pitchFamily="2" charset="77"/>
              </a:rPr>
              <a:t>Melhus Idrettslag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4062C8-D4E8-5C4D-81A9-CCFA271652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9341" y="4251279"/>
            <a:ext cx="5569714" cy="1037228"/>
          </a:xfrm>
        </p:spPr>
        <p:txBody>
          <a:bodyPr>
            <a:normAutofit/>
          </a:bodyPr>
          <a:lstStyle/>
          <a:p>
            <a:pPr algn="l"/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Dato// Klokkeslett</a:t>
            </a:r>
          </a:p>
          <a:p>
            <a:pPr algn="l"/>
            <a:r>
              <a:rPr lang="nb-NO" dirty="0">
                <a:latin typeface="Exo 2" pitchFamily="2" charset="77"/>
              </a:rPr>
              <a:t>Microsoft Teams</a:t>
            </a:r>
          </a:p>
        </p:txBody>
      </p:sp>
    </p:spTree>
    <p:extLst>
      <p:ext uri="{BB962C8B-B14F-4D97-AF65-F5344CB8AC3E}">
        <p14:creationId xmlns:p14="http://schemas.microsoft.com/office/powerpoint/2010/main" val="307600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AC0D89-631C-4D49-9215-E6BE2F454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52" y="1610024"/>
            <a:ext cx="3266748" cy="145700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Viktig informasjon</a:t>
            </a:r>
            <a:br>
              <a:rPr lang="nb-NO" sz="2800" dirty="0">
                <a:latin typeface="Exo 2" pitchFamily="2" charset="77"/>
              </a:rPr>
            </a:br>
            <a:r>
              <a:rPr lang="nb-NO" sz="2800" dirty="0">
                <a:latin typeface="Exo 2" pitchFamily="2" charset="77"/>
              </a:rPr>
              <a:t>---</a:t>
            </a:r>
            <a:br>
              <a:rPr lang="nb-NO" sz="2800" dirty="0">
                <a:latin typeface="Exo 2" pitchFamily="2" charset="77"/>
              </a:rPr>
            </a:br>
            <a:r>
              <a:rPr lang="nb-NO" sz="2800" dirty="0">
                <a:latin typeface="Exo 2" pitchFamily="2" charset="77"/>
              </a:rPr>
              <a:t>Digitalt Årsmøte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B4B6AE-CD6D-4227-A21D-97D91550C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450" y="3326351"/>
            <a:ext cx="3266750" cy="3272324"/>
          </a:xfrm>
        </p:spPr>
        <p:txBody>
          <a:bodyPr anchor="t">
            <a:normAutofit/>
          </a:bodyPr>
          <a:lstStyle/>
          <a:p>
            <a:r>
              <a:rPr lang="nn-NO" sz="2000" dirty="0">
                <a:latin typeface="Exo 2" pitchFamily="2" charset="77"/>
              </a:rPr>
              <a:t>Ha på mute og slå av kamera</a:t>
            </a:r>
          </a:p>
          <a:p>
            <a:r>
              <a:rPr lang="nn-NO" sz="2000" dirty="0">
                <a:latin typeface="Exo 2" pitchFamily="2" charset="77"/>
              </a:rPr>
              <a:t>Bruk chat eller rekk opp handa om du ønsker å si noe. Dirigent gir deg ordet.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F36AF7A5-E095-B54E-A3A4-13463A671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065" y="1846758"/>
            <a:ext cx="5974070" cy="334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8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</a:t>
            </a:r>
            <a:br>
              <a:rPr lang="nb-NO" sz="28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Godkjenning av de stemmeberettigede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For å være stemmeberettiget må du ha betalt medlemskontingent, fylle minst 15 år ila 202</a:t>
            </a:r>
            <a:r>
              <a:rPr lang="nb-NO" sz="2000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*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 og vært medlem i idrettslaget i minst én måned. 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50893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2</a:t>
            </a:r>
            <a:br>
              <a:rPr lang="nb-NO" sz="28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Valg av dirigent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velges som dirigent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57954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3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Valg av protokollfører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velges som protokollfører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3004705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4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400" dirty="0">
                <a:solidFill>
                  <a:schemeClr val="bg1"/>
                </a:solidFill>
                <a:latin typeface="Exo 2" pitchFamily="2" charset="77"/>
              </a:rPr>
              <a:t>Valg av to medlemmer til å underskrive protokollen</a:t>
            </a:r>
            <a:endParaRPr lang="nb-NO" sz="2800" dirty="0">
              <a:solidFill>
                <a:schemeClr val="bg1"/>
              </a:solidFill>
              <a:latin typeface="Exo 2" pitchFamily="2" charset="77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  <a:r>
              <a:rPr lang="nb-NO" sz="2000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og </a:t>
            </a: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velges til å underskrive protokollen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85142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5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Godkjenning av innkalling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2"/>
            <a:ext cx="3582072" cy="100003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Innkallingen godkjennes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024994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6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Godkjenning av saksliste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Sakslisten godkjennes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</p:spTree>
    <p:extLst>
      <p:ext uri="{BB962C8B-B14F-4D97-AF65-F5344CB8AC3E}">
        <p14:creationId xmlns:p14="http://schemas.microsoft.com/office/powerpoint/2010/main" val="88009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7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Godkjenning av forretningsorden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383121"/>
            <a:ext cx="3582072" cy="27932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Forretningsorden: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Melhus Idrettslag følger NIFs utarbeidet forslag om forretningsorden for digitale årsmøter.</a:t>
            </a:r>
            <a:endParaRPr lang="nb-NO" sz="2000" b="1" dirty="0">
              <a:solidFill>
                <a:schemeClr val="bg1"/>
              </a:solidFill>
              <a:latin typeface="Exo 2" pitchFamily="2" charset="77"/>
            </a:endParaRPr>
          </a:p>
          <a:p>
            <a:pPr marL="0" indent="0">
              <a:buNone/>
            </a:pPr>
            <a:r>
              <a:rPr lang="nb-NO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  <a:latin typeface="Exo 2" pitchFamily="2" charset="77"/>
              </a:rPr>
              <a:t>Forretningsorden godkjennes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pic>
        <p:nvPicPr>
          <p:cNvPr id="10" name="Bilde 9" descr="Et bilde som inneholder tekst&#10;&#10;Automatisk generert beskrivelse">
            <a:extLst>
              <a:ext uri="{FF2B5EF4-FFF2-40B4-BE49-F238E27FC236}">
                <a16:creationId xmlns:a16="http://schemas.microsoft.com/office/drawing/2014/main" id="{E10CCBB6-9287-AC45-818B-9509004D3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235" y="17069"/>
            <a:ext cx="4472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44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916546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8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Behandle idrettslagets årsberetning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Årsberetningen er lagt ut på 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www.melhusil.no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 i PDF-format. 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393260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3AB74A-4A80-9C45-8347-D2D6CD2A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>
                <a:solidFill>
                  <a:srgbClr val="FFFFFF"/>
                </a:solidFill>
                <a:latin typeface="Exo 2" pitchFamily="2" charset="77"/>
              </a:rPr>
              <a:t>Hoved-styret</a:t>
            </a:r>
            <a:endParaRPr lang="en-US" sz="3600" b="1" kern="1200" dirty="0">
              <a:solidFill>
                <a:srgbClr val="FFFFFF"/>
              </a:solidFill>
              <a:latin typeface="Exo 2" pitchFamily="2" charset="77"/>
            </a:endParaRPr>
          </a:p>
        </p:txBody>
      </p:sp>
      <p:pic>
        <p:nvPicPr>
          <p:cNvPr id="11" name="Bilde 10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2CF6FFB9-5979-E64B-96AD-5DA44E82C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802" y="280601"/>
            <a:ext cx="2628900" cy="147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7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3AB74A-4A80-9C45-8347-D2D6CD2A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  <a:latin typeface="Exo 2" pitchFamily="2" charset="77"/>
              </a:rPr>
              <a:t>Avdelings-styret</a:t>
            </a:r>
          </a:p>
        </p:txBody>
      </p:sp>
      <p:pic>
        <p:nvPicPr>
          <p:cNvPr id="10" name="Bilde 9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9A6F074-8482-4643-8CF0-2EF08F84E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635" y="83693"/>
            <a:ext cx="3092929" cy="173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2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0A4B931-B7F0-403E-9F40-8A4054A04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12192000" cy="6858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3">
            <a:extLst>
              <a:ext uri="{FF2B5EF4-FFF2-40B4-BE49-F238E27FC236}">
                <a16:creationId xmlns:a16="http://schemas.microsoft.com/office/drawing/2014/main" id="{4CEAF602-346E-4A18-BDCE-F489E035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">
            <a:extLst>
              <a:ext uri="{FF2B5EF4-FFF2-40B4-BE49-F238E27FC236}">
                <a16:creationId xmlns:a16="http://schemas.microsoft.com/office/drawing/2014/main" id="{F74A1337-596D-453E-B873-BCF1760EE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3AB74A-4A80-9C45-8347-D2D6CD2A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600325"/>
            <a:ext cx="4948428" cy="2651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4600" b="1" dirty="0">
                <a:latin typeface="Exo 2" pitchFamily="2" charset="77"/>
              </a:rPr>
              <a:t>Styrer, komiteer og revisor</a:t>
            </a:r>
          </a:p>
        </p:txBody>
      </p:sp>
      <p:pic>
        <p:nvPicPr>
          <p:cNvPr id="14" name="Bilde 13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0F07C98-1325-D047-AE0C-9FEB274F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43" y="321722"/>
            <a:ext cx="2901328" cy="16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31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FF4B1C66-BBAA-E64F-B720-D1455D4CE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1" r="16157" b="2"/>
          <a:stretch/>
        </p:blipFill>
        <p:spPr>
          <a:xfrm>
            <a:off x="4035287" y="10"/>
            <a:ext cx="8156713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8C1DD1-A074-364E-9A3D-D3779543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443" y="-164962"/>
            <a:ext cx="5266155" cy="1325563"/>
          </a:xfrm>
        </p:spPr>
        <p:txBody>
          <a:bodyPr>
            <a:normAutofit/>
          </a:bodyPr>
          <a:lstStyle/>
          <a:p>
            <a:r>
              <a:rPr lang="nb-NO" b="1" dirty="0">
                <a:latin typeface="Exo 2" pitchFamily="2" charset="77"/>
              </a:rPr>
              <a:t>Styrets arbeid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0E09C5-66DF-4BF5-B242-4ACE84E3B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8" y="848139"/>
            <a:ext cx="5044397" cy="589721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1400" b="1" dirty="0">
                <a:latin typeface="Exo 2" pitchFamily="2" charset="77"/>
              </a:rPr>
              <a:t>Styremøter</a:t>
            </a:r>
            <a:br>
              <a:rPr lang="nb-NO" sz="1400" b="1" dirty="0">
                <a:latin typeface="Exo 2" pitchFamily="2" charset="77"/>
              </a:rPr>
            </a:br>
            <a:r>
              <a:rPr lang="nb-NO" sz="14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400" b="1" dirty="0">
                <a:latin typeface="Exo 2" pitchFamily="2" charset="77"/>
              </a:rPr>
              <a:t>Spesielle oppgaver: </a:t>
            </a:r>
            <a:endParaRPr lang="nb-NO" sz="1400" b="1" i="1" dirty="0">
              <a:latin typeface="Exo 2" pitchFamily="2" charset="77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nb-NO" sz="14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</a:t>
            </a:r>
            <a:endParaRPr lang="nb-NO" sz="1400" b="1" dirty="0">
              <a:latin typeface="Exo 2" pitchFamily="2" charset="7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nb-NO" sz="1400" b="1" dirty="0">
                <a:latin typeface="Exo 2" pitchFamily="2" charset="77"/>
              </a:rPr>
              <a:t>Aktivitet</a:t>
            </a:r>
            <a:br>
              <a:rPr lang="nb-NO" sz="1400" b="1" dirty="0">
                <a:latin typeface="Exo 2" pitchFamily="2" charset="77"/>
              </a:rPr>
            </a:br>
            <a:r>
              <a:rPr lang="nb-NO" sz="1400" dirty="0">
                <a:latin typeface="Exo 2" pitchFamily="2" charset="77"/>
              </a:rPr>
              <a:t>Melhus Idrettslag viser til årsberetningene til avdelingene for aktivitetsstatus i idrettslaget. Dette blir publisert på avdelingenes nettsider og Facebook. Rapportene inneholder avdelingsstyrenes sammensetning, arbeid, økonomi og medlemstall.</a:t>
            </a:r>
          </a:p>
        </p:txBody>
      </p:sp>
    </p:spTree>
    <p:extLst>
      <p:ext uri="{BB962C8B-B14F-4D97-AF65-F5344CB8AC3E}">
        <p14:creationId xmlns:p14="http://schemas.microsoft.com/office/powerpoint/2010/main" val="645472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2F9423-F4B1-45D4-8445-E9991ECCB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8E1E47-B003-CE47-9F22-047DE8D27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97" y="518649"/>
            <a:ext cx="9882278" cy="1067634"/>
          </a:xfrm>
        </p:spPr>
        <p:txBody>
          <a:bodyPr anchor="ctr">
            <a:normAutofit/>
          </a:bodyPr>
          <a:lstStyle/>
          <a:p>
            <a:r>
              <a:rPr lang="nb-NO" b="1" dirty="0">
                <a:latin typeface="Exo 2" pitchFamily="2" charset="77"/>
              </a:rPr>
              <a:t>Medlemstall – </a:t>
            </a:r>
            <a:r>
              <a:rPr lang="nb-NO" sz="2800" dirty="0">
                <a:highlight>
                  <a:srgbClr val="FFFF00"/>
                </a:highlight>
                <a:latin typeface="Exo 2" pitchFamily="2" charset="77"/>
              </a:rPr>
              <a:t>31.12.202*</a:t>
            </a:r>
            <a:endParaRPr lang="nb-NO" dirty="0">
              <a:highlight>
                <a:srgbClr val="FFFF00"/>
              </a:highlight>
              <a:latin typeface="Exo 2" pitchFamily="2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628863"/>
            <a:ext cx="1128382" cy="847206"/>
            <a:chOff x="8183879" y="1000124"/>
            <a:chExt cx="1562267" cy="117297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B3B278C4-3D8D-3340-AE9F-FC96C09A0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006639"/>
              </p:ext>
            </p:extLst>
          </p:nvPr>
        </p:nvGraphicFramePr>
        <p:xfrm>
          <a:off x="0" y="2356985"/>
          <a:ext cx="12026348" cy="3819656"/>
        </p:xfrm>
        <a:graphic>
          <a:graphicData uri="http://schemas.openxmlformats.org/drawingml/2006/table">
            <a:tbl>
              <a:tblPr/>
              <a:tblGrid>
                <a:gridCol w="1911241">
                  <a:extLst>
                    <a:ext uri="{9D8B030D-6E8A-4147-A177-3AD203B41FA5}">
                      <a16:colId xmlns:a16="http://schemas.microsoft.com/office/drawing/2014/main" val="331264954"/>
                    </a:ext>
                  </a:extLst>
                </a:gridCol>
                <a:gridCol w="1580249">
                  <a:extLst>
                    <a:ext uri="{9D8B030D-6E8A-4147-A177-3AD203B41FA5}">
                      <a16:colId xmlns:a16="http://schemas.microsoft.com/office/drawing/2014/main" val="3858220286"/>
                    </a:ext>
                  </a:extLst>
                </a:gridCol>
                <a:gridCol w="1793028">
                  <a:extLst>
                    <a:ext uri="{9D8B030D-6E8A-4147-A177-3AD203B41FA5}">
                      <a16:colId xmlns:a16="http://schemas.microsoft.com/office/drawing/2014/main" val="1950870985"/>
                    </a:ext>
                  </a:extLst>
                </a:gridCol>
                <a:gridCol w="1542422">
                  <a:extLst>
                    <a:ext uri="{9D8B030D-6E8A-4147-A177-3AD203B41FA5}">
                      <a16:colId xmlns:a16="http://schemas.microsoft.com/office/drawing/2014/main" val="1315787145"/>
                    </a:ext>
                  </a:extLst>
                </a:gridCol>
                <a:gridCol w="1542422">
                  <a:extLst>
                    <a:ext uri="{9D8B030D-6E8A-4147-A177-3AD203B41FA5}">
                      <a16:colId xmlns:a16="http://schemas.microsoft.com/office/drawing/2014/main" val="3645838417"/>
                    </a:ext>
                  </a:extLst>
                </a:gridCol>
                <a:gridCol w="2043638">
                  <a:extLst>
                    <a:ext uri="{9D8B030D-6E8A-4147-A177-3AD203B41FA5}">
                      <a16:colId xmlns:a16="http://schemas.microsoft.com/office/drawing/2014/main" val="2170901305"/>
                    </a:ext>
                  </a:extLst>
                </a:gridCol>
                <a:gridCol w="1613348">
                  <a:extLst>
                    <a:ext uri="{9D8B030D-6E8A-4147-A177-3AD203B41FA5}">
                      <a16:colId xmlns:a16="http://schemas.microsoft.com/office/drawing/2014/main" val="1587655887"/>
                    </a:ext>
                  </a:extLst>
                </a:gridCol>
              </a:tblGrid>
              <a:tr h="116614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0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0-5 år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6-12 år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 dirty="0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13-19 år</a:t>
                      </a:r>
                      <a:endParaRPr lang="nb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20-25 år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 dirty="0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år og eldre</a:t>
                      </a:r>
                      <a:endParaRPr lang="nb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Totalt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4959787"/>
                  </a:ext>
                </a:extLst>
              </a:tr>
              <a:tr h="64534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Kvinner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8055486"/>
                  </a:ext>
                </a:extLst>
              </a:tr>
              <a:tr h="64534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Menn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440055" algn="l"/>
                        </a:tabLs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163726"/>
                  </a:ext>
                </a:extLst>
              </a:tr>
              <a:tr h="645341"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nb-NO" sz="3000" b="1" i="0" u="none" strike="noStrike">
                          <a:effectLst/>
                          <a:latin typeface="Exo 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Totalt</a:t>
                      </a: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nb-NO" sz="4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079" marR="120079" marT="257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579333"/>
                  </a:ext>
                </a:extLst>
              </a:tr>
            </a:tbl>
          </a:graphicData>
        </a:graphic>
      </p:graphicFrame>
      <p:pic>
        <p:nvPicPr>
          <p:cNvPr id="6" name="Bilde 5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6F9768CF-5333-DF43-B024-CE451A32E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588" y="0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48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FF4B1C66-BBAA-E64F-B720-D1455D4CE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11" r="16157" b="2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28C1DD1-A074-364E-9A3D-D37795435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45" y="-164962"/>
            <a:ext cx="6542254" cy="1325563"/>
          </a:xfrm>
        </p:spPr>
        <p:txBody>
          <a:bodyPr>
            <a:normAutofit/>
          </a:bodyPr>
          <a:lstStyle/>
          <a:p>
            <a:r>
              <a:rPr lang="nb-NO" b="1" dirty="0">
                <a:latin typeface="Exo 2" pitchFamily="2" charset="77"/>
              </a:rPr>
              <a:t>Økonomi//Årsregnskap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0E09C5-66DF-4BF5-B242-4ACE84E3B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8" y="848139"/>
            <a:ext cx="5044397" cy="5897218"/>
          </a:xfrm>
        </p:spPr>
        <p:txBody>
          <a:bodyPr anchor="t"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Alle avdelingene avlegger egne regnskap, budsjett og egne årsrapporter som inngår i den totale oversikten for Melhus idrettslag.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Etter styrets oppfatning gir det fremlagte resultatregnskap og balanse med tilhørende noter fyllestgjørende informasjon om driften og stillingen for idrettslaget.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Årsregnskapet er avlagt under forutsetning om fortsatt drift, og det bekreftes at denne forutsetningen er til stede.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Etter styrets oppfatning gir det framlagte regnskapet et rettvisende bilde av resultatet i 2020 og selskapets økonomiske stilling pr. </a:t>
            </a:r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31.12.202*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Antall medlemmer pr. </a:t>
            </a:r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31.12.202* </a:t>
            </a:r>
            <a:r>
              <a:rPr lang="nb-NO" dirty="0">
                <a:latin typeface="Exo 2" pitchFamily="2" charset="77"/>
              </a:rPr>
              <a:t>var </a:t>
            </a:r>
            <a:r>
              <a:rPr lang="nb-NO" dirty="0" err="1">
                <a:highlight>
                  <a:srgbClr val="FFFF00"/>
                </a:highlight>
                <a:latin typeface="Exo 2" pitchFamily="2" charset="77"/>
              </a:rPr>
              <a:t>xxxx</a:t>
            </a:r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Årsresultatet for Melhus Idrettslag 2020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kr. </a:t>
            </a:r>
            <a:r>
              <a:rPr lang="nb-NO" dirty="0" err="1">
                <a:highlight>
                  <a:srgbClr val="FFFF00"/>
                </a:highlight>
                <a:latin typeface="Exo 2" pitchFamily="2" charset="77"/>
              </a:rPr>
              <a:t>X</a:t>
            </a:r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 XXX XXX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Egenkapital for Melhus Idrettslag 2020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kr. </a:t>
            </a:r>
            <a:r>
              <a:rPr lang="nb-NO" dirty="0" err="1">
                <a:highlight>
                  <a:srgbClr val="FFFF00"/>
                </a:highlight>
                <a:latin typeface="Exo 2" pitchFamily="2" charset="77"/>
              </a:rPr>
              <a:t>X</a:t>
            </a:r>
            <a:r>
              <a:rPr lang="nb-NO" dirty="0">
                <a:highlight>
                  <a:srgbClr val="FFFF00"/>
                </a:highlight>
                <a:latin typeface="Exo 2" pitchFamily="2" charset="77"/>
              </a:rPr>
              <a:t> XXX XXX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dirty="0">
                <a:latin typeface="Exo 2" pitchFamily="2" charset="77"/>
              </a:rPr>
              <a:t>For øvrige økonomiske tall vises det til årsregnskapet for Melhus Idrettslag</a:t>
            </a:r>
          </a:p>
        </p:txBody>
      </p:sp>
    </p:spTree>
    <p:extLst>
      <p:ext uri="{BB962C8B-B14F-4D97-AF65-F5344CB8AC3E}">
        <p14:creationId xmlns:p14="http://schemas.microsoft.com/office/powerpoint/2010/main" val="3842827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8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Behandling av idrettslagets årsberetning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Alle avdelingers årsberetninger og årsmeldinger blir godkjent samlet. </a:t>
            </a:r>
            <a:r>
              <a:rPr lang="nb-NO" sz="2000" dirty="0" err="1">
                <a:solidFill>
                  <a:schemeClr val="bg1"/>
                </a:solidFill>
                <a:latin typeface="Exo 2" pitchFamily="2" charset="77"/>
              </a:rPr>
              <a:t>Hovedlagets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 årsberetning blir godkjent.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4230181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9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Behandling av idrettslagets regnskap i revidert stand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Gjennomgang av økonomiansvarlig </a:t>
            </a: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2512355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A4379A-5BA1-D44C-BE3C-F196B1C27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4927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704BBC-C33A-704F-A43D-BEFA09C48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948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3E8D31-03AF-4A47-B9B3-78D7326BF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7325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539F2C-7FA6-D847-89CC-CB31C09CE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13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0F3971-8DCF-9349-A9AB-FBA0B8B3F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7907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D8B745-1E05-144E-90B5-3B3E224C8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4320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76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052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9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Behandling av idrettslagets regnskap i revidert stand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Alle avdelingers regnskap blir godkjent samlet. </a:t>
            </a:r>
            <a:r>
              <a:rPr lang="nb-NO" sz="2000" dirty="0" err="1">
                <a:solidFill>
                  <a:schemeClr val="bg1"/>
                </a:solidFill>
                <a:latin typeface="Exo 2" pitchFamily="2" charset="77"/>
              </a:rPr>
              <a:t>Hovedlagets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 regnskap blir godkjent separat.</a:t>
            </a:r>
          </a:p>
          <a:p>
            <a:pPr marL="0" indent="0">
              <a:buNone/>
            </a:pPr>
            <a:endParaRPr lang="nb-NO" sz="2000" b="1" dirty="0">
              <a:solidFill>
                <a:schemeClr val="bg1"/>
              </a:solidFill>
              <a:latin typeface="Exo 2" pitchFamily="2" charset="77"/>
            </a:endParaRP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741266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10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Behandle forslag og saker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Sak 10.1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XXXX XXXXXX 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Sak 10.2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XXXX XXXXXX</a:t>
            </a:r>
          </a:p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OSV...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3025214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1634A7F-E643-BC41-ADBD-0BA9A4553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Exo 2" pitchFamily="2" charset="77"/>
              </a:rPr>
              <a:t>Sak 10.1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0EACC1-ED78-4B87-A900-EBC40621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3801819" cy="2698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b="1"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>
                <a:latin typeface="Exo 2" pitchFamily="2" charset="77"/>
              </a:rPr>
              <a:t>Forslaget godkjennes</a:t>
            </a:r>
          </a:p>
          <a:p>
            <a:endParaRPr lang="en-US" sz="1600" dirty="0"/>
          </a:p>
        </p:txBody>
      </p:sp>
      <p:pic>
        <p:nvPicPr>
          <p:cNvPr id="7" name="Bilde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AB3A9B6C-025A-2940-AEAF-F9774FC6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3" y="4587092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09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1634A7F-E643-BC41-ADBD-0BA9A4553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Exo 2" pitchFamily="2" charset="77"/>
              </a:rPr>
              <a:t>Sak 10.2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D0EACC1-ED78-4B87-A900-EBC40621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3801819" cy="2698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200" b="1" dirty="0"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latin typeface="Exo 2" pitchFamily="2" charset="77"/>
              </a:rPr>
              <a:t>Forslaget godkjennes</a:t>
            </a:r>
          </a:p>
          <a:p>
            <a:endParaRPr lang="en-US" sz="1600" dirty="0"/>
          </a:p>
        </p:txBody>
      </p:sp>
      <p:pic>
        <p:nvPicPr>
          <p:cNvPr id="7" name="Bilde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AB3A9B6C-025A-2940-AEAF-F9774FC67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3" y="4587092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34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11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Fastsette medlemskontingent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Medlemskontingenten fastsettes for </a:t>
            </a:r>
            <a:r>
              <a:rPr lang="nb-NO" sz="2000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202* 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til            kr. </a:t>
            </a:r>
            <a:r>
              <a:rPr lang="nb-NO" sz="2000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***</a:t>
            </a: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,-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</p:spTree>
    <p:extLst>
      <p:ext uri="{BB962C8B-B14F-4D97-AF65-F5344CB8AC3E}">
        <p14:creationId xmlns:p14="http://schemas.microsoft.com/office/powerpoint/2010/main" val="1302923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12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Vedta budsjett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Budsjettet gjennomgås av økonomiansvarlig </a:t>
            </a:r>
            <a:r>
              <a:rPr lang="nb-NO" sz="2000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 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21225825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37EF79-417B-A642-8AB3-A73BDD8A8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F10316-9ECE-F84E-B82C-C561E6F38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72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276005-47A7-9A4B-8DC4-D2FE565C0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6078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12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Vedta budsjett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Budsjett godkjennes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969844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13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Behandle idrettslagets organisasjonsplan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Organisasjonsplan med beskrevet endring godkjennes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214095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14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Foreta valg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261" y="3440430"/>
            <a:ext cx="3666026" cy="27473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Valgkomiteens innstilling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3848003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Hovedstyret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C2DF5308-B388-554D-9CF5-9805B69E2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308519"/>
              </p:ext>
            </p:extLst>
          </p:nvPr>
        </p:nvGraphicFramePr>
        <p:xfrm>
          <a:off x="4563931" y="2605541"/>
          <a:ext cx="7324853" cy="3725768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436590">
                  <a:extLst>
                    <a:ext uri="{9D8B030D-6E8A-4147-A177-3AD203B41FA5}">
                      <a16:colId xmlns:a16="http://schemas.microsoft.com/office/drawing/2014/main" val="617027718"/>
                    </a:ext>
                  </a:extLst>
                </a:gridCol>
                <a:gridCol w="1924279">
                  <a:extLst>
                    <a:ext uri="{9D8B030D-6E8A-4147-A177-3AD203B41FA5}">
                      <a16:colId xmlns:a16="http://schemas.microsoft.com/office/drawing/2014/main" val="3265210337"/>
                    </a:ext>
                  </a:extLst>
                </a:gridCol>
                <a:gridCol w="1111176">
                  <a:extLst>
                    <a:ext uri="{9D8B030D-6E8A-4147-A177-3AD203B41FA5}">
                      <a16:colId xmlns:a16="http://schemas.microsoft.com/office/drawing/2014/main" val="133711460"/>
                    </a:ext>
                  </a:extLst>
                </a:gridCol>
                <a:gridCol w="1210389">
                  <a:extLst>
                    <a:ext uri="{9D8B030D-6E8A-4147-A177-3AD203B41FA5}">
                      <a16:colId xmlns:a16="http://schemas.microsoft.com/office/drawing/2014/main" val="2683252274"/>
                    </a:ext>
                  </a:extLst>
                </a:gridCol>
                <a:gridCol w="613975">
                  <a:extLst>
                    <a:ext uri="{9D8B030D-6E8A-4147-A177-3AD203B41FA5}">
                      <a16:colId xmlns:a16="http://schemas.microsoft.com/office/drawing/2014/main" val="3804783933"/>
                    </a:ext>
                  </a:extLst>
                </a:gridCol>
                <a:gridCol w="1028444">
                  <a:extLst>
                    <a:ext uri="{9D8B030D-6E8A-4147-A177-3AD203B41FA5}">
                      <a16:colId xmlns:a16="http://schemas.microsoft.com/office/drawing/2014/main" val="2932767665"/>
                    </a:ext>
                  </a:extLst>
                </a:gridCol>
              </a:tblGrid>
              <a:tr h="421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Verv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Valgt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Telefon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For periode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På valg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Valg 2021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6041443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Leder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50090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Kasserer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965209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Styremedlem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025594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Styremedlem</a:t>
                      </a:r>
                      <a:br>
                        <a:rPr lang="nb-NO" sz="1400">
                          <a:effectLst/>
                          <a:latin typeface="Exo 2" pitchFamily="2" charset="77"/>
                        </a:rPr>
                      </a:b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329172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Styremedlem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6435780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Styremedlem 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111464"/>
                  </a:ext>
                </a:extLst>
              </a:tr>
            </a:tbl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400" dirty="0">
                <a:latin typeface="Exo 2" pitchFamily="2" charset="77"/>
              </a:rPr>
              <a:t>Styremedlemmer velges inn for to år av gangen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400" dirty="0">
                <a:latin typeface="Exo 2" pitchFamily="2" charset="77"/>
              </a:rPr>
              <a:t>Hovedstyret konstituerer selv rollefordelingen ved første styremøte</a:t>
            </a:r>
          </a:p>
        </p:txBody>
      </p:sp>
    </p:spTree>
    <p:extLst>
      <p:ext uri="{BB962C8B-B14F-4D97-AF65-F5344CB8AC3E}">
        <p14:creationId xmlns:p14="http://schemas.microsoft.com/office/powerpoint/2010/main" val="139572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Kontrollutvalget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C2DF5308-B388-554D-9CF5-9805B69E2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320065"/>
              </p:ext>
            </p:extLst>
          </p:nvPr>
        </p:nvGraphicFramePr>
        <p:xfrm>
          <a:off x="4563931" y="2605541"/>
          <a:ext cx="7324853" cy="3725768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436590">
                  <a:extLst>
                    <a:ext uri="{9D8B030D-6E8A-4147-A177-3AD203B41FA5}">
                      <a16:colId xmlns:a16="http://schemas.microsoft.com/office/drawing/2014/main" val="617027718"/>
                    </a:ext>
                  </a:extLst>
                </a:gridCol>
                <a:gridCol w="1826471">
                  <a:extLst>
                    <a:ext uri="{9D8B030D-6E8A-4147-A177-3AD203B41FA5}">
                      <a16:colId xmlns:a16="http://schemas.microsoft.com/office/drawing/2014/main" val="3265210337"/>
                    </a:ext>
                  </a:extLst>
                </a:gridCol>
                <a:gridCol w="1208984">
                  <a:extLst>
                    <a:ext uri="{9D8B030D-6E8A-4147-A177-3AD203B41FA5}">
                      <a16:colId xmlns:a16="http://schemas.microsoft.com/office/drawing/2014/main" val="133711460"/>
                    </a:ext>
                  </a:extLst>
                </a:gridCol>
                <a:gridCol w="1210389">
                  <a:extLst>
                    <a:ext uri="{9D8B030D-6E8A-4147-A177-3AD203B41FA5}">
                      <a16:colId xmlns:a16="http://schemas.microsoft.com/office/drawing/2014/main" val="2683252274"/>
                    </a:ext>
                  </a:extLst>
                </a:gridCol>
                <a:gridCol w="613975">
                  <a:extLst>
                    <a:ext uri="{9D8B030D-6E8A-4147-A177-3AD203B41FA5}">
                      <a16:colId xmlns:a16="http://schemas.microsoft.com/office/drawing/2014/main" val="3804783933"/>
                    </a:ext>
                  </a:extLst>
                </a:gridCol>
                <a:gridCol w="1028444">
                  <a:extLst>
                    <a:ext uri="{9D8B030D-6E8A-4147-A177-3AD203B41FA5}">
                      <a16:colId xmlns:a16="http://schemas.microsoft.com/office/drawing/2014/main" val="2932767665"/>
                    </a:ext>
                  </a:extLst>
                </a:gridCol>
              </a:tblGrid>
              <a:tr h="421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Verv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Valgt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Telefon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For periode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På valg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Valg 2021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6041443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50090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965209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025594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329172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6435780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111464"/>
                  </a:ext>
                </a:extLst>
              </a:tr>
            </a:tbl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400" dirty="0">
                <a:latin typeface="Exo 2" pitchFamily="2" charset="77"/>
              </a:rPr>
              <a:t>Kontrollutvalg velges inn for ett år av gangen</a:t>
            </a:r>
          </a:p>
        </p:txBody>
      </p:sp>
    </p:spTree>
    <p:extLst>
      <p:ext uri="{BB962C8B-B14F-4D97-AF65-F5344CB8AC3E}">
        <p14:creationId xmlns:p14="http://schemas.microsoft.com/office/powerpoint/2010/main" val="538192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Husstyret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C2DF5308-B388-554D-9CF5-9805B69E2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880019"/>
              </p:ext>
            </p:extLst>
          </p:nvPr>
        </p:nvGraphicFramePr>
        <p:xfrm>
          <a:off x="4563931" y="2605541"/>
          <a:ext cx="7324853" cy="3725768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436590">
                  <a:extLst>
                    <a:ext uri="{9D8B030D-6E8A-4147-A177-3AD203B41FA5}">
                      <a16:colId xmlns:a16="http://schemas.microsoft.com/office/drawing/2014/main" val="617027718"/>
                    </a:ext>
                  </a:extLst>
                </a:gridCol>
                <a:gridCol w="1826471">
                  <a:extLst>
                    <a:ext uri="{9D8B030D-6E8A-4147-A177-3AD203B41FA5}">
                      <a16:colId xmlns:a16="http://schemas.microsoft.com/office/drawing/2014/main" val="3265210337"/>
                    </a:ext>
                  </a:extLst>
                </a:gridCol>
                <a:gridCol w="1208984">
                  <a:extLst>
                    <a:ext uri="{9D8B030D-6E8A-4147-A177-3AD203B41FA5}">
                      <a16:colId xmlns:a16="http://schemas.microsoft.com/office/drawing/2014/main" val="133711460"/>
                    </a:ext>
                  </a:extLst>
                </a:gridCol>
                <a:gridCol w="1210389">
                  <a:extLst>
                    <a:ext uri="{9D8B030D-6E8A-4147-A177-3AD203B41FA5}">
                      <a16:colId xmlns:a16="http://schemas.microsoft.com/office/drawing/2014/main" val="2683252274"/>
                    </a:ext>
                  </a:extLst>
                </a:gridCol>
                <a:gridCol w="613975">
                  <a:extLst>
                    <a:ext uri="{9D8B030D-6E8A-4147-A177-3AD203B41FA5}">
                      <a16:colId xmlns:a16="http://schemas.microsoft.com/office/drawing/2014/main" val="3804783933"/>
                    </a:ext>
                  </a:extLst>
                </a:gridCol>
                <a:gridCol w="1028444">
                  <a:extLst>
                    <a:ext uri="{9D8B030D-6E8A-4147-A177-3AD203B41FA5}">
                      <a16:colId xmlns:a16="http://schemas.microsoft.com/office/drawing/2014/main" val="2932767665"/>
                    </a:ext>
                  </a:extLst>
                </a:gridCol>
              </a:tblGrid>
              <a:tr h="421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Verv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Valgt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Telefon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For periode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På valg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Valg 2021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6041443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50090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965209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Medlem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025594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329172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6435780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111464"/>
                  </a:ext>
                </a:extLst>
              </a:tr>
            </a:tbl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400" dirty="0">
                <a:latin typeface="Exo 2" pitchFamily="2" charset="77"/>
              </a:rPr>
              <a:t>Husstyret velges inn for ett år av gangen</a:t>
            </a:r>
          </a:p>
        </p:txBody>
      </p:sp>
    </p:spTree>
    <p:extLst>
      <p:ext uri="{BB962C8B-B14F-4D97-AF65-F5344CB8AC3E}">
        <p14:creationId xmlns:p14="http://schemas.microsoft.com/office/powerpoint/2010/main" val="19823716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Valgkomite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C2DF5308-B388-554D-9CF5-9805B69E2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788341"/>
              </p:ext>
            </p:extLst>
          </p:nvPr>
        </p:nvGraphicFramePr>
        <p:xfrm>
          <a:off x="4563931" y="2605541"/>
          <a:ext cx="7324853" cy="3714105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436590">
                  <a:extLst>
                    <a:ext uri="{9D8B030D-6E8A-4147-A177-3AD203B41FA5}">
                      <a16:colId xmlns:a16="http://schemas.microsoft.com/office/drawing/2014/main" val="617027718"/>
                    </a:ext>
                  </a:extLst>
                </a:gridCol>
                <a:gridCol w="1826471">
                  <a:extLst>
                    <a:ext uri="{9D8B030D-6E8A-4147-A177-3AD203B41FA5}">
                      <a16:colId xmlns:a16="http://schemas.microsoft.com/office/drawing/2014/main" val="3265210337"/>
                    </a:ext>
                  </a:extLst>
                </a:gridCol>
                <a:gridCol w="1208984">
                  <a:extLst>
                    <a:ext uri="{9D8B030D-6E8A-4147-A177-3AD203B41FA5}">
                      <a16:colId xmlns:a16="http://schemas.microsoft.com/office/drawing/2014/main" val="133711460"/>
                    </a:ext>
                  </a:extLst>
                </a:gridCol>
                <a:gridCol w="1210389">
                  <a:extLst>
                    <a:ext uri="{9D8B030D-6E8A-4147-A177-3AD203B41FA5}">
                      <a16:colId xmlns:a16="http://schemas.microsoft.com/office/drawing/2014/main" val="2683252274"/>
                    </a:ext>
                  </a:extLst>
                </a:gridCol>
                <a:gridCol w="1309365">
                  <a:extLst>
                    <a:ext uri="{9D8B030D-6E8A-4147-A177-3AD203B41FA5}">
                      <a16:colId xmlns:a16="http://schemas.microsoft.com/office/drawing/2014/main" val="3804783933"/>
                    </a:ext>
                  </a:extLst>
                </a:gridCol>
                <a:gridCol w="333054">
                  <a:extLst>
                    <a:ext uri="{9D8B030D-6E8A-4147-A177-3AD203B41FA5}">
                      <a16:colId xmlns:a16="http://schemas.microsoft.com/office/drawing/2014/main" val="2932767665"/>
                    </a:ext>
                  </a:extLst>
                </a:gridCol>
              </a:tblGrid>
              <a:tr h="421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Verv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Avdeling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periode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For periode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Valg 2021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6041443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Allidrett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2017-2021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Leder 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50090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Medlem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Fotball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Rykker opp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965209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Volleyball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2019-2023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Rykker opp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025594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Innebandy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2020-2024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solidFill>
                            <a:schemeClr val="bg1"/>
                          </a:solidFill>
                          <a:effectLst/>
                          <a:latin typeface="Exo 2" pitchFamily="2" charset="77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Rykker opp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329172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6435780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111464"/>
                  </a:ext>
                </a:extLst>
              </a:tr>
            </a:tbl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latin typeface="Exo 2" pitchFamily="2" charset="77"/>
              </a:rPr>
              <a:t>En avdeling velges hvert år for fire år og rykker automatisk opp når en avdeling går ut. </a:t>
            </a:r>
            <a:endParaRPr lang="nn-NO" sz="2400" dirty="0">
              <a:latin typeface="Exo 2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915538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Valg av revisor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graphicFrame>
        <p:nvGraphicFramePr>
          <p:cNvPr id="10" name="Tabell 9">
            <a:extLst>
              <a:ext uri="{FF2B5EF4-FFF2-40B4-BE49-F238E27FC236}">
                <a16:creationId xmlns:a16="http://schemas.microsoft.com/office/drawing/2014/main" id="{C2DF5308-B388-554D-9CF5-9805B69E2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955431"/>
              </p:ext>
            </p:extLst>
          </p:nvPr>
        </p:nvGraphicFramePr>
        <p:xfrm>
          <a:off x="4563931" y="2605541"/>
          <a:ext cx="7324853" cy="3725768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436590">
                  <a:extLst>
                    <a:ext uri="{9D8B030D-6E8A-4147-A177-3AD203B41FA5}">
                      <a16:colId xmlns:a16="http://schemas.microsoft.com/office/drawing/2014/main" val="617027718"/>
                    </a:ext>
                  </a:extLst>
                </a:gridCol>
                <a:gridCol w="1826471">
                  <a:extLst>
                    <a:ext uri="{9D8B030D-6E8A-4147-A177-3AD203B41FA5}">
                      <a16:colId xmlns:a16="http://schemas.microsoft.com/office/drawing/2014/main" val="3265210337"/>
                    </a:ext>
                  </a:extLst>
                </a:gridCol>
                <a:gridCol w="1208984">
                  <a:extLst>
                    <a:ext uri="{9D8B030D-6E8A-4147-A177-3AD203B41FA5}">
                      <a16:colId xmlns:a16="http://schemas.microsoft.com/office/drawing/2014/main" val="133711460"/>
                    </a:ext>
                  </a:extLst>
                </a:gridCol>
                <a:gridCol w="1210389">
                  <a:extLst>
                    <a:ext uri="{9D8B030D-6E8A-4147-A177-3AD203B41FA5}">
                      <a16:colId xmlns:a16="http://schemas.microsoft.com/office/drawing/2014/main" val="2683252274"/>
                    </a:ext>
                  </a:extLst>
                </a:gridCol>
                <a:gridCol w="613975">
                  <a:extLst>
                    <a:ext uri="{9D8B030D-6E8A-4147-A177-3AD203B41FA5}">
                      <a16:colId xmlns:a16="http://schemas.microsoft.com/office/drawing/2014/main" val="3804783933"/>
                    </a:ext>
                  </a:extLst>
                </a:gridCol>
                <a:gridCol w="1028444">
                  <a:extLst>
                    <a:ext uri="{9D8B030D-6E8A-4147-A177-3AD203B41FA5}">
                      <a16:colId xmlns:a16="http://schemas.microsoft.com/office/drawing/2014/main" val="2932767665"/>
                    </a:ext>
                  </a:extLst>
                </a:gridCol>
              </a:tblGrid>
              <a:tr h="4216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Verv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Valgt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Telefon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For periode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På valg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  <a:latin typeface="Exo 2" pitchFamily="2" charset="77"/>
                        </a:rPr>
                        <a:t>Valg 2021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6041443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Revisor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  <a:latin typeface="Exo 2" pitchFamily="2" charset="77"/>
                        </a:rPr>
                        <a:t> 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400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50090"/>
                  </a:ext>
                </a:extLst>
              </a:tr>
              <a:tr h="54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0965209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5025594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9329172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6435780"/>
                  </a:ext>
                </a:extLst>
              </a:tr>
              <a:tr h="5493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u="sng" dirty="0">
                        <a:solidFill>
                          <a:schemeClr val="bg1"/>
                        </a:solidFill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0111464"/>
                  </a:ext>
                </a:extLst>
              </a:tr>
            </a:tbl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400" dirty="0">
                <a:latin typeface="Exo 2" pitchFamily="2" charset="77"/>
              </a:rPr>
              <a:t>Revisor velges inn for ett år av gangen</a:t>
            </a:r>
          </a:p>
        </p:txBody>
      </p:sp>
    </p:spTree>
    <p:extLst>
      <p:ext uri="{BB962C8B-B14F-4D97-AF65-F5344CB8AC3E}">
        <p14:creationId xmlns:p14="http://schemas.microsoft.com/office/powerpoint/2010/main" val="1452312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7ABB67-EC2E-E249-9B40-9B7BF5E7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71941"/>
            <a:ext cx="10515600" cy="1325563"/>
          </a:xfrm>
        </p:spPr>
        <p:txBody>
          <a:bodyPr/>
          <a:lstStyle/>
          <a:p>
            <a:r>
              <a:rPr lang="nn-NO" dirty="0">
                <a:latin typeface="Exo 2" pitchFamily="2" charset="77"/>
              </a:rPr>
              <a:t>17.Mai </a:t>
            </a:r>
            <a:r>
              <a:rPr lang="nn-NO" sz="2800" dirty="0">
                <a:latin typeface="Exo 2" pitchFamily="2" charset="77"/>
              </a:rPr>
              <a:t>– Fanebærer og to fanevakter</a:t>
            </a:r>
            <a:endParaRPr lang="nn-NO" dirty="0">
              <a:latin typeface="Exo 2" pitchFamily="2" charset="77"/>
            </a:endParaRP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BCDE3D2-221D-3143-8B77-D8E0D40C47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3800" y="67923"/>
            <a:ext cx="3810000" cy="2133600"/>
          </a:xfr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AC6FF0-40CC-AD4F-A11B-43B3221A7380}"/>
              </a:ext>
            </a:extLst>
          </p:cNvPr>
          <p:cNvSpPr txBox="1"/>
          <p:nvPr/>
        </p:nvSpPr>
        <p:spPr>
          <a:xfrm>
            <a:off x="303216" y="3203258"/>
            <a:ext cx="38796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latin typeface="Exo 2" pitchFamily="2" charset="77"/>
              </a:rPr>
              <a:t>Jfr. Årsmøtevedtak 2017: Årlig rullering mellom avdelingene. Valgkomiteen setter opp rullering. 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709BA11-7D2C-C246-AB2C-91A16B956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049450"/>
              </p:ext>
            </p:extLst>
          </p:nvPr>
        </p:nvGraphicFramePr>
        <p:xfrm>
          <a:off x="4104470" y="3305035"/>
          <a:ext cx="7738108" cy="1755462"/>
        </p:xfrm>
        <a:graphic>
          <a:graphicData uri="http://schemas.openxmlformats.org/drawingml/2006/table">
            <a:tbl>
              <a:tblPr firstRow="1" firstCol="1" bandRow="1">
                <a:tableStyleId>{793D81CF-94F2-401A-BA57-92F5A7B2D0C5}</a:tableStyleId>
              </a:tblPr>
              <a:tblGrid>
                <a:gridCol w="856150">
                  <a:extLst>
                    <a:ext uri="{9D8B030D-6E8A-4147-A177-3AD203B41FA5}">
                      <a16:colId xmlns:a16="http://schemas.microsoft.com/office/drawing/2014/main" val="868227945"/>
                    </a:ext>
                  </a:extLst>
                </a:gridCol>
                <a:gridCol w="691130">
                  <a:extLst>
                    <a:ext uri="{9D8B030D-6E8A-4147-A177-3AD203B41FA5}">
                      <a16:colId xmlns:a16="http://schemas.microsoft.com/office/drawing/2014/main" val="1527407067"/>
                    </a:ext>
                  </a:extLst>
                </a:gridCol>
                <a:gridCol w="966220">
                  <a:extLst>
                    <a:ext uri="{9D8B030D-6E8A-4147-A177-3AD203B41FA5}">
                      <a16:colId xmlns:a16="http://schemas.microsoft.com/office/drawing/2014/main" val="206172370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856245242"/>
                    </a:ext>
                  </a:extLst>
                </a:gridCol>
                <a:gridCol w="566030">
                  <a:extLst>
                    <a:ext uri="{9D8B030D-6E8A-4147-A177-3AD203B41FA5}">
                      <a16:colId xmlns:a16="http://schemas.microsoft.com/office/drawing/2014/main" val="1131753074"/>
                    </a:ext>
                  </a:extLst>
                </a:gridCol>
                <a:gridCol w="1057030">
                  <a:extLst>
                    <a:ext uri="{9D8B030D-6E8A-4147-A177-3AD203B41FA5}">
                      <a16:colId xmlns:a16="http://schemas.microsoft.com/office/drawing/2014/main" val="3710285390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3631840810"/>
                    </a:ext>
                  </a:extLst>
                </a:gridCol>
                <a:gridCol w="744050">
                  <a:extLst>
                    <a:ext uri="{9D8B030D-6E8A-4147-A177-3AD203B41FA5}">
                      <a16:colId xmlns:a16="http://schemas.microsoft.com/office/drawing/2014/main" val="3672484408"/>
                    </a:ext>
                  </a:extLst>
                </a:gridCol>
                <a:gridCol w="593260">
                  <a:extLst>
                    <a:ext uri="{9D8B030D-6E8A-4147-A177-3AD203B41FA5}">
                      <a16:colId xmlns:a16="http://schemas.microsoft.com/office/drawing/2014/main" val="3960333417"/>
                    </a:ext>
                  </a:extLst>
                </a:gridCol>
                <a:gridCol w="721188">
                  <a:extLst>
                    <a:ext uri="{9D8B030D-6E8A-4147-A177-3AD203B41FA5}">
                      <a16:colId xmlns:a16="http://schemas.microsoft.com/office/drawing/2014/main" val="2975069841"/>
                    </a:ext>
                  </a:extLst>
                </a:gridCol>
              </a:tblGrid>
              <a:tr h="613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2017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2018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2019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2020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 dirty="0">
                          <a:effectLst/>
                        </a:rPr>
                        <a:t>2021</a:t>
                      </a:r>
                      <a:endParaRPr lang="nb-NO" sz="14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2022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2023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2024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2025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400">
                          <a:effectLst/>
                        </a:rPr>
                        <a:t>2026</a:t>
                      </a:r>
                      <a:endParaRPr lang="nb-NO" sz="14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3831327"/>
                  </a:ext>
                </a:extLst>
              </a:tr>
              <a:tr h="11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b="0" dirty="0">
                          <a:effectLst/>
                        </a:rPr>
                        <a:t>Håndball</a:t>
                      </a:r>
                      <a:endParaRPr lang="nb-NO" sz="1300" b="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Hoved- styret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>
                          <a:effectLst/>
                        </a:rPr>
                        <a:t>Svømming</a:t>
                      </a:r>
                      <a:endParaRPr lang="nb-NO" sz="13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>
                          <a:effectLst/>
                        </a:rPr>
                        <a:t>Allidrett</a:t>
                      </a:r>
                      <a:endParaRPr lang="nb-NO" sz="130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b="1" dirty="0">
                          <a:effectLst/>
                        </a:rPr>
                        <a:t>Ski</a:t>
                      </a:r>
                      <a:endParaRPr lang="nb-NO" sz="1300" b="1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Orientering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Fotball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Volley-ball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Trim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300" dirty="0">
                          <a:effectLst/>
                        </a:rPr>
                        <a:t>Styrke-løft</a:t>
                      </a:r>
                      <a:endParaRPr lang="nb-NO" sz="1300" dirty="0">
                        <a:effectLst/>
                        <a:latin typeface="Exo 2" pitchFamily="2" charset="77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4190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21365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0"/>
            <a:ext cx="3916546" cy="1749617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14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Foreta valg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C3DA01-CF38-4B01-99FC-6012E327D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613868"/>
            <a:ext cx="3582072" cy="2562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2000" b="1" dirty="0">
                <a:solidFill>
                  <a:schemeClr val="bg1"/>
                </a:solidFill>
                <a:latin typeface="Exo 2" pitchFamily="2" charset="77"/>
              </a:rPr>
              <a:t>Forslag fra styret:</a:t>
            </a:r>
          </a:p>
          <a:p>
            <a:pPr marL="0" indent="0">
              <a:buNone/>
            </a:pPr>
            <a:r>
              <a:rPr lang="nb-NO" sz="2000" dirty="0">
                <a:solidFill>
                  <a:schemeClr val="bg1"/>
                </a:solidFill>
                <a:latin typeface="Exo 2" pitchFamily="2" charset="77"/>
              </a:rPr>
              <a:t>Valgkomiteens innstilling godkjennes</a:t>
            </a:r>
          </a:p>
        </p:txBody>
      </p: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30148918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916546" cy="1648340"/>
          </a:xfrm>
        </p:spPr>
        <p:txBody>
          <a:bodyPr anchor="t">
            <a:noAutofit/>
          </a:bodyPr>
          <a:lstStyle/>
          <a:p>
            <a:r>
              <a:rPr lang="nb-NO" sz="3200" b="1" dirty="0">
                <a:solidFill>
                  <a:schemeClr val="bg1"/>
                </a:solidFill>
                <a:latin typeface="Exo 2" pitchFamily="2" charset="77"/>
              </a:rPr>
              <a:t>Sak 15</a:t>
            </a:r>
            <a:br>
              <a:rPr lang="nb-NO" sz="3200" b="1" dirty="0">
                <a:solidFill>
                  <a:schemeClr val="bg1"/>
                </a:solidFill>
                <a:latin typeface="Exo 2" pitchFamily="2" charset="77"/>
              </a:rPr>
            </a:br>
            <a:r>
              <a:rPr lang="nb-NO" sz="2800" dirty="0">
                <a:solidFill>
                  <a:schemeClr val="bg1"/>
                </a:solidFill>
                <a:latin typeface="Exo 2" pitchFamily="2" charset="77"/>
              </a:rPr>
              <a:t>Utdeling av hedersbevisninger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524828B-A935-384A-9BBA-5C67A9B609D6}"/>
              </a:ext>
            </a:extLst>
          </p:cNvPr>
          <p:cNvSpPr txBox="1"/>
          <p:nvPr/>
        </p:nvSpPr>
        <p:spPr>
          <a:xfrm>
            <a:off x="783731" y="3429000"/>
            <a:ext cx="37432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b="1" dirty="0">
                <a:solidFill>
                  <a:schemeClr val="bg1"/>
                </a:solidFill>
                <a:latin typeface="Exo 2" pitchFamily="2" charset="77"/>
              </a:rPr>
              <a:t>Nominerte til Fortjenestemedalje</a:t>
            </a:r>
            <a:r>
              <a:rPr lang="nn-NO" dirty="0">
                <a:solidFill>
                  <a:schemeClr val="bg1"/>
                </a:solidFill>
                <a:latin typeface="Exo 2" pitchFamily="2" charset="77"/>
              </a:rPr>
              <a:t>:</a:t>
            </a:r>
          </a:p>
          <a:p>
            <a:endParaRPr lang="nn-NO" dirty="0">
              <a:solidFill>
                <a:schemeClr val="bg1"/>
              </a:solidFill>
              <a:highlight>
                <a:srgbClr val="FFFF00"/>
              </a:highlight>
              <a:latin typeface="Exo 2" pitchFamily="2" charset="77"/>
            </a:endParaRPr>
          </a:p>
          <a:p>
            <a:r>
              <a:rPr lang="nb-NO" b="1" dirty="0">
                <a:solidFill>
                  <a:schemeClr val="bg1"/>
                </a:solidFill>
                <a:highlight>
                  <a:srgbClr val="FFFF00"/>
                </a:highlight>
                <a:latin typeface="Exo 2" pitchFamily="2" charset="77"/>
              </a:rPr>
              <a:t>XXXX XXXXXX</a:t>
            </a:r>
            <a:endParaRPr lang="nn-NO" dirty="0">
              <a:solidFill>
                <a:schemeClr val="bg1"/>
              </a:solidFill>
              <a:highlight>
                <a:srgbClr val="FFFF00"/>
              </a:highlight>
              <a:latin typeface="Exo 2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899136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9D093C-27FB-4032-B282-42C4563F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C2A30A1-B23B-E14E-8035-B9817FE98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59"/>
            <a:ext cx="3916546" cy="3626227"/>
          </a:xfrm>
        </p:spPr>
        <p:txBody>
          <a:bodyPr anchor="t">
            <a:noAutofit/>
          </a:bodyPr>
          <a:lstStyle/>
          <a:p>
            <a:r>
              <a:rPr lang="nb-NO" sz="2800" b="1" dirty="0">
                <a:solidFill>
                  <a:schemeClr val="bg1"/>
                </a:solidFill>
                <a:latin typeface="Exo 2" pitchFamily="2" charset="77"/>
              </a:rPr>
              <a:t>Kommentarer til gjennomføringen av årsmøtet?</a:t>
            </a:r>
            <a:br>
              <a:rPr lang="nb-NO" sz="2800" dirty="0">
                <a:solidFill>
                  <a:schemeClr val="bg1"/>
                </a:solidFill>
                <a:latin typeface="Exo 2" pitchFamily="2" charset="77"/>
              </a:rPr>
            </a:br>
            <a:br>
              <a:rPr lang="nb-NO" sz="2800" dirty="0">
                <a:solidFill>
                  <a:schemeClr val="bg1"/>
                </a:solidFill>
                <a:latin typeface="Exo 2" pitchFamily="2" charset="77"/>
              </a:rPr>
            </a:br>
            <a:endParaRPr lang="nb-NO" sz="2800" dirty="0">
              <a:solidFill>
                <a:schemeClr val="bg1"/>
              </a:solidFill>
              <a:latin typeface="Exo 2" pitchFamily="2" charset="77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EE815E-1BD3-4777-B652-6D98825B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6692982-4A7D-4392-87CD-F0CD4B027D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96485F7-F277-4123-AC53-98EA4C858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lassholder for innhold 4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4EE4C18D-BB27-D34F-BA1B-6FC4CB38C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652" y="1279975"/>
            <a:ext cx="6642532" cy="371981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BE75C8C-7877-0641-81D3-45FC383DB88A}"/>
              </a:ext>
            </a:extLst>
          </p:cNvPr>
          <p:cNvSpPr txBox="1"/>
          <p:nvPr/>
        </p:nvSpPr>
        <p:spPr>
          <a:xfrm>
            <a:off x="6034372" y="277037"/>
            <a:ext cx="4807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latin typeface="Exo 2" pitchFamily="2" charset="77"/>
              </a:rPr>
              <a:t>Årsmøte</a:t>
            </a:r>
            <a:r>
              <a:rPr lang="nb-NO" sz="2800" dirty="0">
                <a:latin typeface="Exo 2" pitchFamily="2" charset="77"/>
              </a:rPr>
              <a:t>  </a:t>
            </a:r>
          </a:p>
          <a:p>
            <a:pPr algn="ctr"/>
            <a:r>
              <a:rPr lang="nb-NO" sz="2800" dirty="0">
                <a:latin typeface="Exo 2" pitchFamily="2" charset="77"/>
              </a:rPr>
              <a:t>Melhus Idrettslag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377D2B-2B01-964D-80F9-BCC061674509}"/>
              </a:ext>
            </a:extLst>
          </p:cNvPr>
          <p:cNvSpPr txBox="1"/>
          <p:nvPr/>
        </p:nvSpPr>
        <p:spPr>
          <a:xfrm>
            <a:off x="5973013" y="5316415"/>
            <a:ext cx="4929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b="1" i="1" dirty="0"/>
              <a:t>Idrettsglede </a:t>
            </a:r>
            <a:r>
              <a:rPr lang="nb-NO" sz="4400" i="1" dirty="0"/>
              <a:t>for alle</a:t>
            </a:r>
          </a:p>
        </p:txBody>
      </p:sp>
    </p:spTree>
    <p:extLst>
      <p:ext uri="{BB962C8B-B14F-4D97-AF65-F5344CB8AC3E}">
        <p14:creationId xmlns:p14="http://schemas.microsoft.com/office/powerpoint/2010/main" val="15495683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AC0D89-631C-4D49-9215-E6BE2F454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101" y="-1"/>
            <a:ext cx="8958557" cy="1512092"/>
          </a:xfrm>
        </p:spPr>
        <p:txBody>
          <a:bodyPr anchor="b">
            <a:normAutofit/>
          </a:bodyPr>
          <a:lstStyle/>
          <a:p>
            <a:r>
              <a:rPr lang="nb-NO" sz="3600" b="1" dirty="0">
                <a:latin typeface="Exo 2" pitchFamily="2" charset="77"/>
              </a:rPr>
              <a:t>Takk for en glimrende innsats i 2020</a:t>
            </a:r>
            <a:endParaRPr lang="nb-NO" sz="3600" dirty="0">
              <a:latin typeface="Exo 2" pitchFamily="2" charset="77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0AE191-D2EA-45C9-A44D-830C188F7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2021" y="518649"/>
            <a:ext cx="1128382" cy="847206"/>
            <a:chOff x="8183879" y="1000124"/>
            <a:chExt cx="1562267" cy="1172973"/>
          </a:xfrm>
        </p:grpSpPr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23A0E4C1-B7A6-4637-AC51-4A5AE3841F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F4E8C039-CC58-44F3-8A7B-E0A934C1D0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FB4B6AE-CD6D-4227-A21D-97D91550C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4" y="2030740"/>
            <a:ext cx="4591878" cy="44694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b-NO" sz="2000" dirty="0">
              <a:latin typeface="Exo 2" pitchFamily="2" charset="77"/>
            </a:endParaRPr>
          </a:p>
          <a:p>
            <a:pPr marL="0" indent="0">
              <a:buNone/>
            </a:pPr>
            <a:endParaRPr lang="nb-NO" sz="2000" dirty="0">
              <a:latin typeface="Exo 2" pitchFamily="2" charset="77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11EFE95-BC3C-DB42-BF42-7C53DD988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348" y="2094844"/>
            <a:ext cx="6270603" cy="4180402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4712B48-8F35-9A4A-82EE-C4421EAA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14" y="2311399"/>
            <a:ext cx="2753140" cy="1541758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E8F28B7-C27C-2743-88E0-EF32DDB9EEF7}"/>
              </a:ext>
            </a:extLst>
          </p:cNvPr>
          <p:cNvSpPr txBox="1"/>
          <p:nvPr/>
        </p:nvSpPr>
        <p:spPr>
          <a:xfrm>
            <a:off x="9018180" y="4435910"/>
            <a:ext cx="23952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n-NO" i="1" dirty="0">
                <a:solidFill>
                  <a:schemeClr val="bg1"/>
                </a:solidFill>
                <a:latin typeface="Exo 2" pitchFamily="2" charset="77"/>
              </a:rPr>
              <a:t>Å gagne og fornøye –</a:t>
            </a:r>
          </a:p>
          <a:p>
            <a:r>
              <a:rPr lang="nn-NO" i="1" dirty="0">
                <a:solidFill>
                  <a:schemeClr val="bg1"/>
                </a:solidFill>
                <a:latin typeface="Exo 2" pitchFamily="2" charset="77"/>
              </a:rPr>
              <a:t>Ha alltid det for øye!</a:t>
            </a:r>
          </a:p>
        </p:txBody>
      </p:sp>
    </p:spTree>
    <p:extLst>
      <p:ext uri="{BB962C8B-B14F-4D97-AF65-F5344CB8AC3E}">
        <p14:creationId xmlns:p14="http://schemas.microsoft.com/office/powerpoint/2010/main" val="2476631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</TotalTime>
  <Words>920</Words>
  <Application>Microsoft Macintosh PowerPoint</Application>
  <PresentationFormat>Widescreen</PresentationFormat>
  <Paragraphs>267</Paragraphs>
  <Slides>47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47</vt:i4>
      </vt:variant>
    </vt:vector>
  </HeadingPairs>
  <TitlesOfParts>
    <vt:vector size="53" baseType="lpstr">
      <vt:lpstr>Meiryo</vt:lpstr>
      <vt:lpstr>Arial</vt:lpstr>
      <vt:lpstr>Calibri</vt:lpstr>
      <vt:lpstr>Calibri Light</vt:lpstr>
      <vt:lpstr>Exo 2</vt:lpstr>
      <vt:lpstr>Office-tema</vt:lpstr>
      <vt:lpstr>Årsmøte XXXX Melhus Idrettslag</vt:lpstr>
      <vt:lpstr>Viktig informasjon --- Digitalt Årsmøte</vt:lpstr>
      <vt:lpstr>Sak 1 Godkjenning av de stemmeberettigede</vt:lpstr>
      <vt:lpstr>Sak 2 Valg av dirigent</vt:lpstr>
      <vt:lpstr>Sak 3 Valg av protokollfører</vt:lpstr>
      <vt:lpstr>Sak 4 Valg av to medlemmer til å underskrive protokollen</vt:lpstr>
      <vt:lpstr>Sak 5 Godkjenning av innkalling</vt:lpstr>
      <vt:lpstr>Sak 6 Godkjenning av saksliste</vt:lpstr>
      <vt:lpstr>Sak 7 Godkjenning av forretningsorden</vt:lpstr>
      <vt:lpstr>Sak 8 Behandle idrettslagets årsberetning</vt:lpstr>
      <vt:lpstr>Hoved-styret</vt:lpstr>
      <vt:lpstr>Avdelings-styret</vt:lpstr>
      <vt:lpstr>Styrer, komiteer og revisor</vt:lpstr>
      <vt:lpstr>Styrets arbeid</vt:lpstr>
      <vt:lpstr>Medlemstall – 31.12.202*</vt:lpstr>
      <vt:lpstr>Økonomi//Årsregnskap</vt:lpstr>
      <vt:lpstr>Sak 8 Behandling av idrettslagets årsberetning</vt:lpstr>
      <vt:lpstr>Sak 9 Behandling av idrettslagets regnskap i revidert stand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Sak 9 Behandling av idrettslagets regnskap i revidert stand</vt:lpstr>
      <vt:lpstr>Sak 10 Behandle forslag og saker</vt:lpstr>
      <vt:lpstr>Sak 10.1</vt:lpstr>
      <vt:lpstr>Sak 10.2</vt:lpstr>
      <vt:lpstr>Sak 11 Fastsette medlemskontingent</vt:lpstr>
      <vt:lpstr>Sak 12 Vedta budsjett</vt:lpstr>
      <vt:lpstr>PowerPoint-presentasjon</vt:lpstr>
      <vt:lpstr>PowerPoint-presentasjon</vt:lpstr>
      <vt:lpstr>Sak 12 Vedta budsjett</vt:lpstr>
      <vt:lpstr>Sak 13 Behandle idrettslagets organisasjonsplan</vt:lpstr>
      <vt:lpstr>Sak 14 Foreta valg</vt:lpstr>
      <vt:lpstr>Hovedstyret</vt:lpstr>
      <vt:lpstr>Kontrollutvalget</vt:lpstr>
      <vt:lpstr>Husstyret</vt:lpstr>
      <vt:lpstr>Valgkomite</vt:lpstr>
      <vt:lpstr>Valg av revisor</vt:lpstr>
      <vt:lpstr>17.Mai – Fanebærer og to fanevakter</vt:lpstr>
      <vt:lpstr>Sak 14 Foreta valg</vt:lpstr>
      <vt:lpstr>Sak 15 Utdeling av hedersbevisninger</vt:lpstr>
      <vt:lpstr>Kommentarer til gjennomføringen av årsmøtet?  </vt:lpstr>
      <vt:lpstr>Takk for en glimrende innsats i 2020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Årsmøte Melhus Idrettslag</dc:title>
  <dc:creator>Simen Bruheim</dc:creator>
  <cp:lastModifiedBy>Simen Bruheim</cp:lastModifiedBy>
  <cp:revision>36</cp:revision>
  <dcterms:created xsi:type="dcterms:W3CDTF">2021-03-22T10:41:38Z</dcterms:created>
  <dcterms:modified xsi:type="dcterms:W3CDTF">2022-02-09T17:43:45Z</dcterms:modified>
</cp:coreProperties>
</file>