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373" r:id="rId5"/>
    <p:sldId id="375" r:id="rId6"/>
    <p:sldId id="2929" r:id="rId7"/>
    <p:sldId id="2924" r:id="rId8"/>
    <p:sldId id="2928" r:id="rId9"/>
    <p:sldId id="2916" r:id="rId10"/>
    <p:sldId id="2913" r:id="rId11"/>
    <p:sldId id="2923" r:id="rId12"/>
    <p:sldId id="2907" r:id="rId13"/>
    <p:sldId id="256" r:id="rId14"/>
    <p:sldId id="257" r:id="rId15"/>
    <p:sldId id="258" r:id="rId16"/>
    <p:sldId id="259" r:id="rId17"/>
    <p:sldId id="2925" r:id="rId18"/>
    <p:sldId id="2921" r:id="rId19"/>
  </p:sldIdLst>
  <p:sldSz cx="9144000" cy="5143500" type="screen16x9"/>
  <p:notesSz cx="6794500" cy="9925050"/>
  <p:defaultTextStyle>
    <a:defPPr>
      <a:defRPr lang="nn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Objects="1">
      <p:cViewPr varScale="1">
        <p:scale>
          <a:sx n="80" d="100"/>
          <a:sy n="80" d="100"/>
        </p:scale>
        <p:origin x="900" y="4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3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EF0277-2D1F-41A5-88CD-3255C63364A6}" type="datetimeFigureOut">
              <a:rPr lang="nb-NO" smtClean="0"/>
              <a:pPr/>
              <a:t>24.01.2022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560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100" y="942816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B2A7BB-625D-4A67-89A7-C412E9813C1A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652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b-NO" dirty="0"/>
              <a:t>Klikk for å redigere tittelstil</a:t>
            </a:r>
            <a:endParaRPr lang="nn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dirty="0"/>
              <a:t>Klikk for å redigere undertittelstil i malen</a:t>
            </a:r>
            <a:endParaRPr lang="nn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 tittelstil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nn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  <a:endParaRPr lang="nn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063228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nn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F104D-F962-7641-A64A-CC51C84FF847}" type="datetimeFigureOut">
              <a:rPr lang="nn-NO" smtClean="0"/>
              <a:pPr/>
              <a:t>24.01.2022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8C094-B898-C540-AB80-B157E248B575}" type="slidenum">
              <a:rPr lang="nn-NO" smtClean="0"/>
              <a:pPr/>
              <a:t>‹#›</a:t>
            </a:fld>
            <a:endParaRPr lang="nn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Exo 2"/>
          <a:ea typeface="+mj-ea"/>
          <a:cs typeface="Exo 2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Exo 2"/>
          <a:ea typeface="+mn-ea"/>
          <a:cs typeface="Exo 2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Exo 2"/>
          <a:ea typeface="+mn-ea"/>
          <a:cs typeface="Exo 2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Exo 2"/>
          <a:ea typeface="+mn-ea"/>
          <a:cs typeface="Exo 2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Exo 2"/>
          <a:ea typeface="+mn-ea"/>
          <a:cs typeface="Exo 2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Exo 2"/>
          <a:ea typeface="+mn-ea"/>
          <a:cs typeface="Exo 2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n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PP-mal-Melhus-IL-201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1" y="-915138"/>
            <a:ext cx="9296402" cy="69737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Økonomi Nedre Kunstgress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0370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Byggekost</a:t>
            </a:r>
            <a:endParaRPr lang="nb-NO" dirty="0"/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84" y="1478292"/>
            <a:ext cx="8151233" cy="2186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69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Finansieringsplan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1309" y="916354"/>
            <a:ext cx="4101381" cy="349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42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Cashflow</a:t>
            </a:r>
            <a:r>
              <a:rPr lang="nb-NO" dirty="0"/>
              <a:t> 2022-2031</a:t>
            </a:r>
          </a:p>
        </p:txBody>
      </p:sp>
      <p:sp>
        <p:nvSpPr>
          <p:cNvPr id="6" name="TekstSylinder 5"/>
          <p:cNvSpPr txBox="1"/>
          <p:nvPr/>
        </p:nvSpPr>
        <p:spPr>
          <a:xfrm>
            <a:off x="628650" y="3946585"/>
            <a:ext cx="78867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350" dirty="0"/>
              <a:t>Kun et eksempel for å vise hvordan lånebehovet er framover – samt en mulig nedbetalingsplan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77" y="1003360"/>
            <a:ext cx="8322469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907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8DABA0E-5295-40D6-8389-3238489A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Finanskost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A81E03F-9CFB-4087-82B4-5DFD9F75A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Melhus Fotball har siden sittende styre tok over i 2019, justert kostnadsnivået og budsjettert med tanke på fremtidig anleggsutvikling</a:t>
            </a:r>
          </a:p>
          <a:p>
            <a:r>
              <a:rPr lang="nb-NO" dirty="0"/>
              <a:t>Finansieringsplanen inneholder konservative tall </a:t>
            </a:r>
            <a:r>
              <a:rPr lang="nb-NO" dirty="0" err="1"/>
              <a:t>mht</a:t>
            </a:r>
            <a:r>
              <a:rPr lang="nb-NO" dirty="0"/>
              <a:t> dugnadsinnsats og støtte fra samarbeidspartnere</a:t>
            </a:r>
          </a:p>
          <a:p>
            <a:r>
              <a:rPr lang="nb-NO" dirty="0"/>
              <a:t>Allerede i 2022 er det tegnet samarbeidsavtaler som innebærer årlig inntektsøkning på 130k</a:t>
            </a:r>
          </a:p>
          <a:p>
            <a:r>
              <a:rPr lang="nb-NO" dirty="0"/>
              <a:t>Finanskostnaden skal derfor kunne dekkes innenfor gjeldende rammer for klubbens økonomiske drift</a:t>
            </a:r>
          </a:p>
        </p:txBody>
      </p:sp>
    </p:spTree>
    <p:extLst>
      <p:ext uri="{BB962C8B-B14F-4D97-AF65-F5344CB8AC3E}">
        <p14:creationId xmlns:p14="http://schemas.microsoft.com/office/powerpoint/2010/main" val="878737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ÆESTOLT-logo-st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830838"/>
            <a:ext cx="3657600" cy="687838"/>
          </a:xfrm>
          <a:prstGeom prst="rect">
            <a:avLst/>
          </a:prstGeom>
        </p:spPr>
      </p:pic>
      <p:pic>
        <p:nvPicPr>
          <p:cNvPr id="6" name="Bilde 5" descr="Join-The-Stolt-Revolution---ÆESTOLT-Badge-Gigs-ast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971550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9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762000" y="816604"/>
            <a:ext cx="74676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Den desidert største </a:t>
            </a:r>
            <a:r>
              <a:rPr lang="nn-NO" sz="1400" dirty="0" err="1">
                <a:latin typeface="Exo 2"/>
                <a:cs typeface="Exo 2"/>
              </a:rPr>
              <a:t>avdelingen</a:t>
            </a:r>
            <a:r>
              <a:rPr lang="nn-NO" sz="1400" dirty="0">
                <a:latin typeface="Exo 2"/>
                <a:cs typeface="Exo 2"/>
              </a:rPr>
              <a:t> i kommunens desidert største idrettslag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~ 600 aktive </a:t>
            </a:r>
            <a:r>
              <a:rPr lang="nn-NO" sz="1400" dirty="0" err="1">
                <a:latin typeface="Exo 2"/>
                <a:cs typeface="Exo 2"/>
              </a:rPr>
              <a:t>spillere</a:t>
            </a:r>
            <a:endParaRPr lang="nn-NO" sz="1400" dirty="0">
              <a:latin typeface="Exo 2"/>
              <a:cs typeface="Exo 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Over 100 frivillige trenere, </a:t>
            </a:r>
            <a:r>
              <a:rPr lang="nn-NO" sz="1400" dirty="0" err="1">
                <a:latin typeface="Exo 2"/>
                <a:cs typeface="Exo 2"/>
              </a:rPr>
              <a:t>lagledere</a:t>
            </a:r>
            <a:r>
              <a:rPr lang="nn-NO" sz="1400" dirty="0">
                <a:latin typeface="Exo 2"/>
                <a:cs typeface="Exo 2"/>
              </a:rPr>
              <a:t>, </a:t>
            </a:r>
            <a:r>
              <a:rPr lang="nn-NO" sz="1400" dirty="0" err="1">
                <a:latin typeface="Exo 2"/>
                <a:cs typeface="Exo 2"/>
              </a:rPr>
              <a:t>kasserere</a:t>
            </a:r>
            <a:r>
              <a:rPr lang="nn-NO" sz="1400" dirty="0">
                <a:latin typeface="Exo 2"/>
                <a:cs typeface="Exo 2"/>
              </a:rPr>
              <a:t> og tillitsverv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Senior </a:t>
            </a:r>
            <a:r>
              <a:rPr lang="nn-NO" sz="1400" dirty="0" err="1">
                <a:latin typeface="Exo 2"/>
                <a:cs typeface="Exo 2"/>
              </a:rPr>
              <a:t>herrer</a:t>
            </a:r>
            <a:r>
              <a:rPr lang="nn-NO" sz="1400" dirty="0">
                <a:latin typeface="Exo 2"/>
                <a:cs typeface="Exo 2"/>
              </a:rPr>
              <a:t> i Norsk Tipping ligaen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Senior damer i 4. divisjon med </a:t>
            </a:r>
            <a:r>
              <a:rPr lang="nn-NO" sz="1400" dirty="0" err="1">
                <a:latin typeface="Exo 2"/>
                <a:cs typeface="Exo 2"/>
              </a:rPr>
              <a:t>ambisjoner</a:t>
            </a:r>
            <a:r>
              <a:rPr lang="nn-NO" sz="1400" dirty="0">
                <a:latin typeface="Exo 2"/>
                <a:cs typeface="Exo 2"/>
              </a:rPr>
              <a:t> om opprykk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Satsing på juniorlag i begge kjønn for rekruttering til egne a-lag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Lag i alle </a:t>
            </a:r>
            <a:r>
              <a:rPr lang="nn-NO" sz="1400" dirty="0" err="1">
                <a:latin typeface="Exo 2"/>
                <a:cs typeface="Exo 2"/>
              </a:rPr>
              <a:t>årganger</a:t>
            </a:r>
            <a:r>
              <a:rPr lang="nn-NO" sz="1400" dirty="0">
                <a:latin typeface="Exo 2"/>
                <a:cs typeface="Exo 2"/>
              </a:rPr>
              <a:t> i begge kjønn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Kontroll på økonomien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Fokus på </a:t>
            </a:r>
            <a:r>
              <a:rPr lang="nn-NO" sz="1400" dirty="0" err="1">
                <a:latin typeface="Exo 2"/>
                <a:cs typeface="Exo 2"/>
              </a:rPr>
              <a:t>holdninger</a:t>
            </a:r>
            <a:r>
              <a:rPr lang="nn-NO" sz="1400" dirty="0">
                <a:latin typeface="Exo 2"/>
                <a:cs typeface="Exo 2"/>
              </a:rPr>
              <a:t> og </a:t>
            </a:r>
            <a:r>
              <a:rPr lang="nn-NO" sz="1400" dirty="0" err="1">
                <a:latin typeface="Exo 2"/>
                <a:cs typeface="Exo 2"/>
              </a:rPr>
              <a:t>verdier</a:t>
            </a:r>
            <a:r>
              <a:rPr lang="nn-NO" sz="1400" dirty="0">
                <a:latin typeface="Exo 2"/>
                <a:cs typeface="Exo 2"/>
              </a:rPr>
              <a:t> (</a:t>
            </a:r>
            <a:r>
              <a:rPr lang="nn-NO" sz="1400" dirty="0" err="1">
                <a:latin typeface="Exo 2"/>
                <a:cs typeface="Exo 2"/>
              </a:rPr>
              <a:t>æestolt</a:t>
            </a:r>
            <a:r>
              <a:rPr lang="nn-NO" sz="1400" dirty="0">
                <a:latin typeface="Exo 2"/>
                <a:cs typeface="Exo 2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Nye </a:t>
            </a:r>
            <a:r>
              <a:rPr lang="nn-NO" sz="1400" dirty="0" err="1">
                <a:latin typeface="Exo 2"/>
                <a:cs typeface="Exo 2"/>
              </a:rPr>
              <a:t>spennende</a:t>
            </a:r>
            <a:r>
              <a:rPr lang="nn-NO" sz="1400" dirty="0">
                <a:latin typeface="Exo 2"/>
                <a:cs typeface="Exo 2"/>
              </a:rPr>
              <a:t> prosjekter satt i gang (SUM, Nye Gruva, nabosamarbeid, 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sz="1400" dirty="0">
                <a:latin typeface="Exo 2"/>
                <a:cs typeface="Exo 2"/>
              </a:rPr>
              <a:t>Klubb i vekst som nyter positiv omtale i et </a:t>
            </a:r>
            <a:r>
              <a:rPr lang="nn-NO" sz="1400" dirty="0" err="1">
                <a:latin typeface="Exo 2"/>
                <a:cs typeface="Exo 2"/>
              </a:rPr>
              <a:t>tettsted</a:t>
            </a:r>
            <a:r>
              <a:rPr lang="nn-NO" sz="1400" dirty="0">
                <a:latin typeface="Exo 2"/>
                <a:cs typeface="Exo 2"/>
              </a:rPr>
              <a:t> i vekst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sz="1400" dirty="0">
              <a:latin typeface="Exo 2"/>
              <a:cs typeface="Exo 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sz="1400" dirty="0">
              <a:latin typeface="Exo 2"/>
              <a:cs typeface="Exo 2"/>
            </a:endParaRPr>
          </a:p>
          <a:p>
            <a:endParaRPr lang="nn-NO" sz="1400" dirty="0">
              <a:latin typeface="Exo 2"/>
              <a:cs typeface="Exo 2"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762000" y="209550"/>
            <a:ext cx="40941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3200" dirty="0"/>
              <a:t>Kort om Melhus Fotball</a:t>
            </a:r>
          </a:p>
        </p:txBody>
      </p:sp>
    </p:spTree>
    <p:extLst>
      <p:ext uri="{BB962C8B-B14F-4D97-AF65-F5344CB8AC3E}">
        <p14:creationId xmlns:p14="http://schemas.microsoft.com/office/powerpoint/2010/main" val="427784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877B8D-90E6-4C5B-88A5-1C97B4FBC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DC501E43-5D14-4FD2-B17F-E6EF96046A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1760" y="205979"/>
            <a:ext cx="4320480" cy="4261027"/>
          </a:xfrm>
        </p:spPr>
      </p:pic>
    </p:spTree>
    <p:extLst>
      <p:ext uri="{BB962C8B-B14F-4D97-AF65-F5344CB8AC3E}">
        <p14:creationId xmlns:p14="http://schemas.microsoft.com/office/powerpoint/2010/main" val="139626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D3F9FF1-1C50-4B70-88FD-CF6334D0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r>
              <a:rPr lang="nb-NO" dirty="0"/>
              <a:t>Gruva Stadion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854B91-3D2A-4968-8A82-7FA8C31C5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5050" y="386079"/>
            <a:ext cx="5111750" cy="4027253"/>
          </a:xfr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E4A1444-466C-4798-810A-856462416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>
            <a:normAutofit lnSpcReduction="10000"/>
          </a:bodyPr>
          <a:lstStyle/>
          <a:p>
            <a:r>
              <a:rPr lang="nb-NO" sz="1800" dirty="0"/>
              <a:t>Kunstgress 7er</a:t>
            </a:r>
          </a:p>
          <a:p>
            <a:endParaRPr lang="nb-NO" sz="1800" dirty="0"/>
          </a:p>
          <a:p>
            <a:r>
              <a:rPr lang="nb-NO" sz="1800" dirty="0"/>
              <a:t>Kunstgress 5er</a:t>
            </a:r>
          </a:p>
          <a:p>
            <a:endParaRPr lang="nb-NO" sz="1800" dirty="0"/>
          </a:p>
          <a:p>
            <a:r>
              <a:rPr lang="nb-NO" sz="1800" dirty="0"/>
              <a:t>Øvre Gress</a:t>
            </a:r>
          </a:p>
          <a:p>
            <a:endParaRPr lang="nb-NO" sz="1800" dirty="0"/>
          </a:p>
          <a:p>
            <a:r>
              <a:rPr lang="nb-NO" sz="1800" dirty="0"/>
              <a:t>3v3</a:t>
            </a:r>
          </a:p>
          <a:p>
            <a:endParaRPr lang="nb-NO" sz="1800" dirty="0"/>
          </a:p>
          <a:p>
            <a:r>
              <a:rPr lang="nb-NO" sz="1800" dirty="0"/>
              <a:t>Nedre Gress</a:t>
            </a:r>
          </a:p>
          <a:p>
            <a:endParaRPr lang="nb-NO" sz="1800" dirty="0"/>
          </a:p>
          <a:p>
            <a:r>
              <a:rPr lang="nb-NO" sz="1800" dirty="0"/>
              <a:t>KG 11er (</a:t>
            </a:r>
            <a:r>
              <a:rPr lang="nb-NO" sz="1800" dirty="0" err="1"/>
              <a:t>æestolt</a:t>
            </a:r>
            <a:r>
              <a:rPr lang="nb-NO" sz="1800" dirty="0"/>
              <a:t>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7168DF-7B4F-4A40-B386-43BE98478553}"/>
              </a:ext>
            </a:extLst>
          </p:cNvPr>
          <p:cNvCxnSpPr>
            <a:cxnSpLocks/>
          </p:cNvCxnSpPr>
          <p:nvPr/>
        </p:nvCxnSpPr>
        <p:spPr>
          <a:xfrm>
            <a:off x="1961357" y="1840504"/>
            <a:ext cx="3402731" cy="2948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7EF7CD-6CAE-400F-BEBA-56A99DB84C88}"/>
              </a:ext>
            </a:extLst>
          </p:cNvPr>
          <p:cNvCxnSpPr>
            <a:cxnSpLocks/>
          </p:cNvCxnSpPr>
          <p:nvPr/>
        </p:nvCxnSpPr>
        <p:spPr>
          <a:xfrm flipV="1">
            <a:off x="1691680" y="2327708"/>
            <a:ext cx="2952328" cy="956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EA844C-8480-4738-A447-0BF88E47BD80}"/>
              </a:ext>
            </a:extLst>
          </p:cNvPr>
          <p:cNvCxnSpPr>
            <a:cxnSpLocks/>
          </p:cNvCxnSpPr>
          <p:nvPr/>
        </p:nvCxnSpPr>
        <p:spPr>
          <a:xfrm>
            <a:off x="1979712" y="1224092"/>
            <a:ext cx="3312368" cy="1446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C6199E-2CB1-4F18-A13E-480C690D64F8}"/>
              </a:ext>
            </a:extLst>
          </p:cNvPr>
          <p:cNvCxnSpPr>
            <a:cxnSpLocks/>
          </p:cNvCxnSpPr>
          <p:nvPr/>
        </p:nvCxnSpPr>
        <p:spPr>
          <a:xfrm flipV="1">
            <a:off x="1007604" y="2715767"/>
            <a:ext cx="3564396" cy="2880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FDA77D9-9152-43CC-AE79-FD3BAF6F5933}"/>
              </a:ext>
            </a:extLst>
          </p:cNvPr>
          <p:cNvCxnSpPr>
            <a:cxnSpLocks/>
          </p:cNvCxnSpPr>
          <p:nvPr/>
        </p:nvCxnSpPr>
        <p:spPr>
          <a:xfrm flipV="1">
            <a:off x="2242902" y="3389270"/>
            <a:ext cx="3435586" cy="8172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Parking Sign Royalty Free Cliparts, Vectors, And Stock Illustration. Image  22362956.">
            <a:extLst>
              <a:ext uri="{FF2B5EF4-FFF2-40B4-BE49-F238E27FC236}">
                <a16:creationId xmlns:a16="http://schemas.microsoft.com/office/drawing/2014/main" id="{C3B15E23-BFD7-4E08-AC69-2020F403A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264" y="2775416"/>
            <a:ext cx="163679" cy="16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6E45402-82FF-4F2F-B708-17763C87DB90}"/>
              </a:ext>
            </a:extLst>
          </p:cNvPr>
          <p:cNvCxnSpPr>
            <a:cxnSpLocks/>
          </p:cNvCxnSpPr>
          <p:nvPr/>
        </p:nvCxnSpPr>
        <p:spPr>
          <a:xfrm flipV="1">
            <a:off x="1792852" y="2372470"/>
            <a:ext cx="5155412" cy="12666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Garderobe, 20x20 - OMNICO - Viser vei">
            <a:extLst>
              <a:ext uri="{FF2B5EF4-FFF2-40B4-BE49-F238E27FC236}">
                <a16:creationId xmlns:a16="http://schemas.microsoft.com/office/drawing/2014/main" id="{82132198-B03A-4360-9A26-FADFB20D8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222" y="2040337"/>
            <a:ext cx="190043" cy="19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541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lassholder for innhold 4" descr="Et bilde som inneholder tekst&#10;&#10;Automatisk generert beskrivelse">
            <a:extLst>
              <a:ext uri="{FF2B5EF4-FFF2-40B4-BE49-F238E27FC236}">
                <a16:creationId xmlns:a16="http://schemas.microsoft.com/office/drawing/2014/main" id="{0B977D46-1C6F-470F-BC00-2280313F3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943" y="208396"/>
            <a:ext cx="4166826" cy="425454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3F9FF1-1C50-4B70-88FD-CF6334D0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/>
          <a:p>
            <a:r>
              <a:rPr lang="nb-NO" dirty="0"/>
              <a:t>Gruva Stadion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E4A1444-466C-4798-810A-856462416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>
            <a:normAutofit lnSpcReduction="10000"/>
          </a:bodyPr>
          <a:lstStyle/>
          <a:p>
            <a:r>
              <a:rPr lang="nb-NO" sz="1800" dirty="0"/>
              <a:t>Kunstgress 7er</a:t>
            </a:r>
          </a:p>
          <a:p>
            <a:endParaRPr lang="nb-NO" sz="1800" dirty="0"/>
          </a:p>
          <a:p>
            <a:r>
              <a:rPr lang="nb-NO" sz="1800" dirty="0"/>
              <a:t>Kunstgress 5er</a:t>
            </a:r>
          </a:p>
          <a:p>
            <a:endParaRPr lang="nb-NO" sz="1800" dirty="0"/>
          </a:p>
          <a:p>
            <a:r>
              <a:rPr lang="nb-NO" sz="1800" dirty="0"/>
              <a:t>Øvre Gress</a:t>
            </a:r>
          </a:p>
          <a:p>
            <a:endParaRPr lang="nb-NO" sz="1800" dirty="0"/>
          </a:p>
          <a:p>
            <a:r>
              <a:rPr lang="nb-NO" sz="1800" dirty="0"/>
              <a:t>3v3</a:t>
            </a:r>
          </a:p>
          <a:p>
            <a:endParaRPr lang="nb-NO" sz="1800" dirty="0"/>
          </a:p>
          <a:p>
            <a:r>
              <a:rPr lang="nb-NO" sz="1800" dirty="0"/>
              <a:t>Nedre </a:t>
            </a:r>
            <a:r>
              <a:rPr lang="nb-NO" sz="1800" dirty="0" err="1"/>
              <a:t>KunstGress</a:t>
            </a:r>
            <a:endParaRPr lang="nb-NO" sz="1800" dirty="0"/>
          </a:p>
          <a:p>
            <a:endParaRPr lang="nb-NO" sz="1800" dirty="0"/>
          </a:p>
          <a:p>
            <a:r>
              <a:rPr lang="nb-NO" sz="1800" dirty="0"/>
              <a:t>KG 11er (</a:t>
            </a:r>
            <a:r>
              <a:rPr lang="nb-NO" sz="1800" dirty="0" err="1"/>
              <a:t>æestolt</a:t>
            </a:r>
            <a:r>
              <a:rPr lang="nb-NO" sz="1800" dirty="0"/>
              <a:t>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17168DF-7B4F-4A40-B386-43BE98478553}"/>
              </a:ext>
            </a:extLst>
          </p:cNvPr>
          <p:cNvCxnSpPr>
            <a:cxnSpLocks/>
          </p:cNvCxnSpPr>
          <p:nvPr/>
        </p:nvCxnSpPr>
        <p:spPr>
          <a:xfrm>
            <a:off x="1961357" y="1840504"/>
            <a:ext cx="3402731" cy="2948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7EF7CD-6CAE-400F-BEBA-56A99DB84C88}"/>
              </a:ext>
            </a:extLst>
          </p:cNvPr>
          <p:cNvCxnSpPr>
            <a:cxnSpLocks/>
          </p:cNvCxnSpPr>
          <p:nvPr/>
        </p:nvCxnSpPr>
        <p:spPr>
          <a:xfrm flipV="1">
            <a:off x="1691680" y="2327708"/>
            <a:ext cx="2952328" cy="956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1EA844C-8480-4738-A447-0BF88E47BD80}"/>
              </a:ext>
            </a:extLst>
          </p:cNvPr>
          <p:cNvCxnSpPr>
            <a:cxnSpLocks/>
          </p:cNvCxnSpPr>
          <p:nvPr/>
        </p:nvCxnSpPr>
        <p:spPr>
          <a:xfrm>
            <a:off x="1979712" y="1224092"/>
            <a:ext cx="3312368" cy="1446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4C6199E-2CB1-4F18-A13E-480C690D64F8}"/>
              </a:ext>
            </a:extLst>
          </p:cNvPr>
          <p:cNvCxnSpPr>
            <a:cxnSpLocks/>
          </p:cNvCxnSpPr>
          <p:nvPr/>
        </p:nvCxnSpPr>
        <p:spPr>
          <a:xfrm flipV="1">
            <a:off x="1007604" y="2715767"/>
            <a:ext cx="3564396" cy="2880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FDA77D9-9152-43CC-AE79-FD3BAF6F5933}"/>
              </a:ext>
            </a:extLst>
          </p:cNvPr>
          <p:cNvCxnSpPr>
            <a:cxnSpLocks/>
          </p:cNvCxnSpPr>
          <p:nvPr/>
        </p:nvCxnSpPr>
        <p:spPr>
          <a:xfrm flipV="1">
            <a:off x="2242902" y="3389270"/>
            <a:ext cx="3435586" cy="8172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Parking Sign Royalty Free Cliparts, Vectors, And Stock Illustration. Image  22362956.">
            <a:extLst>
              <a:ext uri="{FF2B5EF4-FFF2-40B4-BE49-F238E27FC236}">
                <a16:creationId xmlns:a16="http://schemas.microsoft.com/office/drawing/2014/main" id="{C3B15E23-BFD7-4E08-AC69-2020F403A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264" y="2775416"/>
            <a:ext cx="163679" cy="16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6E45402-82FF-4F2F-B708-17763C87DB90}"/>
              </a:ext>
            </a:extLst>
          </p:cNvPr>
          <p:cNvCxnSpPr>
            <a:cxnSpLocks/>
          </p:cNvCxnSpPr>
          <p:nvPr/>
        </p:nvCxnSpPr>
        <p:spPr>
          <a:xfrm flipV="1">
            <a:off x="2287322" y="2230380"/>
            <a:ext cx="4588934" cy="14000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Garderobe, 20x20 - OMNICO - Viser vei">
            <a:extLst>
              <a:ext uri="{FF2B5EF4-FFF2-40B4-BE49-F238E27FC236}">
                <a16:creationId xmlns:a16="http://schemas.microsoft.com/office/drawing/2014/main" id="{82132198-B03A-4360-9A26-FADFB20D8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222" y="2040337"/>
            <a:ext cx="190043" cy="19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1671C5B-55B4-41D2-9BE4-94C8159BB7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77764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F2703-85A1-4AB3-B3C9-FDD802109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Hvorfor Nedre (Kunst)Gress?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AE97B-1AF6-4219-A33E-DB969AED9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Parkerings- og trafikksituasjonen i Gruva er livsfarlig og uholdbar</a:t>
            </a:r>
          </a:p>
          <a:p>
            <a:r>
              <a:rPr lang="nb-NO" dirty="0"/>
              <a:t>Balansere noe av skjevfordelingen innenfor kommunen</a:t>
            </a:r>
          </a:p>
          <a:p>
            <a:r>
              <a:rPr lang="en-US" dirty="0" err="1"/>
              <a:t>Banekapasiteten</a:t>
            </a:r>
            <a:r>
              <a:rPr lang="en-US" dirty="0"/>
              <a:t> er </a:t>
            </a:r>
            <a:r>
              <a:rPr lang="en-US" dirty="0" err="1"/>
              <a:t>underdimensjonert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forhold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aktiviteten</a:t>
            </a:r>
            <a:endParaRPr lang="en-US" dirty="0"/>
          </a:p>
          <a:p>
            <a:r>
              <a:rPr lang="en-US" dirty="0" err="1"/>
              <a:t>Etablering</a:t>
            </a:r>
            <a:r>
              <a:rPr lang="en-US" dirty="0"/>
              <a:t> av </a:t>
            </a:r>
            <a:r>
              <a:rPr lang="en-US" dirty="0" err="1"/>
              <a:t>kunstgress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Nedre</a:t>
            </a:r>
            <a:r>
              <a:rPr lang="en-US" dirty="0"/>
              <a:t> </a:t>
            </a:r>
            <a:r>
              <a:rPr lang="en-US" dirty="0" err="1"/>
              <a:t>Gress</a:t>
            </a:r>
            <a:r>
              <a:rPr lang="en-US" dirty="0"/>
              <a:t> </a:t>
            </a:r>
            <a:r>
              <a:rPr lang="en-US" dirty="0" err="1"/>
              <a:t>vil</a:t>
            </a:r>
            <a:r>
              <a:rPr lang="en-US" dirty="0"/>
              <a:t> </a:t>
            </a:r>
            <a:r>
              <a:rPr lang="en-US" dirty="0" err="1"/>
              <a:t>fordele</a:t>
            </a:r>
            <a:r>
              <a:rPr lang="en-US" dirty="0"/>
              <a:t> </a:t>
            </a:r>
            <a:r>
              <a:rPr lang="en-US" dirty="0" err="1"/>
              <a:t>framtidig</a:t>
            </a:r>
            <a:r>
              <a:rPr lang="en-US" dirty="0"/>
              <a:t> </a:t>
            </a:r>
            <a:r>
              <a:rPr lang="en-US" dirty="0" err="1"/>
              <a:t>investeringsbehov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927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77045-D755-4804-A543-CC12BCE1D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Parkerings- og trafikksituasjonen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19BB2-F484-495C-9A1F-D873DB1A6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b-NO" dirty="0"/>
              <a:t>Adkomsten og parkeringsfasilitetene i Gruva utgjør en betydelig risiko.</a:t>
            </a:r>
          </a:p>
          <a:p>
            <a:r>
              <a:rPr lang="nb-NO" dirty="0"/>
              <a:t>Parkeringsplassens kapasitet er sprengt hver ettermiddag</a:t>
            </a:r>
          </a:p>
          <a:p>
            <a:r>
              <a:rPr lang="nb-NO" dirty="0"/>
              <a:t>Anlegget har på en normal ettermiddag mellom 800 og 1200 spillere og besøkende, i tillegg til foreldre i bil som slipper av sine barn.</a:t>
            </a:r>
          </a:p>
          <a:p>
            <a:r>
              <a:rPr lang="nb-NO" dirty="0"/>
              <a:t>Situasjonen oppleves som uholdbar for oss som bevitner den daglig, og vi sitter på en følelse av at spørsmålet er ikke om, men når, det kommer en alvorlig ulykke.</a:t>
            </a:r>
          </a:p>
          <a:p>
            <a:r>
              <a:rPr lang="nb-NO" dirty="0"/>
              <a:t>Den prosjekterte utbyggingen inkluderer flytting av dagens baneflate 30 meter </a:t>
            </a:r>
            <a:r>
              <a:rPr lang="nb-NO" dirty="0" err="1"/>
              <a:t>nordvestover</a:t>
            </a:r>
            <a:r>
              <a:rPr lang="nb-NO" dirty="0"/>
              <a:t> i retning Varmbo, og dermed betydelig utvidelse av dagens parkeringsplass.</a:t>
            </a:r>
          </a:p>
          <a:p>
            <a:r>
              <a:rPr lang="nb-NO" dirty="0"/>
              <a:t>Økonomisk bistand fra Melhus Kommune innenfor kort tid er nødvendig for en tidsnok gjennomføring av prosjektet.</a:t>
            </a:r>
          </a:p>
        </p:txBody>
      </p:sp>
    </p:spTree>
    <p:extLst>
      <p:ext uri="{BB962C8B-B14F-4D97-AF65-F5344CB8AC3E}">
        <p14:creationId xmlns:p14="http://schemas.microsoft.com/office/powerpoint/2010/main" val="825055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91ECD-65C8-42E5-B04B-C21B54B5F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Banekapasitet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19804-19E5-4B0F-BDB5-F6E61170F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3228"/>
            <a:ext cx="8229600" cy="3020690"/>
          </a:xfrm>
        </p:spPr>
        <p:txBody>
          <a:bodyPr>
            <a:normAutofit fontScale="92500" lnSpcReduction="20000"/>
          </a:bodyPr>
          <a:lstStyle/>
          <a:p>
            <a:r>
              <a:rPr lang="nb-NO" dirty="0"/>
              <a:t>Banekapasiteten er underdimensjonert i forhold til aktiviteten</a:t>
            </a:r>
          </a:p>
          <a:p>
            <a:r>
              <a:rPr lang="nb-NO" dirty="0"/>
              <a:t>Naturgresset er grunnet underlagets beskaffenhet og manglende lys i praksis utilgjengelig før 1.6 og etter 1.10, noe som begrenser banekapasiteten betydelig.</a:t>
            </a:r>
          </a:p>
          <a:p>
            <a:r>
              <a:rPr lang="nb-NO" dirty="0"/>
              <a:t>Kunstgresskapasiteten i kommunen er skjevfordelt</a:t>
            </a:r>
          </a:p>
          <a:p>
            <a:r>
              <a:rPr lang="nb-NO" dirty="0"/>
              <a:t>Med 1 </a:t>
            </a:r>
            <a:r>
              <a:rPr lang="nb-NO" dirty="0" err="1"/>
              <a:t>stk</a:t>
            </a:r>
            <a:r>
              <a:rPr lang="nb-NO" dirty="0"/>
              <a:t> 11er og 1 </a:t>
            </a:r>
            <a:r>
              <a:rPr lang="nb-NO" dirty="0" err="1"/>
              <a:t>stk</a:t>
            </a:r>
            <a:r>
              <a:rPr lang="nb-NO" dirty="0"/>
              <a:t> 7er har kommunens øvrige klubber 3 til 5 ganger høyere KG-kapasitet per spiller enn en spiller i Melhus Fotball.</a:t>
            </a:r>
          </a:p>
          <a:p>
            <a:r>
              <a:rPr lang="nb-NO" dirty="0"/>
              <a:t>En oppgradering av 7er kunstgress som først foreslått av kommunen vil ikke avhjelpe dagens anstrengte banekapasitet.</a:t>
            </a:r>
          </a:p>
          <a:p>
            <a:r>
              <a:rPr lang="nb-NO" dirty="0"/>
              <a:t>Ny 11er kunstgressflate utgjør hele 4 fullverdige 7er spilleflater for barn og ungdom.</a:t>
            </a:r>
          </a:p>
        </p:txBody>
      </p:sp>
    </p:spTree>
    <p:extLst>
      <p:ext uri="{BB962C8B-B14F-4D97-AF65-F5344CB8AC3E}">
        <p14:creationId xmlns:p14="http://schemas.microsoft.com/office/powerpoint/2010/main" val="1044885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5BAF5-2F53-42C7-A05B-D8F0FCA3C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Framtidig investeringssyklus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E1002-BAF6-46CA-A652-CC9D5B914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Etablering av kunstgress på Nedre Gress vil fordele framtidig investeringsbehov da dagens kunstgressdekker ligger an for å måtte skiftes samtidig.</a:t>
            </a:r>
          </a:p>
          <a:p>
            <a:r>
              <a:rPr lang="nb-NO" dirty="0" err="1"/>
              <a:t>Æestolt</a:t>
            </a:r>
            <a:r>
              <a:rPr lang="nb-NO" dirty="0"/>
              <a:t> etablert 2011, 7er etablert 2006. Gjennomsnittlig levetid er 11,5 år</a:t>
            </a:r>
          </a:p>
          <a:p>
            <a:r>
              <a:rPr lang="nb-NO" dirty="0"/>
              <a:t>Etablering av Nedre (Kunst)Gress vil avlaste dagens 11er kunstgress og øke levetiden for denne, noe som gjør at de økonomiske løftene for oppgradering ikke må tas på samme tid.</a:t>
            </a:r>
          </a:p>
          <a:p>
            <a:r>
              <a:rPr lang="nb-NO" dirty="0"/>
              <a:t>Videre vil klubben vurdere å flytte 3v3-banene ned til 7er kunstgress og reetablere Øvre Gress som fullverdig 11er naturgress, noe som på kort sikt vil eliminere behovet for å oppgradere 7er kunstgress.</a:t>
            </a:r>
          </a:p>
        </p:txBody>
      </p:sp>
    </p:spTree>
    <p:extLst>
      <p:ext uri="{BB962C8B-B14F-4D97-AF65-F5344CB8AC3E}">
        <p14:creationId xmlns:p14="http://schemas.microsoft.com/office/powerpoint/2010/main" val="2096085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1D2E9C2379AAC41ACE475BCAE20F7A7" ma:contentTypeVersion="6" ma:contentTypeDescription="Opprett et nytt dokument." ma:contentTypeScope="" ma:versionID="4f54e2b18feb6096d32b55ed43874d77">
  <xsd:schema xmlns:xsd="http://www.w3.org/2001/XMLSchema" xmlns:xs="http://www.w3.org/2001/XMLSchema" xmlns:p="http://schemas.microsoft.com/office/2006/metadata/properties" xmlns:ns3="3b019c4d-5dd6-41d0-90b0-19f4017d02a0" xmlns:ns4="6ada16b3-e684-43f6-b1ad-19d3a6b8dcaf" targetNamespace="http://schemas.microsoft.com/office/2006/metadata/properties" ma:root="true" ma:fieldsID="21d8fc8411643f670130a313a214620b" ns3:_="" ns4:_="">
    <xsd:import namespace="3b019c4d-5dd6-41d0-90b0-19f4017d02a0"/>
    <xsd:import namespace="6ada16b3-e684-43f6-b1ad-19d3a6b8dca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19c4d-5dd6-41d0-90b0-19f4017d02a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ingsdetaljer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for deling av tips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a16b3-e684-43f6-b1ad-19d3a6b8dc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D0F405-2DBF-49EF-B3E6-03722A5D25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019c4d-5dd6-41d0-90b0-19f4017d02a0"/>
    <ds:schemaRef ds:uri="6ada16b3-e684-43f6-b1ad-19d3a6b8dc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7D46C9-A770-449B-A289-7E4B01E6D9C4}">
  <ds:schemaRefs>
    <ds:schemaRef ds:uri="http://purl.org/dc/terms/"/>
    <ds:schemaRef ds:uri="http://schemas.openxmlformats.org/package/2006/metadata/core-properties"/>
    <ds:schemaRef ds:uri="http://purl.org/dc/dcmitype/"/>
    <ds:schemaRef ds:uri="6ada16b3-e684-43f6-b1ad-19d3a6b8dcaf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3b019c4d-5dd6-41d0-90b0-19f4017d02a0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D05A143-9C21-4E00-9199-C5F0617A018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7170</TotalTime>
  <Words>564</Words>
  <Application>Microsoft Office PowerPoint</Application>
  <PresentationFormat>Skjermfremvisning (16:9)</PresentationFormat>
  <Paragraphs>71</Paragraphs>
  <Slides>15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9" baseType="lpstr">
      <vt:lpstr>Arial</vt:lpstr>
      <vt:lpstr>Calibri</vt:lpstr>
      <vt:lpstr>Exo 2</vt:lpstr>
      <vt:lpstr>Office-tema</vt:lpstr>
      <vt:lpstr>PowerPoint-presentasjon</vt:lpstr>
      <vt:lpstr>PowerPoint-presentasjon</vt:lpstr>
      <vt:lpstr>PowerPoint-presentasjon</vt:lpstr>
      <vt:lpstr>Gruva Stadion</vt:lpstr>
      <vt:lpstr>Gruva Stadion</vt:lpstr>
      <vt:lpstr>Hvorfor Nedre (Kunst)Gress?</vt:lpstr>
      <vt:lpstr>Parkerings- og trafikksituasjonen</vt:lpstr>
      <vt:lpstr>Banekapasitet</vt:lpstr>
      <vt:lpstr>Framtidig investeringssyklus</vt:lpstr>
      <vt:lpstr>Økonomi Nedre Kunstgress</vt:lpstr>
      <vt:lpstr>Byggekost</vt:lpstr>
      <vt:lpstr>Finansieringsplan</vt:lpstr>
      <vt:lpstr>Cashflow 2022-2031</vt:lpstr>
      <vt:lpstr>Finanskost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Rune Jøraandstad</dc:creator>
  <cp:lastModifiedBy>Rune Jøraandstad</cp:lastModifiedBy>
  <cp:revision>44</cp:revision>
  <dcterms:created xsi:type="dcterms:W3CDTF">2020-08-22T06:34:07Z</dcterms:created>
  <dcterms:modified xsi:type="dcterms:W3CDTF">2022-01-24T20:56:23Z</dcterms:modified>
</cp:coreProperties>
</file>