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5"/>
  </p:notesMasterIdLst>
  <p:sldIdLst>
    <p:sldId id="256" r:id="rId2"/>
    <p:sldId id="257" r:id="rId3"/>
    <p:sldId id="262" r:id="rId4"/>
    <p:sldId id="259" r:id="rId5"/>
    <p:sldId id="261" r:id="rId6"/>
    <p:sldId id="263" r:id="rId7"/>
    <p:sldId id="264" r:id="rId8"/>
    <p:sldId id="265" r:id="rId9"/>
    <p:sldId id="266" r:id="rId10"/>
    <p:sldId id="278" r:id="rId11"/>
    <p:sldId id="279" r:id="rId12"/>
    <p:sldId id="319" r:id="rId13"/>
    <p:sldId id="280" r:id="rId14"/>
    <p:sldId id="375" r:id="rId15"/>
    <p:sldId id="2924" r:id="rId16"/>
    <p:sldId id="2928" r:id="rId17"/>
    <p:sldId id="2916" r:id="rId18"/>
    <p:sldId id="2913" r:id="rId19"/>
    <p:sldId id="2923" r:id="rId20"/>
    <p:sldId id="2907" r:id="rId21"/>
    <p:sldId id="2929" r:id="rId22"/>
    <p:sldId id="2930" r:id="rId23"/>
    <p:sldId id="2931" r:id="rId24"/>
    <p:sldId id="2932" r:id="rId25"/>
    <p:sldId id="2925" r:id="rId26"/>
    <p:sldId id="320" r:id="rId27"/>
    <p:sldId id="313" r:id="rId28"/>
    <p:sldId id="314" r:id="rId29"/>
    <p:sldId id="315" r:id="rId30"/>
    <p:sldId id="316" r:id="rId31"/>
    <p:sldId id="322" r:id="rId32"/>
    <p:sldId id="290" r:id="rId33"/>
    <p:sldId id="289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93D81CF-94F2-401A-BA57-92F5A7B2D0C5}" styleName="Middels sti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03447BB-5D67-496B-8E87-E561075AD55C}" styleName="Mørk stil 1 – utheving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Temastil 2 – utheving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ys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034E78-7F5D-4C2E-B375-FC64B27BC917}" styleName="Mørk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Middels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68"/>
    <p:restoredTop sz="94676"/>
  </p:normalViewPr>
  <p:slideViewPr>
    <p:cSldViewPr snapToGrid="0" snapToObjects="1">
      <p:cViewPr varScale="1">
        <p:scale>
          <a:sx n="106" d="100"/>
          <a:sy n="106" d="100"/>
        </p:scale>
        <p:origin x="10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0BE92-84C3-384C-81C4-5AFF439471D0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67E79-1401-074E-8F06-E3FFB6DC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63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67E79-1401-074E-8F06-E3FFB6DC5BC7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8267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3CD0-5EB1-994E-9FB9-2A863C476EFC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7A32-8850-4848-8EDB-94203C1DD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2067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3CD0-5EB1-994E-9FB9-2A863C476EFC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7A32-8850-4848-8EDB-94203C1DD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0873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3CD0-5EB1-994E-9FB9-2A863C476EFC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7A32-8850-4848-8EDB-94203C1DD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3624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3CD0-5EB1-994E-9FB9-2A863C476EFC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7A32-8850-4848-8EDB-94203C1DD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8624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3CD0-5EB1-994E-9FB9-2A863C476EFC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7A32-8850-4848-8EDB-94203C1DD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7788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3CD0-5EB1-994E-9FB9-2A863C476EFC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7A32-8850-4848-8EDB-94203C1DD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4970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3CD0-5EB1-994E-9FB9-2A863C476EFC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7A32-8850-4848-8EDB-94203C1DD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719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3CD0-5EB1-994E-9FB9-2A863C476EFC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7A32-8850-4848-8EDB-94203C1DD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0316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3CD0-5EB1-994E-9FB9-2A863C476EFC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7A32-8850-4848-8EDB-94203C1DD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6796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3CD0-5EB1-994E-9FB9-2A863C476EFC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7A32-8850-4848-8EDB-94203C1DD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2473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3CD0-5EB1-994E-9FB9-2A863C476EFC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7A32-8850-4848-8EDB-94203C1DD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475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3CD0-5EB1-994E-9FB9-2A863C476EFC}" type="datetimeFigureOut">
              <a:rPr lang="nb-NO" smtClean="0"/>
              <a:t>25.01.2022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A7A32-8850-4848-8EDB-94203C1DD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3590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0">
            <a:extLst>
              <a:ext uri="{FF2B5EF4-FFF2-40B4-BE49-F238E27FC236}">
                <a16:creationId xmlns:a16="http://schemas.microsoft.com/office/drawing/2014/main" id="{F3E416D2-D994-4F7A-8F62-B28B11BE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0" name="Bilde 9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35471141-468B-A543-B9BC-9B1C799DEF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" r="2" b="2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sp>
        <p:nvSpPr>
          <p:cNvPr id="58" name="Freeform: Shape 52">
            <a:extLst>
              <a:ext uri="{FF2B5EF4-FFF2-40B4-BE49-F238E27FC236}">
                <a16:creationId xmlns:a16="http://schemas.microsoft.com/office/drawing/2014/main" id="{FB27C166-470E-467E-9E9E-E235EEF3C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24691" y="0"/>
            <a:ext cx="7365784" cy="6858000"/>
          </a:xfrm>
          <a:custGeom>
            <a:avLst/>
            <a:gdLst>
              <a:gd name="connsiteX0" fmla="*/ 5742761 w 7365784"/>
              <a:gd name="connsiteY0" fmla="*/ 0 h 6858000"/>
              <a:gd name="connsiteX1" fmla="*/ 3076369 w 7365784"/>
              <a:gd name="connsiteY1" fmla="*/ 0 h 6858000"/>
              <a:gd name="connsiteX2" fmla="*/ 1949196 w 7365784"/>
              <a:gd name="connsiteY2" fmla="*/ 0 h 6858000"/>
              <a:gd name="connsiteX3" fmla="*/ 1583228 w 7365784"/>
              <a:gd name="connsiteY3" fmla="*/ 0 h 6858000"/>
              <a:gd name="connsiteX4" fmla="*/ 1457787 w 7365784"/>
              <a:gd name="connsiteY4" fmla="*/ 0 h 6858000"/>
              <a:gd name="connsiteX5" fmla="*/ 1445578 w 7365784"/>
              <a:gd name="connsiteY5" fmla="*/ 0 h 6858000"/>
              <a:gd name="connsiteX6" fmla="*/ 571708 w 7365784"/>
              <a:gd name="connsiteY6" fmla="*/ 0 h 6858000"/>
              <a:gd name="connsiteX7" fmla="*/ 237757 w 7365784"/>
              <a:gd name="connsiteY7" fmla="*/ 0 h 6858000"/>
              <a:gd name="connsiteX8" fmla="*/ 205161 w 7365784"/>
              <a:gd name="connsiteY8" fmla="*/ 0 h 6858000"/>
              <a:gd name="connsiteX9" fmla="*/ 0 w 7365784"/>
              <a:gd name="connsiteY9" fmla="*/ 0 h 6858000"/>
              <a:gd name="connsiteX10" fmla="*/ 0 w 7365784"/>
              <a:gd name="connsiteY10" fmla="*/ 6858000 h 6858000"/>
              <a:gd name="connsiteX11" fmla="*/ 205161 w 7365784"/>
              <a:gd name="connsiteY11" fmla="*/ 6858000 h 6858000"/>
              <a:gd name="connsiteX12" fmla="*/ 237757 w 7365784"/>
              <a:gd name="connsiteY12" fmla="*/ 6858000 h 6858000"/>
              <a:gd name="connsiteX13" fmla="*/ 571708 w 7365784"/>
              <a:gd name="connsiteY13" fmla="*/ 6858000 h 6858000"/>
              <a:gd name="connsiteX14" fmla="*/ 1274834 w 7365784"/>
              <a:gd name="connsiteY14" fmla="*/ 6858000 h 6858000"/>
              <a:gd name="connsiteX15" fmla="*/ 1445578 w 7365784"/>
              <a:gd name="connsiteY15" fmla="*/ 6858000 h 6858000"/>
              <a:gd name="connsiteX16" fmla="*/ 1457787 w 7365784"/>
              <a:gd name="connsiteY16" fmla="*/ 6858000 h 6858000"/>
              <a:gd name="connsiteX17" fmla="*/ 1949196 w 7365784"/>
              <a:gd name="connsiteY17" fmla="*/ 6858000 h 6858000"/>
              <a:gd name="connsiteX18" fmla="*/ 3076369 w 7365784"/>
              <a:gd name="connsiteY18" fmla="*/ 6858000 h 6858000"/>
              <a:gd name="connsiteX19" fmla="*/ 4863030 w 7365784"/>
              <a:gd name="connsiteY19" fmla="*/ 6858000 h 6858000"/>
              <a:gd name="connsiteX20" fmla="*/ 4974786 w 7365784"/>
              <a:gd name="connsiteY20" fmla="*/ 6780599 h 6858000"/>
              <a:gd name="connsiteX21" fmla="*/ 5491434 w 7365784"/>
              <a:gd name="connsiteY21" fmla="*/ 6374814 h 6858000"/>
              <a:gd name="connsiteX22" fmla="*/ 7365784 w 7365784"/>
              <a:gd name="connsiteY22" fmla="*/ 3621656 h 6858000"/>
              <a:gd name="connsiteX23" fmla="*/ 5764885 w 7365784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365784" h="6858000">
                <a:moveTo>
                  <a:pt x="5742761" y="0"/>
                </a:moveTo>
                <a:lnTo>
                  <a:pt x="3076369" y="0"/>
                </a:lnTo>
                <a:lnTo>
                  <a:pt x="1949196" y="0"/>
                </a:lnTo>
                <a:lnTo>
                  <a:pt x="1583228" y="0"/>
                </a:lnTo>
                <a:lnTo>
                  <a:pt x="1457787" y="0"/>
                </a:lnTo>
                <a:lnTo>
                  <a:pt x="1445578" y="0"/>
                </a:lnTo>
                <a:lnTo>
                  <a:pt x="571708" y="0"/>
                </a:lnTo>
                <a:lnTo>
                  <a:pt x="237757" y="0"/>
                </a:lnTo>
                <a:lnTo>
                  <a:pt x="205161" y="0"/>
                </a:lnTo>
                <a:lnTo>
                  <a:pt x="0" y="0"/>
                </a:lnTo>
                <a:lnTo>
                  <a:pt x="0" y="6858000"/>
                </a:lnTo>
                <a:lnTo>
                  <a:pt x="205161" y="6858000"/>
                </a:lnTo>
                <a:lnTo>
                  <a:pt x="237757" y="6858000"/>
                </a:lnTo>
                <a:lnTo>
                  <a:pt x="571708" y="6858000"/>
                </a:lnTo>
                <a:lnTo>
                  <a:pt x="1274834" y="6858000"/>
                </a:lnTo>
                <a:lnTo>
                  <a:pt x="1445578" y="6858000"/>
                </a:lnTo>
                <a:lnTo>
                  <a:pt x="1457787" y="6858000"/>
                </a:lnTo>
                <a:lnTo>
                  <a:pt x="1949196" y="6858000"/>
                </a:lnTo>
                <a:lnTo>
                  <a:pt x="3076369" y="6858000"/>
                </a:lnTo>
                <a:lnTo>
                  <a:pt x="4863030" y="6858000"/>
                </a:lnTo>
                <a:lnTo>
                  <a:pt x="4974786" y="6780599"/>
                </a:lnTo>
                <a:cubicBezTo>
                  <a:pt x="5148604" y="6653108"/>
                  <a:pt x="5319231" y="6515397"/>
                  <a:pt x="5491434" y="6374814"/>
                </a:cubicBezTo>
                <a:cubicBezTo>
                  <a:pt x="6437059" y="5602839"/>
                  <a:pt x="7365784" y="4969131"/>
                  <a:pt x="7365784" y="3621656"/>
                </a:cubicBezTo>
                <a:cubicBezTo>
                  <a:pt x="7365784" y="2093192"/>
                  <a:pt x="6792048" y="754641"/>
                  <a:pt x="576488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673636C8-1392-483A-8A7A-CA259E806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83671" y="0"/>
            <a:ext cx="7208329" cy="6858000"/>
          </a:xfrm>
          <a:custGeom>
            <a:avLst/>
            <a:gdLst>
              <a:gd name="connsiteX0" fmla="*/ 5585306 w 7208329"/>
              <a:gd name="connsiteY0" fmla="*/ 0 h 6858000"/>
              <a:gd name="connsiteX1" fmla="*/ 2918914 w 7208329"/>
              <a:gd name="connsiteY1" fmla="*/ 0 h 6858000"/>
              <a:gd name="connsiteX2" fmla="*/ 1592911 w 7208329"/>
              <a:gd name="connsiteY2" fmla="*/ 0 h 6858000"/>
              <a:gd name="connsiteX3" fmla="*/ 1425773 w 7208329"/>
              <a:gd name="connsiteY3" fmla="*/ 0 h 6858000"/>
              <a:gd name="connsiteX4" fmla="*/ 1300332 w 7208329"/>
              <a:gd name="connsiteY4" fmla="*/ 0 h 6858000"/>
              <a:gd name="connsiteX5" fmla="*/ 1288123 w 7208329"/>
              <a:gd name="connsiteY5" fmla="*/ 0 h 6858000"/>
              <a:gd name="connsiteX6" fmla="*/ 414253 w 7208329"/>
              <a:gd name="connsiteY6" fmla="*/ 0 h 6858000"/>
              <a:gd name="connsiteX7" fmla="*/ 80302 w 7208329"/>
              <a:gd name="connsiteY7" fmla="*/ 0 h 6858000"/>
              <a:gd name="connsiteX8" fmla="*/ 47706 w 7208329"/>
              <a:gd name="connsiteY8" fmla="*/ 0 h 6858000"/>
              <a:gd name="connsiteX9" fmla="*/ 0 w 7208329"/>
              <a:gd name="connsiteY9" fmla="*/ 0 h 6858000"/>
              <a:gd name="connsiteX10" fmla="*/ 0 w 7208329"/>
              <a:gd name="connsiteY10" fmla="*/ 6858000 h 6858000"/>
              <a:gd name="connsiteX11" fmla="*/ 47706 w 7208329"/>
              <a:gd name="connsiteY11" fmla="*/ 6858000 h 6858000"/>
              <a:gd name="connsiteX12" fmla="*/ 80302 w 7208329"/>
              <a:gd name="connsiteY12" fmla="*/ 6858000 h 6858000"/>
              <a:gd name="connsiteX13" fmla="*/ 414253 w 7208329"/>
              <a:gd name="connsiteY13" fmla="*/ 6858000 h 6858000"/>
              <a:gd name="connsiteX14" fmla="*/ 1117379 w 7208329"/>
              <a:gd name="connsiteY14" fmla="*/ 6858000 h 6858000"/>
              <a:gd name="connsiteX15" fmla="*/ 1288123 w 7208329"/>
              <a:gd name="connsiteY15" fmla="*/ 6858000 h 6858000"/>
              <a:gd name="connsiteX16" fmla="*/ 1300332 w 7208329"/>
              <a:gd name="connsiteY16" fmla="*/ 6858000 h 6858000"/>
              <a:gd name="connsiteX17" fmla="*/ 1592911 w 7208329"/>
              <a:gd name="connsiteY17" fmla="*/ 6858000 h 6858000"/>
              <a:gd name="connsiteX18" fmla="*/ 2918914 w 7208329"/>
              <a:gd name="connsiteY18" fmla="*/ 6858000 h 6858000"/>
              <a:gd name="connsiteX19" fmla="*/ 4705575 w 7208329"/>
              <a:gd name="connsiteY19" fmla="*/ 6858000 h 6858000"/>
              <a:gd name="connsiteX20" fmla="*/ 4817331 w 7208329"/>
              <a:gd name="connsiteY20" fmla="*/ 6780599 h 6858000"/>
              <a:gd name="connsiteX21" fmla="*/ 5333979 w 7208329"/>
              <a:gd name="connsiteY21" fmla="*/ 6374814 h 6858000"/>
              <a:gd name="connsiteX22" fmla="*/ 7208329 w 7208329"/>
              <a:gd name="connsiteY22" fmla="*/ 3621656 h 6858000"/>
              <a:gd name="connsiteX23" fmla="*/ 5607430 w 7208329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08329" h="6858000">
                <a:moveTo>
                  <a:pt x="5585306" y="0"/>
                </a:moveTo>
                <a:lnTo>
                  <a:pt x="2918914" y="0"/>
                </a:lnTo>
                <a:lnTo>
                  <a:pt x="1592911" y="0"/>
                </a:lnTo>
                <a:lnTo>
                  <a:pt x="1425773" y="0"/>
                </a:lnTo>
                <a:lnTo>
                  <a:pt x="1300332" y="0"/>
                </a:lnTo>
                <a:lnTo>
                  <a:pt x="1288123" y="0"/>
                </a:lnTo>
                <a:lnTo>
                  <a:pt x="414253" y="0"/>
                </a:lnTo>
                <a:lnTo>
                  <a:pt x="80302" y="0"/>
                </a:lnTo>
                <a:lnTo>
                  <a:pt x="47706" y="0"/>
                </a:lnTo>
                <a:lnTo>
                  <a:pt x="0" y="0"/>
                </a:lnTo>
                <a:lnTo>
                  <a:pt x="0" y="6858000"/>
                </a:lnTo>
                <a:lnTo>
                  <a:pt x="47706" y="6858000"/>
                </a:lnTo>
                <a:lnTo>
                  <a:pt x="80302" y="6858000"/>
                </a:lnTo>
                <a:lnTo>
                  <a:pt x="414253" y="6858000"/>
                </a:lnTo>
                <a:lnTo>
                  <a:pt x="1117379" y="6858000"/>
                </a:lnTo>
                <a:lnTo>
                  <a:pt x="1288123" y="6858000"/>
                </a:lnTo>
                <a:lnTo>
                  <a:pt x="1300332" y="6858000"/>
                </a:lnTo>
                <a:lnTo>
                  <a:pt x="1592911" y="6858000"/>
                </a:lnTo>
                <a:lnTo>
                  <a:pt x="2918914" y="6858000"/>
                </a:lnTo>
                <a:lnTo>
                  <a:pt x="4705575" y="6858000"/>
                </a:lnTo>
                <a:lnTo>
                  <a:pt x="4817331" y="6780599"/>
                </a:lnTo>
                <a:cubicBezTo>
                  <a:pt x="4991149" y="6653108"/>
                  <a:pt x="5161776" y="6515397"/>
                  <a:pt x="5333979" y="6374814"/>
                </a:cubicBezTo>
                <a:cubicBezTo>
                  <a:pt x="6279604" y="5602839"/>
                  <a:pt x="7208329" y="4969131"/>
                  <a:pt x="7208329" y="3621656"/>
                </a:cubicBezTo>
                <a:cubicBezTo>
                  <a:pt x="7208329" y="2093192"/>
                  <a:pt x="6634593" y="754641"/>
                  <a:pt x="5607430" y="1499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539A79B-DFBA-4781-B0DE-4044B072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1139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F9A6B6D-ACF8-5547-A2DF-DCA9A106B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0897" y="1346268"/>
            <a:ext cx="5568285" cy="2809475"/>
          </a:xfrm>
        </p:spPr>
        <p:txBody>
          <a:bodyPr>
            <a:normAutofit fontScale="90000"/>
          </a:bodyPr>
          <a:lstStyle/>
          <a:p>
            <a:pPr algn="l"/>
            <a:r>
              <a:rPr lang="nb-NO" b="1" dirty="0" err="1">
                <a:latin typeface="Exo 2" pitchFamily="2" charset="77"/>
              </a:rPr>
              <a:t>EkstraordinærtÅrsmøte</a:t>
            </a:r>
            <a:r>
              <a:rPr lang="nb-NO" b="1" dirty="0">
                <a:latin typeface="Exo 2" pitchFamily="2" charset="77"/>
              </a:rPr>
              <a:t> 2022</a:t>
            </a:r>
            <a:br>
              <a:rPr lang="nb-NO" dirty="0">
                <a:latin typeface="Exo 2" pitchFamily="2" charset="77"/>
              </a:rPr>
            </a:br>
            <a:r>
              <a:rPr lang="nb-NO" dirty="0">
                <a:latin typeface="Exo 2" pitchFamily="2" charset="77"/>
              </a:rPr>
              <a:t>Melhus Idrettslag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84062C8-D4E8-5C4D-81A9-CCFA27165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9341" y="4251279"/>
            <a:ext cx="5569714" cy="1037228"/>
          </a:xfrm>
        </p:spPr>
        <p:txBody>
          <a:bodyPr>
            <a:normAutofit/>
          </a:bodyPr>
          <a:lstStyle/>
          <a:p>
            <a:pPr algn="l"/>
            <a:r>
              <a:rPr lang="nb-NO" dirty="0">
                <a:latin typeface="Exo 2" pitchFamily="2" charset="77"/>
              </a:rPr>
              <a:t>25. januar // 19:00</a:t>
            </a:r>
          </a:p>
          <a:p>
            <a:pPr algn="l"/>
            <a:r>
              <a:rPr lang="nb-NO" dirty="0">
                <a:latin typeface="Exo 2" pitchFamily="2" charset="77"/>
              </a:rPr>
              <a:t>Microsoft Teams</a:t>
            </a:r>
          </a:p>
        </p:txBody>
      </p:sp>
    </p:spTree>
    <p:extLst>
      <p:ext uri="{BB962C8B-B14F-4D97-AF65-F5344CB8AC3E}">
        <p14:creationId xmlns:p14="http://schemas.microsoft.com/office/powerpoint/2010/main" val="307600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2A30A1-B23B-E14E-8035-B9817FE9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780660"/>
            <a:ext cx="3916546" cy="1749617"/>
          </a:xfrm>
        </p:spPr>
        <p:txBody>
          <a:bodyPr anchor="t">
            <a:noAutofit/>
          </a:bodyPr>
          <a:lstStyle/>
          <a:p>
            <a:r>
              <a:rPr lang="nb-NO" sz="3200" b="1" dirty="0">
                <a:solidFill>
                  <a:schemeClr val="bg1"/>
                </a:solidFill>
                <a:latin typeface="Exo 2" pitchFamily="2" charset="77"/>
              </a:rPr>
              <a:t>Sak 8</a:t>
            </a:r>
            <a:br>
              <a:rPr lang="nb-NO" sz="3200" b="1" dirty="0">
                <a:solidFill>
                  <a:schemeClr val="bg1"/>
                </a:solidFill>
                <a:latin typeface="Exo 2" pitchFamily="2" charset="77"/>
              </a:rPr>
            </a:br>
            <a:r>
              <a:rPr lang="nb-NO" sz="2800" dirty="0">
                <a:solidFill>
                  <a:schemeClr val="bg1"/>
                </a:solidFill>
                <a:latin typeface="Exo 2" pitchFamily="2" charset="77"/>
              </a:rPr>
              <a:t>Behandle forslag og saker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5C3DA01-CF38-4B01-99FC-6012E327D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90" y="3613868"/>
            <a:ext cx="3582072" cy="2562504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nb-NO" sz="2000" b="1" dirty="0">
                <a:solidFill>
                  <a:schemeClr val="bg1"/>
                </a:solidFill>
                <a:latin typeface="Exo 2" pitchFamily="2" charset="77"/>
              </a:rPr>
              <a:t>Sak 8.1</a:t>
            </a:r>
          </a:p>
          <a:p>
            <a:pPr marL="0" indent="0">
              <a:buNone/>
            </a:pPr>
            <a:r>
              <a:rPr lang="nb-NO" sz="2000" dirty="0">
                <a:solidFill>
                  <a:schemeClr val="bg1"/>
                </a:solidFill>
                <a:latin typeface="Exo 2" pitchFamily="2" charset="77"/>
              </a:rPr>
              <a:t>Melhus Basketball</a:t>
            </a:r>
          </a:p>
          <a:p>
            <a:pPr marL="0" indent="0">
              <a:buNone/>
            </a:pPr>
            <a:r>
              <a:rPr lang="nb-NO" sz="2000" b="1" dirty="0">
                <a:solidFill>
                  <a:schemeClr val="bg1"/>
                </a:solidFill>
                <a:latin typeface="Exo 2" pitchFamily="2" charset="77"/>
              </a:rPr>
              <a:t>Sak 8.2</a:t>
            </a:r>
          </a:p>
          <a:p>
            <a:pPr marL="0" indent="0">
              <a:buNone/>
            </a:pPr>
            <a:r>
              <a:rPr lang="nb-NO" sz="2000" dirty="0">
                <a:solidFill>
                  <a:schemeClr val="bg1"/>
                </a:solidFill>
                <a:latin typeface="Exo 2" pitchFamily="2" charset="77"/>
              </a:rPr>
              <a:t>Nedre kunstgress – Melhus Fotball</a:t>
            </a:r>
          </a:p>
          <a:p>
            <a:pPr marL="0" indent="0">
              <a:buNone/>
            </a:pPr>
            <a:r>
              <a:rPr lang="nb-NO" sz="2000" b="1" dirty="0">
                <a:solidFill>
                  <a:schemeClr val="bg1"/>
                </a:solidFill>
                <a:latin typeface="Exo 2" pitchFamily="2" charset="77"/>
              </a:rPr>
              <a:t>Sak 8.3</a:t>
            </a:r>
          </a:p>
          <a:p>
            <a:pPr marL="0" indent="0">
              <a:buNone/>
            </a:pPr>
            <a:r>
              <a:rPr lang="nb-NO" sz="2000" dirty="0" err="1">
                <a:solidFill>
                  <a:schemeClr val="bg1"/>
                </a:solidFill>
                <a:latin typeface="Exo 2" pitchFamily="2" charset="77"/>
              </a:rPr>
              <a:t>Skibu</a:t>
            </a:r>
            <a:r>
              <a:rPr lang="nb-NO" sz="2000" dirty="0">
                <a:solidFill>
                  <a:schemeClr val="bg1"/>
                </a:solidFill>
                <a:latin typeface="Exo 2" pitchFamily="2" charset="77"/>
              </a:rPr>
              <a:t> – Melhus Ski</a:t>
            </a:r>
          </a:p>
        </p:txBody>
      </p:sp>
      <p:pic>
        <p:nvPicPr>
          <p:cNvPr id="5" name="Plassholder for innhold 4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4EE4C18D-BB27-D34F-BA1B-6FC4CB38C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52" y="1279975"/>
            <a:ext cx="6642532" cy="3719817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ABE75C8C-7877-0641-81D3-45FC383DB88A}"/>
              </a:ext>
            </a:extLst>
          </p:cNvPr>
          <p:cNvSpPr txBox="1"/>
          <p:nvPr/>
        </p:nvSpPr>
        <p:spPr>
          <a:xfrm>
            <a:off x="6034372" y="277037"/>
            <a:ext cx="4807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b="1" dirty="0">
                <a:latin typeface="Exo 2" pitchFamily="2" charset="77"/>
              </a:rPr>
              <a:t>Årsmøte</a:t>
            </a:r>
            <a:r>
              <a:rPr lang="nb-NO" sz="2800" dirty="0">
                <a:latin typeface="Exo 2" pitchFamily="2" charset="77"/>
              </a:rPr>
              <a:t>  </a:t>
            </a:r>
          </a:p>
          <a:p>
            <a:pPr algn="ctr"/>
            <a:r>
              <a:rPr lang="nb-NO" sz="2800" dirty="0">
                <a:latin typeface="Exo 2" pitchFamily="2" charset="77"/>
              </a:rPr>
              <a:t>Melhus Idrettslag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6377D2B-2B01-964D-80F9-BCC061674509}"/>
              </a:ext>
            </a:extLst>
          </p:cNvPr>
          <p:cNvSpPr txBox="1"/>
          <p:nvPr/>
        </p:nvSpPr>
        <p:spPr>
          <a:xfrm>
            <a:off x="5973013" y="5316415"/>
            <a:ext cx="4929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400" b="1" i="1" dirty="0"/>
              <a:t>Idrettsglede </a:t>
            </a:r>
            <a:r>
              <a:rPr lang="nb-NO" sz="4400" i="1" dirty="0"/>
              <a:t>for alle</a:t>
            </a:r>
          </a:p>
        </p:txBody>
      </p:sp>
    </p:spTree>
    <p:extLst>
      <p:ext uri="{BB962C8B-B14F-4D97-AF65-F5344CB8AC3E}">
        <p14:creationId xmlns:p14="http://schemas.microsoft.com/office/powerpoint/2010/main" val="3025214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1634A7F-E643-BC41-ADBD-0BA9A4553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b="1" kern="1200" dirty="0" err="1">
                <a:solidFill>
                  <a:srgbClr val="FFFFFF"/>
                </a:solidFill>
                <a:latin typeface="Exo 2" pitchFamily="2" charset="77"/>
              </a:rPr>
              <a:t>Sak</a:t>
            </a:r>
            <a:r>
              <a:rPr lang="en-US" sz="3200" b="1" kern="1200" dirty="0">
                <a:solidFill>
                  <a:srgbClr val="FFFFFF"/>
                </a:solidFill>
                <a:latin typeface="Exo 2" pitchFamily="2" charset="77"/>
              </a:rPr>
              <a:t> </a:t>
            </a:r>
            <a:r>
              <a:rPr lang="en-US" sz="3200" b="1" dirty="0">
                <a:solidFill>
                  <a:srgbClr val="FFFFFF"/>
                </a:solidFill>
                <a:latin typeface="Exo 2" pitchFamily="2" charset="77"/>
              </a:rPr>
              <a:t>8</a:t>
            </a:r>
            <a:r>
              <a:rPr lang="en-US" sz="3200" b="1" kern="1200" dirty="0">
                <a:solidFill>
                  <a:srgbClr val="FFFFFF"/>
                </a:solidFill>
                <a:latin typeface="Exo 2" pitchFamily="2" charset="77"/>
              </a:rPr>
              <a:t>.1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D0EACC1-ED78-4B87-A900-EBC406214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51" y="3355130"/>
            <a:ext cx="3801819" cy="2698429"/>
          </a:xfrm>
        </p:spPr>
        <p:txBody>
          <a:bodyPr>
            <a:normAutofit/>
          </a:bodyPr>
          <a:lstStyle/>
          <a:p>
            <a:endParaRPr lang="en-US" sz="1600" dirty="0"/>
          </a:p>
        </p:txBody>
      </p:sp>
      <p:pic>
        <p:nvPicPr>
          <p:cNvPr id="7" name="Bilde 6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AB3A9B6C-025A-2940-AEAF-F9774FC67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770" y="3783932"/>
            <a:ext cx="3810000" cy="2133600"/>
          </a:xfrm>
          <a:prstGeom prst="rect">
            <a:avLst/>
          </a:prstGeom>
        </p:spPr>
      </p:pic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207A91C8-21DD-494D-89B0-14AF89BD4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896" y="0"/>
            <a:ext cx="51069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09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1634A7F-E643-BC41-ADBD-0BA9A4553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b="1" kern="1200" dirty="0" err="1">
                <a:solidFill>
                  <a:srgbClr val="FFFFFF"/>
                </a:solidFill>
                <a:latin typeface="Exo 2" pitchFamily="2" charset="77"/>
              </a:rPr>
              <a:t>Sak</a:t>
            </a:r>
            <a:r>
              <a:rPr lang="en-US" sz="3200" b="1" kern="1200" dirty="0">
                <a:solidFill>
                  <a:srgbClr val="FFFFFF"/>
                </a:solidFill>
                <a:latin typeface="Exo 2" pitchFamily="2" charset="77"/>
              </a:rPr>
              <a:t> </a:t>
            </a:r>
            <a:r>
              <a:rPr lang="en-US" sz="3200" b="1" dirty="0">
                <a:solidFill>
                  <a:srgbClr val="FFFFFF"/>
                </a:solidFill>
                <a:latin typeface="Exo 2" pitchFamily="2" charset="77"/>
              </a:rPr>
              <a:t>8</a:t>
            </a:r>
            <a:r>
              <a:rPr lang="en-US" sz="3200" b="1" kern="1200" dirty="0">
                <a:solidFill>
                  <a:srgbClr val="FFFFFF"/>
                </a:solidFill>
                <a:latin typeface="Exo 2" pitchFamily="2" charset="77"/>
              </a:rPr>
              <a:t>.1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D0EACC1-ED78-4B87-A900-EBC406214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51" y="3355130"/>
            <a:ext cx="3801819" cy="2698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b="1" dirty="0">
                <a:latin typeface="Exo 2" pitchFamily="2" charset="77"/>
              </a:rPr>
              <a:t>Forslag fra styret:</a:t>
            </a:r>
          </a:p>
          <a:p>
            <a:pPr marL="0" indent="0">
              <a:buNone/>
            </a:pPr>
            <a:r>
              <a:rPr lang="nb-NO" sz="2000" dirty="0">
                <a:latin typeface="Exo 2" pitchFamily="2" charset="77"/>
              </a:rPr>
              <a:t>Forslaget godkjennes</a:t>
            </a:r>
          </a:p>
          <a:p>
            <a:endParaRPr lang="en-US" sz="1600" dirty="0"/>
          </a:p>
        </p:txBody>
      </p:sp>
      <p:pic>
        <p:nvPicPr>
          <p:cNvPr id="1026" name="Picture 2" descr="Kan være et bilde av tekst som sier 'MELHUS BADGERS'">
            <a:extLst>
              <a:ext uri="{FF2B5EF4-FFF2-40B4-BE49-F238E27FC236}">
                <a16:creationId xmlns:a16="http://schemas.microsoft.com/office/drawing/2014/main" id="{839DA2D0-8CF1-9145-BC5F-F18A3264B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461" y="1734147"/>
            <a:ext cx="7384476" cy="324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045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1634A7F-E643-BC41-ADBD-0BA9A4553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b="1" kern="1200" dirty="0" err="1">
                <a:solidFill>
                  <a:srgbClr val="FFFFFF"/>
                </a:solidFill>
                <a:latin typeface="Exo 2" pitchFamily="2" charset="77"/>
              </a:rPr>
              <a:t>Sak</a:t>
            </a:r>
            <a:r>
              <a:rPr lang="en-US" sz="3200" b="1" kern="1200" dirty="0">
                <a:solidFill>
                  <a:srgbClr val="FFFFFF"/>
                </a:solidFill>
                <a:latin typeface="Exo 2" pitchFamily="2" charset="77"/>
              </a:rPr>
              <a:t> </a:t>
            </a:r>
            <a:r>
              <a:rPr lang="en-US" sz="3200" b="1" dirty="0">
                <a:solidFill>
                  <a:srgbClr val="FFFFFF"/>
                </a:solidFill>
                <a:latin typeface="Exo 2" pitchFamily="2" charset="77"/>
              </a:rPr>
              <a:t>8</a:t>
            </a:r>
            <a:r>
              <a:rPr lang="en-US" sz="3200" b="1" kern="1200" dirty="0">
                <a:solidFill>
                  <a:srgbClr val="FFFFFF"/>
                </a:solidFill>
                <a:latin typeface="Exo 2" pitchFamily="2" charset="77"/>
              </a:rPr>
              <a:t>.2</a:t>
            </a:r>
          </a:p>
        </p:txBody>
      </p:sp>
      <p:pic>
        <p:nvPicPr>
          <p:cNvPr id="7" name="Bilde 6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AB3A9B6C-025A-2940-AEAF-F9774FC67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51" y="3429000"/>
            <a:ext cx="3810000" cy="2133600"/>
          </a:xfrm>
          <a:prstGeom prst="rect">
            <a:avLst/>
          </a:prstGeom>
        </p:spPr>
      </p:pic>
      <p:pic>
        <p:nvPicPr>
          <p:cNvPr id="5" name="Bilde 4" descr="Et bilde som inneholder tekst&#10;&#10;Automatisk generert beskrivelse">
            <a:extLst>
              <a:ext uri="{FF2B5EF4-FFF2-40B4-BE49-F238E27FC236}">
                <a16:creationId xmlns:a16="http://schemas.microsoft.com/office/drawing/2014/main" id="{6EA117FE-E192-604F-B5F7-C6DF9D028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017" y="0"/>
            <a:ext cx="4794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34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016000" y="1088806"/>
            <a:ext cx="9956800" cy="4114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nn-NO" sz="1867" dirty="0">
                <a:latin typeface="Exo 2" pitchFamily="2" charset="77"/>
                <a:cs typeface="Exo 2"/>
              </a:rPr>
              <a:t>Den desidert største </a:t>
            </a:r>
            <a:r>
              <a:rPr lang="nn-NO" sz="1867" dirty="0" err="1">
                <a:latin typeface="Exo 2" pitchFamily="2" charset="77"/>
                <a:cs typeface="Exo 2"/>
              </a:rPr>
              <a:t>avdelingen</a:t>
            </a:r>
            <a:r>
              <a:rPr lang="nn-NO" sz="1867" dirty="0">
                <a:latin typeface="Exo 2" pitchFamily="2" charset="77"/>
                <a:cs typeface="Exo 2"/>
              </a:rPr>
              <a:t> i kommunens desidert største idrettslag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n-NO" sz="1867" dirty="0">
                <a:latin typeface="Exo 2" pitchFamily="2" charset="77"/>
                <a:cs typeface="Exo 2"/>
              </a:rPr>
              <a:t>~ 600 aktive </a:t>
            </a:r>
            <a:r>
              <a:rPr lang="nn-NO" sz="1867" dirty="0" err="1">
                <a:latin typeface="Exo 2" pitchFamily="2" charset="77"/>
                <a:cs typeface="Exo 2"/>
              </a:rPr>
              <a:t>spillere</a:t>
            </a:r>
            <a:endParaRPr lang="nn-NO" sz="1867" dirty="0">
              <a:latin typeface="Exo 2" pitchFamily="2" charset="77"/>
              <a:cs typeface="Exo 2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n-NO" sz="1867" dirty="0">
                <a:latin typeface="Exo 2" pitchFamily="2" charset="77"/>
                <a:cs typeface="Exo 2"/>
              </a:rPr>
              <a:t>Over 100 frivillige trenere, </a:t>
            </a:r>
            <a:r>
              <a:rPr lang="nn-NO" sz="1867" dirty="0" err="1">
                <a:latin typeface="Exo 2" pitchFamily="2" charset="77"/>
                <a:cs typeface="Exo 2"/>
              </a:rPr>
              <a:t>lagledere</a:t>
            </a:r>
            <a:r>
              <a:rPr lang="nn-NO" sz="1867" dirty="0">
                <a:latin typeface="Exo 2" pitchFamily="2" charset="77"/>
                <a:cs typeface="Exo 2"/>
              </a:rPr>
              <a:t>, </a:t>
            </a:r>
            <a:r>
              <a:rPr lang="nn-NO" sz="1867" dirty="0" err="1">
                <a:latin typeface="Exo 2" pitchFamily="2" charset="77"/>
                <a:cs typeface="Exo 2"/>
              </a:rPr>
              <a:t>kasserere</a:t>
            </a:r>
            <a:r>
              <a:rPr lang="nn-NO" sz="1867" dirty="0">
                <a:latin typeface="Exo 2" pitchFamily="2" charset="77"/>
                <a:cs typeface="Exo 2"/>
              </a:rPr>
              <a:t> og tillitsverv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n-NO" sz="1867" dirty="0">
                <a:latin typeface="Exo 2" pitchFamily="2" charset="77"/>
                <a:cs typeface="Exo 2"/>
              </a:rPr>
              <a:t>Senior </a:t>
            </a:r>
            <a:r>
              <a:rPr lang="nn-NO" sz="1867" dirty="0" err="1">
                <a:latin typeface="Exo 2" pitchFamily="2" charset="77"/>
                <a:cs typeface="Exo 2"/>
              </a:rPr>
              <a:t>herrer</a:t>
            </a:r>
            <a:r>
              <a:rPr lang="nn-NO" sz="1867" dirty="0">
                <a:latin typeface="Exo 2" pitchFamily="2" charset="77"/>
                <a:cs typeface="Exo 2"/>
              </a:rPr>
              <a:t> i Norsk Tipping ligaen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n-NO" sz="1867" dirty="0">
                <a:latin typeface="Exo 2" pitchFamily="2" charset="77"/>
                <a:cs typeface="Exo 2"/>
              </a:rPr>
              <a:t>Senior damer i 4. divisjon med </a:t>
            </a:r>
            <a:r>
              <a:rPr lang="nn-NO" sz="1867" dirty="0" err="1">
                <a:latin typeface="Exo 2" pitchFamily="2" charset="77"/>
                <a:cs typeface="Exo 2"/>
              </a:rPr>
              <a:t>ambisjoner</a:t>
            </a:r>
            <a:r>
              <a:rPr lang="nn-NO" sz="1867" dirty="0">
                <a:latin typeface="Exo 2" pitchFamily="2" charset="77"/>
                <a:cs typeface="Exo 2"/>
              </a:rPr>
              <a:t> om opprykk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n-NO" sz="1867" dirty="0">
                <a:latin typeface="Exo 2" pitchFamily="2" charset="77"/>
                <a:cs typeface="Exo 2"/>
              </a:rPr>
              <a:t>Satsing på juniorlag i begge kjønn for rekruttering til egne a-lag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n-NO" sz="1867" dirty="0">
                <a:latin typeface="Exo 2" pitchFamily="2" charset="77"/>
                <a:cs typeface="Exo 2"/>
              </a:rPr>
              <a:t>Lag i alle </a:t>
            </a:r>
            <a:r>
              <a:rPr lang="nn-NO" sz="1867" dirty="0" err="1">
                <a:latin typeface="Exo 2" pitchFamily="2" charset="77"/>
                <a:cs typeface="Exo 2"/>
              </a:rPr>
              <a:t>årganger</a:t>
            </a:r>
            <a:r>
              <a:rPr lang="nn-NO" sz="1867" dirty="0">
                <a:latin typeface="Exo 2" pitchFamily="2" charset="77"/>
                <a:cs typeface="Exo 2"/>
              </a:rPr>
              <a:t> i begge kjønn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n-NO" sz="1867" dirty="0">
                <a:latin typeface="Exo 2" pitchFamily="2" charset="77"/>
                <a:cs typeface="Exo 2"/>
              </a:rPr>
              <a:t>Kontroll på økonomien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n-NO" sz="1867" dirty="0">
                <a:latin typeface="Exo 2" pitchFamily="2" charset="77"/>
                <a:cs typeface="Exo 2"/>
              </a:rPr>
              <a:t>Fokus på </a:t>
            </a:r>
            <a:r>
              <a:rPr lang="nn-NO" sz="1867" dirty="0" err="1">
                <a:latin typeface="Exo 2" pitchFamily="2" charset="77"/>
                <a:cs typeface="Exo 2"/>
              </a:rPr>
              <a:t>holdninger</a:t>
            </a:r>
            <a:r>
              <a:rPr lang="nn-NO" sz="1867" dirty="0">
                <a:latin typeface="Exo 2" pitchFamily="2" charset="77"/>
                <a:cs typeface="Exo 2"/>
              </a:rPr>
              <a:t> og </a:t>
            </a:r>
            <a:r>
              <a:rPr lang="nn-NO" sz="1867" dirty="0" err="1">
                <a:latin typeface="Exo 2" pitchFamily="2" charset="77"/>
                <a:cs typeface="Exo 2"/>
              </a:rPr>
              <a:t>verdier</a:t>
            </a:r>
            <a:r>
              <a:rPr lang="nn-NO" sz="1867" dirty="0">
                <a:latin typeface="Exo 2" pitchFamily="2" charset="77"/>
                <a:cs typeface="Exo 2"/>
              </a:rPr>
              <a:t> (</a:t>
            </a:r>
            <a:r>
              <a:rPr lang="nn-NO" sz="1867" dirty="0" err="1">
                <a:latin typeface="Exo 2" pitchFamily="2" charset="77"/>
                <a:cs typeface="Exo 2"/>
              </a:rPr>
              <a:t>æestolt</a:t>
            </a:r>
            <a:r>
              <a:rPr lang="nn-NO" sz="1867" dirty="0">
                <a:latin typeface="Exo 2" pitchFamily="2" charset="77"/>
                <a:cs typeface="Exo 2"/>
              </a:rPr>
              <a:t>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n-NO" sz="1867" dirty="0">
                <a:latin typeface="Exo 2" pitchFamily="2" charset="77"/>
                <a:cs typeface="Exo 2"/>
              </a:rPr>
              <a:t>Nye </a:t>
            </a:r>
            <a:r>
              <a:rPr lang="nn-NO" sz="1867" dirty="0" err="1">
                <a:latin typeface="Exo 2" pitchFamily="2" charset="77"/>
                <a:cs typeface="Exo 2"/>
              </a:rPr>
              <a:t>spennende</a:t>
            </a:r>
            <a:r>
              <a:rPr lang="nn-NO" sz="1867" dirty="0">
                <a:latin typeface="Exo 2" pitchFamily="2" charset="77"/>
                <a:cs typeface="Exo 2"/>
              </a:rPr>
              <a:t> prosjekter satt i gang (SUM, Nye Gruva, nabosamarbeid, …)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n-NO" sz="1867" dirty="0">
                <a:latin typeface="Exo 2" pitchFamily="2" charset="77"/>
                <a:cs typeface="Exo 2"/>
              </a:rPr>
              <a:t>Klubb i vekst som nyter positiv omtale i et </a:t>
            </a:r>
            <a:r>
              <a:rPr lang="nn-NO" sz="1867" dirty="0" err="1">
                <a:latin typeface="Exo 2" pitchFamily="2" charset="77"/>
                <a:cs typeface="Exo 2"/>
              </a:rPr>
              <a:t>tettsted</a:t>
            </a:r>
            <a:r>
              <a:rPr lang="nn-NO" sz="1867" dirty="0">
                <a:latin typeface="Exo 2" pitchFamily="2" charset="77"/>
                <a:cs typeface="Exo 2"/>
              </a:rPr>
              <a:t> i vekst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nn-NO" sz="1867" dirty="0">
              <a:latin typeface="Exo 2" pitchFamily="2" charset="77"/>
              <a:cs typeface="Exo 2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nn-NO" sz="1867" dirty="0">
              <a:latin typeface="Exo 2" pitchFamily="2" charset="77"/>
              <a:cs typeface="Exo 2"/>
            </a:endParaRPr>
          </a:p>
          <a:p>
            <a:endParaRPr lang="nn-NO" sz="1867" dirty="0">
              <a:latin typeface="Exo 2" pitchFamily="2" charset="77"/>
              <a:cs typeface="Exo 2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1016001" y="279400"/>
            <a:ext cx="5995552" cy="748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4267" dirty="0">
                <a:latin typeface="Exo 2" pitchFamily="2" charset="77"/>
              </a:rPr>
              <a:t>Kort om Melhus Fotball</a:t>
            </a:r>
          </a:p>
        </p:txBody>
      </p:sp>
    </p:spTree>
    <p:extLst>
      <p:ext uri="{BB962C8B-B14F-4D97-AF65-F5344CB8AC3E}">
        <p14:creationId xmlns:p14="http://schemas.microsoft.com/office/powerpoint/2010/main" val="4277847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D3F9FF1-1C50-4B70-88FD-CF6334D0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841661"/>
          </a:xfrm>
        </p:spPr>
        <p:txBody>
          <a:bodyPr/>
          <a:lstStyle/>
          <a:p>
            <a:r>
              <a:rPr lang="nb-NO" dirty="0">
                <a:latin typeface="Exo 2" pitchFamily="2" charset="77"/>
              </a:rPr>
              <a:t>Gruva Stadion</a:t>
            </a:r>
            <a:endParaRPr lang="en-US" dirty="0">
              <a:latin typeface="Exo 2" pitchFamily="2" charset="77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854B91-3D2A-4968-8A82-7FA8C31C5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6733" y="514773"/>
            <a:ext cx="6815667" cy="5369671"/>
          </a:xfr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E4A1444-466C-4798-810A-856462416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>
            <a:normAutofit lnSpcReduction="10000"/>
          </a:bodyPr>
          <a:lstStyle/>
          <a:p>
            <a:r>
              <a:rPr lang="nb-NO" sz="2400" dirty="0"/>
              <a:t>Kunstgress 7er</a:t>
            </a:r>
          </a:p>
          <a:p>
            <a:endParaRPr lang="nb-NO" sz="2400" dirty="0"/>
          </a:p>
          <a:p>
            <a:r>
              <a:rPr lang="nb-NO" sz="2400" dirty="0"/>
              <a:t>Kunstgress 5er</a:t>
            </a:r>
          </a:p>
          <a:p>
            <a:endParaRPr lang="nb-NO" sz="2400" dirty="0"/>
          </a:p>
          <a:p>
            <a:r>
              <a:rPr lang="nb-NO" sz="2400" dirty="0"/>
              <a:t>Øvre Gress</a:t>
            </a:r>
          </a:p>
          <a:p>
            <a:endParaRPr lang="nb-NO" sz="2400" dirty="0"/>
          </a:p>
          <a:p>
            <a:r>
              <a:rPr lang="nb-NO" sz="2400" dirty="0"/>
              <a:t>3v3</a:t>
            </a:r>
          </a:p>
          <a:p>
            <a:endParaRPr lang="nb-NO" sz="2400" dirty="0"/>
          </a:p>
          <a:p>
            <a:r>
              <a:rPr lang="nb-NO" sz="2400" dirty="0"/>
              <a:t>Nedre Gress</a:t>
            </a:r>
          </a:p>
          <a:p>
            <a:endParaRPr lang="nb-NO" sz="2400" dirty="0"/>
          </a:p>
          <a:p>
            <a:r>
              <a:rPr lang="nb-NO" sz="2400" dirty="0"/>
              <a:t>KG 11er (</a:t>
            </a:r>
            <a:r>
              <a:rPr lang="nb-NO" sz="2400" dirty="0" err="1"/>
              <a:t>æestolt</a:t>
            </a:r>
            <a:r>
              <a:rPr lang="nb-NO" sz="2400" dirty="0"/>
              <a:t>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17168DF-7B4F-4A40-B386-43BE98478553}"/>
              </a:ext>
            </a:extLst>
          </p:cNvPr>
          <p:cNvCxnSpPr>
            <a:cxnSpLocks/>
          </p:cNvCxnSpPr>
          <p:nvPr/>
        </p:nvCxnSpPr>
        <p:spPr>
          <a:xfrm>
            <a:off x="2615143" y="2454006"/>
            <a:ext cx="4536975" cy="3931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7EF7CD-6CAE-400F-BEBA-56A99DB84C88}"/>
              </a:ext>
            </a:extLst>
          </p:cNvPr>
          <p:cNvCxnSpPr>
            <a:cxnSpLocks/>
          </p:cNvCxnSpPr>
          <p:nvPr/>
        </p:nvCxnSpPr>
        <p:spPr>
          <a:xfrm flipV="1">
            <a:off x="2255574" y="3103611"/>
            <a:ext cx="3936437" cy="1275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1EA844C-8480-4738-A447-0BF88E47BD80}"/>
              </a:ext>
            </a:extLst>
          </p:cNvPr>
          <p:cNvCxnSpPr>
            <a:cxnSpLocks/>
          </p:cNvCxnSpPr>
          <p:nvPr/>
        </p:nvCxnSpPr>
        <p:spPr>
          <a:xfrm>
            <a:off x="2639616" y="1632123"/>
            <a:ext cx="4416491" cy="1928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4C6199E-2CB1-4F18-A13E-480C690D64F8}"/>
              </a:ext>
            </a:extLst>
          </p:cNvPr>
          <p:cNvCxnSpPr>
            <a:cxnSpLocks/>
          </p:cNvCxnSpPr>
          <p:nvPr/>
        </p:nvCxnSpPr>
        <p:spPr>
          <a:xfrm flipV="1">
            <a:off x="1343472" y="3621024"/>
            <a:ext cx="4752528" cy="3840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FDA77D9-9152-43CC-AE79-FD3BAF6F5933}"/>
              </a:ext>
            </a:extLst>
          </p:cNvPr>
          <p:cNvCxnSpPr>
            <a:cxnSpLocks/>
          </p:cNvCxnSpPr>
          <p:nvPr/>
        </p:nvCxnSpPr>
        <p:spPr>
          <a:xfrm flipV="1">
            <a:off x="2990536" y="4519027"/>
            <a:ext cx="4580781" cy="10897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Parking Sign Royalty Free Cliparts, Vectors, And Stock Illustration. Image  22362956.">
            <a:extLst>
              <a:ext uri="{FF2B5EF4-FFF2-40B4-BE49-F238E27FC236}">
                <a16:creationId xmlns:a16="http://schemas.microsoft.com/office/drawing/2014/main" id="{C3B15E23-BFD7-4E08-AC69-2020F403A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353" y="3700555"/>
            <a:ext cx="218239" cy="22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6E45402-82FF-4F2F-B708-17763C87DB90}"/>
              </a:ext>
            </a:extLst>
          </p:cNvPr>
          <p:cNvCxnSpPr>
            <a:cxnSpLocks/>
          </p:cNvCxnSpPr>
          <p:nvPr/>
        </p:nvCxnSpPr>
        <p:spPr>
          <a:xfrm flipV="1">
            <a:off x="2390469" y="3163294"/>
            <a:ext cx="6873883" cy="16888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Garderobe, 20x20 - OMNICO - Viser vei">
            <a:extLst>
              <a:ext uri="{FF2B5EF4-FFF2-40B4-BE49-F238E27FC236}">
                <a16:creationId xmlns:a16="http://schemas.microsoft.com/office/drawing/2014/main" id="{82132198-B03A-4360-9A26-FADFB20D8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297" y="2720450"/>
            <a:ext cx="253391" cy="25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541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0B977D46-1C6F-470F-BC00-2280313F3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257" y="277862"/>
            <a:ext cx="5555768" cy="567273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3F9FF1-1C50-4B70-88FD-CF6334D0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730003"/>
          </a:xfrm>
        </p:spPr>
        <p:txBody>
          <a:bodyPr/>
          <a:lstStyle/>
          <a:p>
            <a:r>
              <a:rPr lang="nb-NO" dirty="0">
                <a:latin typeface="Exo 2" pitchFamily="2" charset="77"/>
              </a:rPr>
              <a:t>Gruva Stadion</a:t>
            </a:r>
            <a:endParaRPr lang="en-US" dirty="0">
              <a:latin typeface="Exo 2" pitchFamily="2" charset="77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E4A1444-466C-4798-810A-856462416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>
            <a:normAutofit lnSpcReduction="10000"/>
          </a:bodyPr>
          <a:lstStyle/>
          <a:p>
            <a:r>
              <a:rPr lang="nb-NO" sz="2400" dirty="0"/>
              <a:t>Kunstgress 7er</a:t>
            </a:r>
          </a:p>
          <a:p>
            <a:endParaRPr lang="nb-NO" sz="2400" dirty="0"/>
          </a:p>
          <a:p>
            <a:r>
              <a:rPr lang="nb-NO" sz="2400" dirty="0"/>
              <a:t>Kunstgress 5er</a:t>
            </a:r>
          </a:p>
          <a:p>
            <a:endParaRPr lang="nb-NO" sz="2400" dirty="0"/>
          </a:p>
          <a:p>
            <a:r>
              <a:rPr lang="nb-NO" sz="2400" dirty="0"/>
              <a:t>Øvre Gress</a:t>
            </a:r>
          </a:p>
          <a:p>
            <a:endParaRPr lang="nb-NO" sz="2400" dirty="0"/>
          </a:p>
          <a:p>
            <a:r>
              <a:rPr lang="nb-NO" sz="2400" dirty="0"/>
              <a:t>3v3</a:t>
            </a:r>
          </a:p>
          <a:p>
            <a:endParaRPr lang="nb-NO" sz="2400" dirty="0"/>
          </a:p>
          <a:p>
            <a:r>
              <a:rPr lang="nb-NO" sz="2400" dirty="0"/>
              <a:t>Nedre </a:t>
            </a:r>
            <a:r>
              <a:rPr lang="nb-NO" sz="2400" dirty="0" err="1"/>
              <a:t>KunstGress</a:t>
            </a:r>
            <a:endParaRPr lang="nb-NO" sz="2400" dirty="0"/>
          </a:p>
          <a:p>
            <a:endParaRPr lang="nb-NO" sz="2400" dirty="0"/>
          </a:p>
          <a:p>
            <a:r>
              <a:rPr lang="nb-NO" sz="2400" dirty="0"/>
              <a:t>KG 11er (</a:t>
            </a:r>
            <a:r>
              <a:rPr lang="nb-NO" sz="2400" dirty="0" err="1"/>
              <a:t>æestolt</a:t>
            </a:r>
            <a:r>
              <a:rPr lang="nb-NO" sz="2400" dirty="0"/>
              <a:t>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17168DF-7B4F-4A40-B386-43BE98478553}"/>
              </a:ext>
            </a:extLst>
          </p:cNvPr>
          <p:cNvCxnSpPr>
            <a:cxnSpLocks/>
          </p:cNvCxnSpPr>
          <p:nvPr/>
        </p:nvCxnSpPr>
        <p:spPr>
          <a:xfrm>
            <a:off x="2615143" y="2454006"/>
            <a:ext cx="4536975" cy="3931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7EF7CD-6CAE-400F-BEBA-56A99DB84C88}"/>
              </a:ext>
            </a:extLst>
          </p:cNvPr>
          <p:cNvCxnSpPr>
            <a:cxnSpLocks/>
          </p:cNvCxnSpPr>
          <p:nvPr/>
        </p:nvCxnSpPr>
        <p:spPr>
          <a:xfrm flipV="1">
            <a:off x="2255574" y="3103611"/>
            <a:ext cx="3936437" cy="1275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1EA844C-8480-4738-A447-0BF88E47BD80}"/>
              </a:ext>
            </a:extLst>
          </p:cNvPr>
          <p:cNvCxnSpPr>
            <a:cxnSpLocks/>
          </p:cNvCxnSpPr>
          <p:nvPr/>
        </p:nvCxnSpPr>
        <p:spPr>
          <a:xfrm>
            <a:off x="2639616" y="1632123"/>
            <a:ext cx="4416491" cy="1928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4C6199E-2CB1-4F18-A13E-480C690D64F8}"/>
              </a:ext>
            </a:extLst>
          </p:cNvPr>
          <p:cNvCxnSpPr>
            <a:cxnSpLocks/>
          </p:cNvCxnSpPr>
          <p:nvPr/>
        </p:nvCxnSpPr>
        <p:spPr>
          <a:xfrm flipV="1">
            <a:off x="1343472" y="3621024"/>
            <a:ext cx="4752528" cy="3840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FDA77D9-9152-43CC-AE79-FD3BAF6F5933}"/>
              </a:ext>
            </a:extLst>
          </p:cNvPr>
          <p:cNvCxnSpPr>
            <a:cxnSpLocks/>
          </p:cNvCxnSpPr>
          <p:nvPr/>
        </p:nvCxnSpPr>
        <p:spPr>
          <a:xfrm flipV="1">
            <a:off x="2990536" y="4519027"/>
            <a:ext cx="4580781" cy="10897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Parking Sign Royalty Free Cliparts, Vectors, And Stock Illustration. Image  22362956.">
            <a:extLst>
              <a:ext uri="{FF2B5EF4-FFF2-40B4-BE49-F238E27FC236}">
                <a16:creationId xmlns:a16="http://schemas.microsoft.com/office/drawing/2014/main" id="{C3B15E23-BFD7-4E08-AC69-2020F403A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353" y="3700555"/>
            <a:ext cx="218239" cy="22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6E45402-82FF-4F2F-B708-17763C87DB90}"/>
              </a:ext>
            </a:extLst>
          </p:cNvPr>
          <p:cNvCxnSpPr>
            <a:cxnSpLocks/>
          </p:cNvCxnSpPr>
          <p:nvPr/>
        </p:nvCxnSpPr>
        <p:spPr>
          <a:xfrm flipV="1">
            <a:off x="3049763" y="2973841"/>
            <a:ext cx="6118579" cy="18666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Garderobe, 20x20 - OMNICO - Viser vei">
            <a:extLst>
              <a:ext uri="{FF2B5EF4-FFF2-40B4-BE49-F238E27FC236}">
                <a16:creationId xmlns:a16="http://schemas.microsoft.com/office/drawing/2014/main" id="{82132198-B03A-4360-9A26-FADFB20D8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297" y="2720450"/>
            <a:ext cx="253391" cy="25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1671C5B-55B4-41D2-9BE4-94C8159BB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77764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F2703-85A1-4AB3-B3C9-FDD802109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Exo 2" pitchFamily="2" charset="77"/>
              </a:rPr>
              <a:t>Hvorfor Nedre (Kunst)Gress?</a:t>
            </a:r>
            <a:endParaRPr lang="en-US" dirty="0">
              <a:latin typeface="Exo 2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AE97B-1AF6-4219-A33E-DB969AED9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latin typeface="Exo 2" pitchFamily="2" charset="77"/>
              </a:rPr>
              <a:t>Parkerings- og trafikksituasjonen i Gruva er livsfarlig og uholdbar</a:t>
            </a:r>
          </a:p>
          <a:p>
            <a:r>
              <a:rPr lang="nb-NO" dirty="0">
                <a:latin typeface="Exo 2" pitchFamily="2" charset="77"/>
              </a:rPr>
              <a:t>Balansere noe av skjevfordelingen innenfor kommunen</a:t>
            </a:r>
          </a:p>
          <a:p>
            <a:r>
              <a:rPr lang="en-US" dirty="0" err="1">
                <a:latin typeface="Exo 2" pitchFamily="2" charset="77"/>
              </a:rPr>
              <a:t>Banekapasiteten</a:t>
            </a:r>
            <a:r>
              <a:rPr lang="en-US" dirty="0">
                <a:latin typeface="Exo 2" pitchFamily="2" charset="77"/>
              </a:rPr>
              <a:t> er </a:t>
            </a:r>
            <a:r>
              <a:rPr lang="en-US" dirty="0" err="1">
                <a:latin typeface="Exo 2" pitchFamily="2" charset="77"/>
              </a:rPr>
              <a:t>underdimensjonert</a:t>
            </a:r>
            <a:r>
              <a:rPr lang="en-US" dirty="0">
                <a:latin typeface="Exo 2" pitchFamily="2" charset="77"/>
              </a:rPr>
              <a:t> </a:t>
            </a:r>
            <a:r>
              <a:rPr lang="en-US" dirty="0" err="1">
                <a:latin typeface="Exo 2" pitchFamily="2" charset="77"/>
              </a:rPr>
              <a:t>i</a:t>
            </a:r>
            <a:r>
              <a:rPr lang="en-US" dirty="0">
                <a:latin typeface="Exo 2" pitchFamily="2" charset="77"/>
              </a:rPr>
              <a:t> forhold </a:t>
            </a:r>
            <a:r>
              <a:rPr lang="en-US" dirty="0" err="1">
                <a:latin typeface="Exo 2" pitchFamily="2" charset="77"/>
              </a:rPr>
              <a:t>til</a:t>
            </a:r>
            <a:r>
              <a:rPr lang="en-US" dirty="0">
                <a:latin typeface="Exo 2" pitchFamily="2" charset="77"/>
              </a:rPr>
              <a:t> </a:t>
            </a:r>
            <a:r>
              <a:rPr lang="en-US" dirty="0" err="1">
                <a:latin typeface="Exo 2" pitchFamily="2" charset="77"/>
              </a:rPr>
              <a:t>aktiviteten</a:t>
            </a:r>
            <a:endParaRPr lang="en-US" dirty="0">
              <a:latin typeface="Exo 2" pitchFamily="2" charset="77"/>
            </a:endParaRPr>
          </a:p>
          <a:p>
            <a:r>
              <a:rPr lang="en-US" dirty="0" err="1">
                <a:latin typeface="Exo 2" pitchFamily="2" charset="77"/>
              </a:rPr>
              <a:t>Etablering</a:t>
            </a:r>
            <a:r>
              <a:rPr lang="en-US" dirty="0">
                <a:latin typeface="Exo 2" pitchFamily="2" charset="77"/>
              </a:rPr>
              <a:t> av </a:t>
            </a:r>
            <a:r>
              <a:rPr lang="en-US" dirty="0" err="1">
                <a:latin typeface="Exo 2" pitchFamily="2" charset="77"/>
              </a:rPr>
              <a:t>kunstgress</a:t>
            </a:r>
            <a:r>
              <a:rPr lang="en-US" dirty="0">
                <a:latin typeface="Exo 2" pitchFamily="2" charset="77"/>
              </a:rPr>
              <a:t> </a:t>
            </a:r>
            <a:r>
              <a:rPr lang="en-US" dirty="0" err="1">
                <a:latin typeface="Exo 2" pitchFamily="2" charset="77"/>
              </a:rPr>
              <a:t>på</a:t>
            </a:r>
            <a:r>
              <a:rPr lang="en-US" dirty="0">
                <a:latin typeface="Exo 2" pitchFamily="2" charset="77"/>
              </a:rPr>
              <a:t> </a:t>
            </a:r>
            <a:r>
              <a:rPr lang="en-US" dirty="0" err="1">
                <a:latin typeface="Exo 2" pitchFamily="2" charset="77"/>
              </a:rPr>
              <a:t>Nedre</a:t>
            </a:r>
            <a:r>
              <a:rPr lang="en-US" dirty="0">
                <a:latin typeface="Exo 2" pitchFamily="2" charset="77"/>
              </a:rPr>
              <a:t> </a:t>
            </a:r>
            <a:r>
              <a:rPr lang="en-US" dirty="0" err="1">
                <a:latin typeface="Exo 2" pitchFamily="2" charset="77"/>
              </a:rPr>
              <a:t>Gress</a:t>
            </a:r>
            <a:r>
              <a:rPr lang="en-US" dirty="0">
                <a:latin typeface="Exo 2" pitchFamily="2" charset="77"/>
              </a:rPr>
              <a:t> </a:t>
            </a:r>
            <a:r>
              <a:rPr lang="en-US" dirty="0" err="1">
                <a:latin typeface="Exo 2" pitchFamily="2" charset="77"/>
              </a:rPr>
              <a:t>vil</a:t>
            </a:r>
            <a:r>
              <a:rPr lang="en-US" dirty="0">
                <a:latin typeface="Exo 2" pitchFamily="2" charset="77"/>
              </a:rPr>
              <a:t> </a:t>
            </a:r>
            <a:r>
              <a:rPr lang="en-US" dirty="0" err="1">
                <a:latin typeface="Exo 2" pitchFamily="2" charset="77"/>
              </a:rPr>
              <a:t>fordele</a:t>
            </a:r>
            <a:r>
              <a:rPr lang="en-US" dirty="0">
                <a:latin typeface="Exo 2" pitchFamily="2" charset="77"/>
              </a:rPr>
              <a:t> </a:t>
            </a:r>
            <a:r>
              <a:rPr lang="en-US" dirty="0" err="1">
                <a:latin typeface="Exo 2" pitchFamily="2" charset="77"/>
              </a:rPr>
              <a:t>framtidig</a:t>
            </a:r>
            <a:r>
              <a:rPr lang="en-US" dirty="0">
                <a:latin typeface="Exo 2" pitchFamily="2" charset="77"/>
              </a:rPr>
              <a:t> </a:t>
            </a:r>
            <a:r>
              <a:rPr lang="en-US" dirty="0" err="1">
                <a:latin typeface="Exo 2" pitchFamily="2" charset="77"/>
              </a:rPr>
              <a:t>investeringsbehov</a:t>
            </a:r>
            <a:endParaRPr lang="en-US" dirty="0">
              <a:latin typeface="Exo 2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48927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77045-D755-4804-A543-CC12BCE1D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Exo 2" pitchFamily="2" charset="77"/>
              </a:rPr>
              <a:t>Parkerings- og trafikksituasjonen</a:t>
            </a:r>
            <a:endParaRPr lang="en-US" dirty="0">
              <a:latin typeface="Exo 2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19BB2-F484-495C-9A1F-D873DB1A6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>
                <a:latin typeface="Exo 2" pitchFamily="2" charset="77"/>
              </a:rPr>
              <a:t>Adkomsten og parkeringsfasilitetene i Gruva utgjør en betydelig risiko.</a:t>
            </a:r>
          </a:p>
          <a:p>
            <a:r>
              <a:rPr lang="nb-NO" dirty="0">
                <a:latin typeface="Exo 2" pitchFamily="2" charset="77"/>
              </a:rPr>
              <a:t>Parkeringsplassens kapasitet er sprengt hver ettermiddag</a:t>
            </a:r>
          </a:p>
          <a:p>
            <a:r>
              <a:rPr lang="nb-NO" dirty="0">
                <a:latin typeface="Exo 2" pitchFamily="2" charset="77"/>
              </a:rPr>
              <a:t>Anlegget har på en normal ettermiddag mellom 800 og 1200 spillere og besøkende, i tillegg til foreldre i bil som slipper av sine barn.</a:t>
            </a:r>
          </a:p>
          <a:p>
            <a:r>
              <a:rPr lang="nb-NO" dirty="0">
                <a:latin typeface="Exo 2" pitchFamily="2" charset="77"/>
              </a:rPr>
              <a:t>Situasjonen oppleves som uholdbar for oss som bevitner den daglig, og vi sitter på en følelse av at spørsmålet er ikke om, men når, det kommer en alvorlig ulykke.</a:t>
            </a:r>
          </a:p>
          <a:p>
            <a:r>
              <a:rPr lang="nb-NO" dirty="0">
                <a:latin typeface="Exo 2" pitchFamily="2" charset="77"/>
              </a:rPr>
              <a:t>Den prosjekterte utbyggingen inkluderer flytting av dagens baneflate 30 meter </a:t>
            </a:r>
            <a:r>
              <a:rPr lang="nb-NO" dirty="0" err="1">
                <a:latin typeface="Exo 2" pitchFamily="2" charset="77"/>
              </a:rPr>
              <a:t>nordvestover</a:t>
            </a:r>
            <a:r>
              <a:rPr lang="nb-NO" dirty="0">
                <a:latin typeface="Exo 2" pitchFamily="2" charset="77"/>
              </a:rPr>
              <a:t> i retning Varmbo, og dermed betydelig utvidelse av dagens parkeringsplass.</a:t>
            </a:r>
          </a:p>
          <a:p>
            <a:r>
              <a:rPr lang="nb-NO" dirty="0">
                <a:latin typeface="Exo 2" pitchFamily="2" charset="77"/>
              </a:rPr>
              <a:t>Økonomisk bistand fra Melhus Kommune innenfor kort tid er nødvendig for en tidsnok gjennomføring av prosjektet.</a:t>
            </a:r>
          </a:p>
        </p:txBody>
      </p:sp>
    </p:spTree>
    <p:extLst>
      <p:ext uri="{BB962C8B-B14F-4D97-AF65-F5344CB8AC3E}">
        <p14:creationId xmlns:p14="http://schemas.microsoft.com/office/powerpoint/2010/main" val="825055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91ECD-65C8-42E5-B04B-C21B54B5F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Exo 2" pitchFamily="2" charset="77"/>
              </a:rPr>
              <a:t>Banekapasitet</a:t>
            </a:r>
            <a:endParaRPr lang="en-US" dirty="0">
              <a:latin typeface="Exo 2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19804-19E5-4B0F-BDB5-F6E61170F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7"/>
            <a:ext cx="10972800" cy="4027587"/>
          </a:xfrm>
        </p:spPr>
        <p:txBody>
          <a:bodyPr>
            <a:normAutofit fontScale="92500" lnSpcReduction="20000"/>
          </a:bodyPr>
          <a:lstStyle/>
          <a:p>
            <a:r>
              <a:rPr lang="nb-NO" dirty="0">
                <a:latin typeface="Exo 2" pitchFamily="2" charset="77"/>
              </a:rPr>
              <a:t>Banekapasiteten er underdimensjonert i forhold til aktiviteten</a:t>
            </a:r>
          </a:p>
          <a:p>
            <a:r>
              <a:rPr lang="nb-NO" dirty="0">
                <a:latin typeface="Exo 2" pitchFamily="2" charset="77"/>
              </a:rPr>
              <a:t>Naturgresset er grunnet underlagets beskaffenhet og manglende lys i praksis utilgjengelig før 1.6 og etter 1.10, noe som begrenser banekapasiteten betydelig.</a:t>
            </a:r>
          </a:p>
          <a:p>
            <a:r>
              <a:rPr lang="nb-NO" dirty="0">
                <a:latin typeface="Exo 2" pitchFamily="2" charset="77"/>
              </a:rPr>
              <a:t>Kunstgresskapasiteten i kommunen er skjevfordelt</a:t>
            </a:r>
          </a:p>
          <a:p>
            <a:r>
              <a:rPr lang="nb-NO" dirty="0">
                <a:latin typeface="Exo 2" pitchFamily="2" charset="77"/>
              </a:rPr>
              <a:t>Med 1 </a:t>
            </a:r>
            <a:r>
              <a:rPr lang="nb-NO" dirty="0" err="1">
                <a:latin typeface="Exo 2" pitchFamily="2" charset="77"/>
              </a:rPr>
              <a:t>stk</a:t>
            </a:r>
            <a:r>
              <a:rPr lang="nb-NO" dirty="0">
                <a:latin typeface="Exo 2" pitchFamily="2" charset="77"/>
              </a:rPr>
              <a:t> 11er og 1 </a:t>
            </a:r>
            <a:r>
              <a:rPr lang="nb-NO" dirty="0" err="1">
                <a:latin typeface="Exo 2" pitchFamily="2" charset="77"/>
              </a:rPr>
              <a:t>stk</a:t>
            </a:r>
            <a:r>
              <a:rPr lang="nb-NO" dirty="0">
                <a:latin typeface="Exo 2" pitchFamily="2" charset="77"/>
              </a:rPr>
              <a:t> 7er har kommunens øvrige klubber 3 til 5 ganger høyere KG-kapasitet per spiller enn en spiller i Melhus Fotball.</a:t>
            </a:r>
          </a:p>
          <a:p>
            <a:r>
              <a:rPr lang="nb-NO" dirty="0">
                <a:latin typeface="Exo 2" pitchFamily="2" charset="77"/>
              </a:rPr>
              <a:t>En oppgradering av 7er kunstgress som først foreslått av kommunen vil ikke avhjelpe dagens anstrengte banekapasitet.</a:t>
            </a:r>
          </a:p>
          <a:p>
            <a:r>
              <a:rPr lang="nb-NO" dirty="0">
                <a:latin typeface="Exo 2" pitchFamily="2" charset="77"/>
              </a:rPr>
              <a:t>Ny 11er kunstgressflate utgjør hele 4 fullverdige 7er spilleflater for barn og ungdom.</a:t>
            </a:r>
          </a:p>
        </p:txBody>
      </p:sp>
    </p:spTree>
    <p:extLst>
      <p:ext uri="{BB962C8B-B14F-4D97-AF65-F5344CB8AC3E}">
        <p14:creationId xmlns:p14="http://schemas.microsoft.com/office/powerpoint/2010/main" val="104488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2AC0D89-631C-4D49-9215-E6BE2F454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452" y="1610024"/>
            <a:ext cx="3266748" cy="1457002"/>
          </a:xfrm>
        </p:spPr>
        <p:txBody>
          <a:bodyPr anchor="b">
            <a:normAutofit fontScale="90000"/>
          </a:bodyPr>
          <a:lstStyle/>
          <a:p>
            <a:pPr algn="ctr"/>
            <a:r>
              <a:rPr lang="nb-NO" sz="2800" b="1" dirty="0">
                <a:latin typeface="Exo 2" pitchFamily="2" charset="77"/>
              </a:rPr>
              <a:t>Viktig informasjon</a:t>
            </a:r>
            <a:br>
              <a:rPr lang="nb-NO" sz="2800" dirty="0">
                <a:latin typeface="Exo 2" pitchFamily="2" charset="77"/>
              </a:rPr>
            </a:br>
            <a:r>
              <a:rPr lang="nb-NO" sz="2800" dirty="0">
                <a:latin typeface="Exo 2" pitchFamily="2" charset="77"/>
              </a:rPr>
              <a:t>---</a:t>
            </a:r>
            <a:br>
              <a:rPr lang="nb-NO" sz="2800" dirty="0">
                <a:latin typeface="Exo 2" pitchFamily="2" charset="77"/>
              </a:rPr>
            </a:br>
            <a:r>
              <a:rPr lang="nb-NO" sz="2800" dirty="0">
                <a:latin typeface="Exo 2" pitchFamily="2" charset="77"/>
              </a:rPr>
              <a:t>Digitalt Årsmøte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518649"/>
            <a:ext cx="1128382" cy="847206"/>
            <a:chOff x="8183879" y="1000124"/>
            <a:chExt cx="1562267" cy="1172973"/>
          </a:xfrm>
        </p:grpSpPr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B4B6AE-CD6D-4227-A21D-97D91550C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450" y="3326351"/>
            <a:ext cx="3266750" cy="3272324"/>
          </a:xfrm>
        </p:spPr>
        <p:txBody>
          <a:bodyPr anchor="t">
            <a:normAutofit/>
          </a:bodyPr>
          <a:lstStyle/>
          <a:p>
            <a:r>
              <a:rPr lang="nn-NO" sz="2000" dirty="0">
                <a:latin typeface="Exo 2" pitchFamily="2" charset="77"/>
              </a:rPr>
              <a:t>Ha på mute og slå av kamera</a:t>
            </a:r>
          </a:p>
          <a:p>
            <a:r>
              <a:rPr lang="nn-NO" sz="2000" dirty="0">
                <a:latin typeface="Exo 2" pitchFamily="2" charset="77"/>
              </a:rPr>
              <a:t>Bruk chat eller rekk opp </a:t>
            </a:r>
            <a:r>
              <a:rPr lang="nn-NO" sz="2000" dirty="0" err="1">
                <a:latin typeface="Exo 2" pitchFamily="2" charset="77"/>
              </a:rPr>
              <a:t>hånda</a:t>
            </a:r>
            <a:r>
              <a:rPr lang="nn-NO" sz="2000" dirty="0">
                <a:latin typeface="Exo 2" pitchFamily="2" charset="77"/>
              </a:rPr>
              <a:t> om du ønsker å si noe. Dirigent gir deg ordet.</a:t>
            </a:r>
          </a:p>
        </p:txBody>
      </p:sp>
      <p:pic>
        <p:nvPicPr>
          <p:cNvPr id="5" name="Plassholder for innhold 4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F36AF7A5-E095-B54E-A3A4-13463A671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065" y="1846758"/>
            <a:ext cx="5974070" cy="334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886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5BAF5-2F53-42C7-A05B-D8F0FCA3C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Exo 2" pitchFamily="2" charset="77"/>
              </a:rPr>
              <a:t>Framtidig investeringssyklus</a:t>
            </a:r>
            <a:endParaRPr lang="en-US" dirty="0">
              <a:latin typeface="Exo 2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E1002-BAF6-46CA-A652-CC9D5B914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>
                <a:latin typeface="Exo 2" pitchFamily="2" charset="77"/>
              </a:rPr>
              <a:t>Etablering av kunstgress på Nedre Gress vil fordele framtidig investeringsbehov da dagens kunstgressdekker ligger an for å måtte skiftes samtidig.</a:t>
            </a:r>
          </a:p>
          <a:p>
            <a:r>
              <a:rPr lang="nb-NO" dirty="0" err="1">
                <a:latin typeface="Exo 2" pitchFamily="2" charset="77"/>
              </a:rPr>
              <a:t>Æestolt</a:t>
            </a:r>
            <a:r>
              <a:rPr lang="nb-NO" dirty="0">
                <a:latin typeface="Exo 2" pitchFamily="2" charset="77"/>
              </a:rPr>
              <a:t> etablert 2011, 7er etablert 2006. Gjennomsnittlig levetid er 11,5 år</a:t>
            </a:r>
          </a:p>
          <a:p>
            <a:r>
              <a:rPr lang="nb-NO" dirty="0">
                <a:latin typeface="Exo 2" pitchFamily="2" charset="77"/>
              </a:rPr>
              <a:t>Etablering av Nedre (Kunst)Gress vil avlaste dagens 11er kunstgress og øke levetiden for denne, noe som gjør at de økonomiske løftene for oppgradering ikke må tas på samme tid.</a:t>
            </a:r>
          </a:p>
          <a:p>
            <a:r>
              <a:rPr lang="nb-NO" dirty="0">
                <a:latin typeface="Exo 2" pitchFamily="2" charset="77"/>
              </a:rPr>
              <a:t>Videre vil klubben vurdere å flytte 3v3-banene ned til 7er kunstgress og reetablere Øvre Gress som fullverdig 11er naturgress, noe som på kort sikt vil eliminere behovet for å oppgradere 7er kunstgress.</a:t>
            </a:r>
          </a:p>
        </p:txBody>
      </p:sp>
    </p:spTree>
    <p:extLst>
      <p:ext uri="{BB962C8B-B14F-4D97-AF65-F5344CB8AC3E}">
        <p14:creationId xmlns:p14="http://schemas.microsoft.com/office/powerpoint/2010/main" val="2096085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83515"/>
          </a:xfrm>
        </p:spPr>
        <p:txBody>
          <a:bodyPr>
            <a:normAutofit fontScale="90000"/>
          </a:bodyPr>
          <a:lstStyle/>
          <a:p>
            <a:r>
              <a:rPr lang="nb-NO" dirty="0">
                <a:latin typeface="Exo 2" pitchFamily="2" charset="77"/>
              </a:rPr>
              <a:t>Økonomi Nedre Kunstgress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30370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784A2D3-02D1-D041-9192-9473BEA19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Exo 2" pitchFamily="2" charset="77"/>
              </a:rPr>
              <a:t>Byggekost</a:t>
            </a:r>
            <a:endParaRPr lang="nb-NO" dirty="0">
              <a:latin typeface="Exo 2" pitchFamily="2" charset="77"/>
            </a:endParaRPr>
          </a:p>
        </p:txBody>
      </p:sp>
      <p:pic>
        <p:nvPicPr>
          <p:cNvPr id="6" name="Plassholder for innhold 5" descr="Et bilde som inneholder bord&#10;&#10;Automatisk generert beskrivelse">
            <a:extLst>
              <a:ext uri="{FF2B5EF4-FFF2-40B4-BE49-F238E27FC236}">
                <a16:creationId xmlns:a16="http://schemas.microsoft.com/office/drawing/2014/main" id="{C259EECA-AB89-8642-B3C5-F5E304F00D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612" y="2219886"/>
            <a:ext cx="11274776" cy="3005775"/>
          </a:xfrm>
        </p:spPr>
      </p:pic>
    </p:spTree>
    <p:extLst>
      <p:ext uri="{BB962C8B-B14F-4D97-AF65-F5344CB8AC3E}">
        <p14:creationId xmlns:p14="http://schemas.microsoft.com/office/powerpoint/2010/main" val="1945087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C247F1C-1B61-094A-B577-B849B3C90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Exo 2" pitchFamily="2" charset="77"/>
              </a:rPr>
              <a:t>Finansieringsplan</a:t>
            </a:r>
          </a:p>
        </p:txBody>
      </p:sp>
      <p:pic>
        <p:nvPicPr>
          <p:cNvPr id="5" name="Plassholder for innhold 4" descr="Et bilde som inneholder bord&#10;&#10;Automatisk generert beskrivelse">
            <a:extLst>
              <a:ext uri="{FF2B5EF4-FFF2-40B4-BE49-F238E27FC236}">
                <a16:creationId xmlns:a16="http://schemas.microsoft.com/office/drawing/2014/main" id="{665EBC8C-1605-EE4F-A036-53FA88154E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9968" y="1690688"/>
            <a:ext cx="5712063" cy="4860265"/>
          </a:xfrm>
        </p:spPr>
      </p:pic>
    </p:spTree>
    <p:extLst>
      <p:ext uri="{BB962C8B-B14F-4D97-AF65-F5344CB8AC3E}">
        <p14:creationId xmlns:p14="http://schemas.microsoft.com/office/powerpoint/2010/main" val="4278801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2C58E9F-4C08-3D41-A10B-65D27537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Exo 2" pitchFamily="2" charset="77"/>
              </a:rPr>
              <a:t>Cashflow</a:t>
            </a:r>
            <a:r>
              <a:rPr lang="nb-NO" dirty="0">
                <a:latin typeface="Exo 2" pitchFamily="2" charset="77"/>
              </a:rPr>
              <a:t> 2022-2031</a:t>
            </a:r>
          </a:p>
        </p:txBody>
      </p:sp>
      <p:pic>
        <p:nvPicPr>
          <p:cNvPr id="5" name="Plassholder for innhold 4" descr="Et bilde som inneholder bord&#10;&#10;Automatisk generert beskrivelse">
            <a:extLst>
              <a:ext uri="{FF2B5EF4-FFF2-40B4-BE49-F238E27FC236}">
                <a16:creationId xmlns:a16="http://schemas.microsoft.com/office/drawing/2014/main" id="{2C73F7D3-9E07-1843-82F7-117546A7C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92632"/>
            <a:ext cx="10515600" cy="4017323"/>
          </a:xfrm>
        </p:spPr>
      </p:pic>
    </p:spTree>
    <p:extLst>
      <p:ext uri="{BB962C8B-B14F-4D97-AF65-F5344CB8AC3E}">
        <p14:creationId xmlns:p14="http://schemas.microsoft.com/office/powerpoint/2010/main" val="10234096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DABA0E-5295-40D6-8389-3238489A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Exo 2" pitchFamily="2" charset="77"/>
              </a:rPr>
              <a:t>Finanskost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A81E03F-9CFB-4087-82B4-5DFD9F75A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>
                <a:latin typeface="Exo 2" pitchFamily="2" charset="77"/>
              </a:rPr>
              <a:t>Melhus Fotball har siden sittende styre tok over i 2019, justert kostnadsnivået og budsjettert med tanke på fremtidig anleggsutvikling</a:t>
            </a:r>
          </a:p>
          <a:p>
            <a:r>
              <a:rPr lang="nb-NO" dirty="0">
                <a:latin typeface="Exo 2" pitchFamily="2" charset="77"/>
              </a:rPr>
              <a:t>Finansieringsplanen inneholder konservative tall </a:t>
            </a:r>
            <a:r>
              <a:rPr lang="nb-NO" dirty="0" err="1">
                <a:latin typeface="Exo 2" pitchFamily="2" charset="77"/>
              </a:rPr>
              <a:t>mht</a:t>
            </a:r>
            <a:r>
              <a:rPr lang="nb-NO" dirty="0">
                <a:latin typeface="Exo 2" pitchFamily="2" charset="77"/>
              </a:rPr>
              <a:t> dugnadsinnsats og støtte fra samarbeidspartnere</a:t>
            </a:r>
          </a:p>
          <a:p>
            <a:r>
              <a:rPr lang="nb-NO" dirty="0">
                <a:latin typeface="Exo 2" pitchFamily="2" charset="77"/>
              </a:rPr>
              <a:t>Allerede i 2022 er det tegnet samarbeidsavtaler som innebærer årlig inntektsøkning på 130k</a:t>
            </a:r>
          </a:p>
          <a:p>
            <a:r>
              <a:rPr lang="nb-NO" dirty="0">
                <a:latin typeface="Exo 2" pitchFamily="2" charset="77"/>
              </a:rPr>
              <a:t>Finanskostnaden skal derfor kunne dekkes innenfor gjeldende rammer for klubbens økonomiske drift</a:t>
            </a:r>
          </a:p>
        </p:txBody>
      </p:sp>
    </p:spTree>
    <p:extLst>
      <p:ext uri="{BB962C8B-B14F-4D97-AF65-F5344CB8AC3E}">
        <p14:creationId xmlns:p14="http://schemas.microsoft.com/office/powerpoint/2010/main" val="878737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1634A7F-E643-BC41-ADBD-0BA9A4553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b="1" kern="1200" dirty="0" err="1">
                <a:solidFill>
                  <a:srgbClr val="FFFFFF"/>
                </a:solidFill>
                <a:latin typeface="Exo 2" pitchFamily="2" charset="77"/>
              </a:rPr>
              <a:t>Sak</a:t>
            </a:r>
            <a:r>
              <a:rPr lang="en-US" sz="3200" b="1" kern="1200" dirty="0">
                <a:solidFill>
                  <a:srgbClr val="FFFFFF"/>
                </a:solidFill>
                <a:latin typeface="Exo 2" pitchFamily="2" charset="77"/>
              </a:rPr>
              <a:t> </a:t>
            </a:r>
            <a:r>
              <a:rPr lang="en-US" sz="3200" b="1" dirty="0">
                <a:solidFill>
                  <a:srgbClr val="FFFFFF"/>
                </a:solidFill>
                <a:latin typeface="Exo 2" pitchFamily="2" charset="77"/>
              </a:rPr>
              <a:t>8</a:t>
            </a:r>
            <a:r>
              <a:rPr lang="en-US" sz="3200" b="1" kern="1200" dirty="0">
                <a:solidFill>
                  <a:srgbClr val="FFFFFF"/>
                </a:solidFill>
                <a:latin typeface="Exo 2" pitchFamily="2" charset="77"/>
              </a:rPr>
              <a:t>.2</a:t>
            </a:r>
          </a:p>
        </p:txBody>
      </p:sp>
      <p:pic>
        <p:nvPicPr>
          <p:cNvPr id="5" name="Bilde 4" descr="Et bilde som inneholder tekst&#10;&#10;Automatisk generert beskrivelse">
            <a:extLst>
              <a:ext uri="{FF2B5EF4-FFF2-40B4-BE49-F238E27FC236}">
                <a16:creationId xmlns:a16="http://schemas.microsoft.com/office/drawing/2014/main" id="{6EA117FE-E192-604F-B5F7-C6DF9D028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017" y="0"/>
            <a:ext cx="4794169" cy="6858000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463DAB4-26C4-6943-939C-8224392A6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423" y="3152813"/>
            <a:ext cx="4095209" cy="2752687"/>
          </a:xfrm>
        </p:spPr>
        <p:txBody>
          <a:bodyPr/>
          <a:lstStyle/>
          <a:p>
            <a:pPr marL="0" indent="0">
              <a:buNone/>
            </a:pPr>
            <a:r>
              <a:rPr lang="nb-NO" b="1" dirty="0">
                <a:latin typeface="Exo 2" pitchFamily="2" charset="77"/>
              </a:rPr>
              <a:t>Forslag fra styret:</a:t>
            </a:r>
          </a:p>
          <a:p>
            <a:pPr marL="0" indent="0">
              <a:buNone/>
            </a:pPr>
            <a:r>
              <a:rPr lang="nb-NO" dirty="0">
                <a:latin typeface="Exo 2" pitchFamily="2" charset="77"/>
              </a:rPr>
              <a:t>Forslaget godkjennes</a:t>
            </a:r>
          </a:p>
          <a:p>
            <a:endParaRPr lang="en-US" sz="20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330746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1634A7F-E643-BC41-ADBD-0BA9A4553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b="1" kern="1200" dirty="0" err="1">
                <a:solidFill>
                  <a:srgbClr val="FFFFFF"/>
                </a:solidFill>
                <a:latin typeface="Exo 2" pitchFamily="2" charset="77"/>
              </a:rPr>
              <a:t>Sak</a:t>
            </a:r>
            <a:r>
              <a:rPr lang="en-US" sz="3200" b="1" kern="1200" dirty="0">
                <a:solidFill>
                  <a:srgbClr val="FFFFFF"/>
                </a:solidFill>
                <a:latin typeface="Exo 2" pitchFamily="2" charset="77"/>
              </a:rPr>
              <a:t> </a:t>
            </a:r>
            <a:r>
              <a:rPr lang="en-US" sz="3200" b="1" dirty="0">
                <a:solidFill>
                  <a:srgbClr val="FFFFFF"/>
                </a:solidFill>
                <a:latin typeface="Exo 2" pitchFamily="2" charset="77"/>
              </a:rPr>
              <a:t>8</a:t>
            </a:r>
            <a:r>
              <a:rPr lang="en-US" sz="3200" b="1" kern="1200" dirty="0">
                <a:solidFill>
                  <a:srgbClr val="FFFFFF"/>
                </a:solidFill>
                <a:latin typeface="Exo 2" pitchFamily="2" charset="77"/>
              </a:rPr>
              <a:t>.3</a:t>
            </a:r>
          </a:p>
        </p:txBody>
      </p:sp>
      <p:pic>
        <p:nvPicPr>
          <p:cNvPr id="7" name="Bilde 6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AB3A9B6C-025A-2940-AEAF-F9774FC67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23" y="3790562"/>
            <a:ext cx="3810000" cy="2133600"/>
          </a:xfrm>
          <a:prstGeom prst="rect">
            <a:avLst/>
          </a:prstGeom>
        </p:spPr>
      </p:pic>
      <p:pic>
        <p:nvPicPr>
          <p:cNvPr id="5" name="Bilde 4" descr="Et bilde som inneholder tekst&#10;&#10;Automatisk generert beskrivelse">
            <a:extLst>
              <a:ext uri="{FF2B5EF4-FFF2-40B4-BE49-F238E27FC236}">
                <a16:creationId xmlns:a16="http://schemas.microsoft.com/office/drawing/2014/main" id="{39EAB1FB-A969-AB4A-A3C8-43C8B41DB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000" y="0"/>
            <a:ext cx="5025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32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3EFBF2-1F53-D945-95C7-097098360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AEAD1B56-D092-BC4F-B34F-87F86A23B7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8464" y="105401"/>
            <a:ext cx="9415071" cy="6647198"/>
          </a:xfrm>
        </p:spPr>
      </p:pic>
    </p:spTree>
    <p:extLst>
      <p:ext uri="{BB962C8B-B14F-4D97-AF65-F5344CB8AC3E}">
        <p14:creationId xmlns:p14="http://schemas.microsoft.com/office/powerpoint/2010/main" val="2046571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9FFE79-F6D5-9847-9868-419CCB52E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A2BAB2DC-305B-054A-881C-5A32994E8B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9741" y="68627"/>
            <a:ext cx="9792518" cy="6720746"/>
          </a:xfrm>
        </p:spPr>
      </p:pic>
    </p:spTree>
    <p:extLst>
      <p:ext uri="{BB962C8B-B14F-4D97-AF65-F5344CB8AC3E}">
        <p14:creationId xmlns:p14="http://schemas.microsoft.com/office/powerpoint/2010/main" val="2000875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2A30A1-B23B-E14E-8035-B9817FE9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780661"/>
            <a:ext cx="3582073" cy="1463472"/>
          </a:xfrm>
        </p:spPr>
        <p:txBody>
          <a:bodyPr anchor="t">
            <a:noAutofit/>
          </a:bodyPr>
          <a:lstStyle/>
          <a:p>
            <a:r>
              <a:rPr lang="nb-NO" sz="3200" b="1" dirty="0">
                <a:solidFill>
                  <a:schemeClr val="bg1"/>
                </a:solidFill>
                <a:latin typeface="Exo 2" pitchFamily="2" charset="77"/>
              </a:rPr>
              <a:t>Sak 1</a:t>
            </a:r>
            <a:br>
              <a:rPr lang="nb-NO" sz="2800" b="1" dirty="0">
                <a:solidFill>
                  <a:schemeClr val="bg1"/>
                </a:solidFill>
                <a:latin typeface="Exo 2" pitchFamily="2" charset="77"/>
              </a:rPr>
            </a:br>
            <a:r>
              <a:rPr lang="nb-NO" sz="2800" dirty="0">
                <a:solidFill>
                  <a:schemeClr val="bg1"/>
                </a:solidFill>
                <a:latin typeface="Exo 2" pitchFamily="2" charset="77"/>
              </a:rPr>
              <a:t>Godkjenning av de stemmeberettigede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5C3DA01-CF38-4B01-99FC-6012E327D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90" y="3383121"/>
            <a:ext cx="3582072" cy="279325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sz="2000" dirty="0">
                <a:solidFill>
                  <a:schemeClr val="bg1"/>
                </a:solidFill>
                <a:latin typeface="Exo 2" pitchFamily="2" charset="77"/>
              </a:rPr>
              <a:t>For å være stemmeberettiget må du ha betalt medlemskontingent, fylle minst 15 år ila 2021 og vært medlem i idrettslaget i minst én måned. </a:t>
            </a:r>
          </a:p>
        </p:txBody>
      </p:sp>
      <p:pic>
        <p:nvPicPr>
          <p:cNvPr id="5" name="Plassholder for innhold 4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4EE4C18D-BB27-D34F-BA1B-6FC4CB38C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52" y="1279975"/>
            <a:ext cx="6642532" cy="3719817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ABE75C8C-7877-0641-81D3-45FC383DB88A}"/>
              </a:ext>
            </a:extLst>
          </p:cNvPr>
          <p:cNvSpPr txBox="1"/>
          <p:nvPr/>
        </p:nvSpPr>
        <p:spPr>
          <a:xfrm>
            <a:off x="6034372" y="277037"/>
            <a:ext cx="4807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b="1" dirty="0">
                <a:latin typeface="Exo 2" pitchFamily="2" charset="77"/>
              </a:rPr>
              <a:t>Årsmøte</a:t>
            </a:r>
            <a:r>
              <a:rPr lang="nb-NO" sz="2800" dirty="0">
                <a:latin typeface="Exo 2" pitchFamily="2" charset="77"/>
              </a:rPr>
              <a:t>  </a:t>
            </a:r>
          </a:p>
          <a:p>
            <a:pPr algn="ctr"/>
            <a:r>
              <a:rPr lang="nb-NO" sz="2800" dirty="0">
                <a:latin typeface="Exo 2" pitchFamily="2" charset="77"/>
              </a:rPr>
              <a:t>Melhus Idrettslag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6377D2B-2B01-964D-80F9-BCC061674509}"/>
              </a:ext>
            </a:extLst>
          </p:cNvPr>
          <p:cNvSpPr txBox="1"/>
          <p:nvPr/>
        </p:nvSpPr>
        <p:spPr>
          <a:xfrm>
            <a:off x="5973013" y="5316415"/>
            <a:ext cx="4929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400" b="1" i="1" dirty="0"/>
              <a:t>Idrettsglede </a:t>
            </a:r>
            <a:r>
              <a:rPr lang="nb-NO" sz="4400" i="1" dirty="0"/>
              <a:t>for alle</a:t>
            </a:r>
          </a:p>
        </p:txBody>
      </p:sp>
    </p:spTree>
    <p:extLst>
      <p:ext uri="{BB962C8B-B14F-4D97-AF65-F5344CB8AC3E}">
        <p14:creationId xmlns:p14="http://schemas.microsoft.com/office/powerpoint/2010/main" val="15089371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030C9B-FF30-7B47-8A21-C42C2F266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 descr="Et bilde som inneholder bord&#10;&#10;Automatisk generert beskrivelse">
            <a:extLst>
              <a:ext uri="{FF2B5EF4-FFF2-40B4-BE49-F238E27FC236}">
                <a16:creationId xmlns:a16="http://schemas.microsoft.com/office/drawing/2014/main" id="{818926CF-69F8-0A48-96C3-3E7B33CE9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4701" y="14448"/>
            <a:ext cx="7562598" cy="6829103"/>
          </a:xfrm>
        </p:spPr>
      </p:pic>
    </p:spTree>
    <p:extLst>
      <p:ext uri="{BB962C8B-B14F-4D97-AF65-F5344CB8AC3E}">
        <p14:creationId xmlns:p14="http://schemas.microsoft.com/office/powerpoint/2010/main" val="29646496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1634A7F-E643-BC41-ADBD-0BA9A4553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b="1" kern="1200" dirty="0" err="1">
                <a:solidFill>
                  <a:srgbClr val="FFFFFF"/>
                </a:solidFill>
                <a:latin typeface="Exo 2" pitchFamily="2" charset="77"/>
              </a:rPr>
              <a:t>Sak</a:t>
            </a:r>
            <a:r>
              <a:rPr lang="en-US" sz="3200" b="1" kern="1200" dirty="0">
                <a:solidFill>
                  <a:srgbClr val="FFFFFF"/>
                </a:solidFill>
                <a:latin typeface="Exo 2" pitchFamily="2" charset="77"/>
              </a:rPr>
              <a:t> </a:t>
            </a:r>
            <a:r>
              <a:rPr lang="en-US" sz="3200" b="1" dirty="0">
                <a:solidFill>
                  <a:srgbClr val="FFFFFF"/>
                </a:solidFill>
                <a:latin typeface="Exo 2" pitchFamily="2" charset="77"/>
              </a:rPr>
              <a:t>8</a:t>
            </a:r>
            <a:r>
              <a:rPr lang="en-US" sz="3200" b="1" kern="1200" dirty="0">
                <a:solidFill>
                  <a:srgbClr val="FFFFFF"/>
                </a:solidFill>
                <a:latin typeface="Exo 2" pitchFamily="2" charset="77"/>
              </a:rPr>
              <a:t>.3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D0EACC1-ED78-4B87-A900-EBC406214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51" y="3355130"/>
            <a:ext cx="3801819" cy="2698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>
                <a:latin typeface="Exo 2" pitchFamily="2" charset="77"/>
              </a:rPr>
              <a:t>Forslag fra styret:</a:t>
            </a:r>
          </a:p>
          <a:p>
            <a:pPr marL="0" indent="0">
              <a:buNone/>
            </a:pPr>
            <a:r>
              <a:rPr lang="nb-NO" dirty="0">
                <a:latin typeface="Exo 2" pitchFamily="2" charset="77"/>
              </a:rPr>
              <a:t>Forslaget godkjennes</a:t>
            </a:r>
            <a:endParaRPr lang="en-US" sz="2000" dirty="0"/>
          </a:p>
          <a:p>
            <a:endParaRPr lang="en-US" dirty="0"/>
          </a:p>
        </p:txBody>
      </p:sp>
      <p:pic>
        <p:nvPicPr>
          <p:cNvPr id="5" name="Bilde 4" descr="Et bilde som inneholder tekst&#10;&#10;Automatisk generert beskrivelse">
            <a:extLst>
              <a:ext uri="{FF2B5EF4-FFF2-40B4-BE49-F238E27FC236}">
                <a16:creationId xmlns:a16="http://schemas.microsoft.com/office/drawing/2014/main" id="{39EAB1FB-A969-AB4A-A3C8-43C8B41DB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1000" y="0"/>
            <a:ext cx="5025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084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2A30A1-B23B-E14E-8035-B9817FE9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780659"/>
            <a:ext cx="3916546" cy="3626227"/>
          </a:xfrm>
        </p:spPr>
        <p:txBody>
          <a:bodyPr anchor="t">
            <a:noAutofit/>
          </a:bodyPr>
          <a:lstStyle/>
          <a:p>
            <a:r>
              <a:rPr lang="nb-NO" sz="2800" b="1" dirty="0">
                <a:solidFill>
                  <a:schemeClr val="bg1"/>
                </a:solidFill>
                <a:latin typeface="Exo 2" pitchFamily="2" charset="77"/>
              </a:rPr>
              <a:t>Kommentarer til gjennomføringen av årsmøtet?</a:t>
            </a:r>
            <a:br>
              <a:rPr lang="nb-NO" sz="2800" dirty="0">
                <a:solidFill>
                  <a:schemeClr val="bg1"/>
                </a:solidFill>
                <a:latin typeface="Exo 2" pitchFamily="2" charset="77"/>
              </a:rPr>
            </a:br>
            <a:br>
              <a:rPr lang="nb-NO" sz="2800" dirty="0">
                <a:solidFill>
                  <a:schemeClr val="bg1"/>
                </a:solidFill>
                <a:latin typeface="Exo 2" pitchFamily="2" charset="77"/>
              </a:rPr>
            </a:br>
            <a:endParaRPr lang="nb-NO" sz="2800" dirty="0">
              <a:solidFill>
                <a:schemeClr val="bg1"/>
              </a:solidFill>
              <a:latin typeface="Exo 2" pitchFamily="2" charset="77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Plassholder for innhold 4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4EE4C18D-BB27-D34F-BA1B-6FC4CB38C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52" y="1279975"/>
            <a:ext cx="6642532" cy="3719817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ABE75C8C-7877-0641-81D3-45FC383DB88A}"/>
              </a:ext>
            </a:extLst>
          </p:cNvPr>
          <p:cNvSpPr txBox="1"/>
          <p:nvPr/>
        </p:nvSpPr>
        <p:spPr>
          <a:xfrm>
            <a:off x="6034372" y="277037"/>
            <a:ext cx="4807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b="1" dirty="0">
                <a:latin typeface="Exo 2" pitchFamily="2" charset="77"/>
              </a:rPr>
              <a:t>Årsmøte</a:t>
            </a:r>
            <a:r>
              <a:rPr lang="nb-NO" sz="2800" dirty="0">
                <a:latin typeface="Exo 2" pitchFamily="2" charset="77"/>
              </a:rPr>
              <a:t>  </a:t>
            </a:r>
          </a:p>
          <a:p>
            <a:pPr algn="ctr"/>
            <a:r>
              <a:rPr lang="nb-NO" sz="2800" dirty="0">
                <a:latin typeface="Exo 2" pitchFamily="2" charset="77"/>
              </a:rPr>
              <a:t>Melhus Idrettslag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6377D2B-2B01-964D-80F9-BCC061674509}"/>
              </a:ext>
            </a:extLst>
          </p:cNvPr>
          <p:cNvSpPr txBox="1"/>
          <p:nvPr/>
        </p:nvSpPr>
        <p:spPr>
          <a:xfrm>
            <a:off x="5973013" y="5316415"/>
            <a:ext cx="4929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400" b="1" i="1" dirty="0"/>
              <a:t>Idrettsglede </a:t>
            </a:r>
            <a:r>
              <a:rPr lang="nb-NO" sz="4400" i="1" dirty="0"/>
              <a:t>for alle</a:t>
            </a:r>
          </a:p>
        </p:txBody>
      </p:sp>
    </p:spTree>
    <p:extLst>
      <p:ext uri="{BB962C8B-B14F-4D97-AF65-F5344CB8AC3E}">
        <p14:creationId xmlns:p14="http://schemas.microsoft.com/office/powerpoint/2010/main" val="1549568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2AC0D89-631C-4D49-9215-E6BE2F454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101" y="-1"/>
            <a:ext cx="8958557" cy="1512092"/>
          </a:xfrm>
        </p:spPr>
        <p:txBody>
          <a:bodyPr anchor="b">
            <a:normAutofit/>
          </a:bodyPr>
          <a:lstStyle/>
          <a:p>
            <a:r>
              <a:rPr lang="nb-NO" sz="3600" b="1" dirty="0">
                <a:latin typeface="Exo 2" pitchFamily="2" charset="77"/>
              </a:rPr>
              <a:t>Takk for oppmøtet!</a:t>
            </a:r>
            <a:endParaRPr lang="nb-NO" sz="3600" dirty="0">
              <a:latin typeface="Exo 2" pitchFamily="2" charset="77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518649"/>
            <a:ext cx="1128382" cy="847206"/>
            <a:chOff x="8183879" y="1000124"/>
            <a:chExt cx="1562267" cy="1172973"/>
          </a:xfrm>
        </p:grpSpPr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B4B6AE-CD6D-4227-A21D-97D91550C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984" y="2030740"/>
            <a:ext cx="4591878" cy="446945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sz="2000" dirty="0">
                <a:latin typeface="Exo 2" pitchFamily="2" charset="77"/>
              </a:rPr>
              <a:t>«No e det mang </a:t>
            </a:r>
            <a:r>
              <a:rPr lang="nb-NO" sz="2000" dirty="0" err="1">
                <a:latin typeface="Exo 2" pitchFamily="2" charset="77"/>
              </a:rPr>
              <a:t>bailla</a:t>
            </a:r>
            <a:r>
              <a:rPr lang="nb-NO" sz="2000" dirty="0">
                <a:latin typeface="Exo 2" pitchFamily="2" charset="77"/>
              </a:rPr>
              <a:t> i lufta i idrettslaget – det e bra!»                         – Frank Brudal</a:t>
            </a:r>
          </a:p>
          <a:p>
            <a:pPr marL="0" indent="0">
              <a:buNone/>
            </a:pPr>
            <a:endParaRPr lang="nb-NO" sz="2000" dirty="0">
              <a:latin typeface="Exo 2" pitchFamily="2" charset="77"/>
            </a:endParaRPr>
          </a:p>
          <a:p>
            <a:pPr marL="0" indent="0">
              <a:buNone/>
            </a:pPr>
            <a:endParaRPr lang="nb-NO" sz="2000" dirty="0">
              <a:latin typeface="Exo 2" pitchFamily="2" charset="77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11EFE95-BC3C-DB42-BF42-7C53DD988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348" y="2094844"/>
            <a:ext cx="6270603" cy="4180402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F4712B48-8F35-9A4A-82EE-C4421EAAF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214" y="2311399"/>
            <a:ext cx="2753140" cy="1541758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DE8F28B7-C27C-2743-88E0-EF32DDB9EEF7}"/>
              </a:ext>
            </a:extLst>
          </p:cNvPr>
          <p:cNvSpPr txBox="1"/>
          <p:nvPr/>
        </p:nvSpPr>
        <p:spPr>
          <a:xfrm>
            <a:off x="9018180" y="4435910"/>
            <a:ext cx="23952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i="1" dirty="0">
                <a:solidFill>
                  <a:schemeClr val="bg1"/>
                </a:solidFill>
                <a:latin typeface="Exo 2" pitchFamily="2" charset="77"/>
              </a:rPr>
              <a:t>Å gagne og fornøye –</a:t>
            </a:r>
          </a:p>
          <a:p>
            <a:r>
              <a:rPr lang="nn-NO" i="1" dirty="0">
                <a:solidFill>
                  <a:schemeClr val="bg1"/>
                </a:solidFill>
                <a:latin typeface="Exo 2" pitchFamily="2" charset="77"/>
              </a:rPr>
              <a:t>Ha alltid det for øye!</a:t>
            </a:r>
          </a:p>
        </p:txBody>
      </p:sp>
    </p:spTree>
    <p:extLst>
      <p:ext uri="{BB962C8B-B14F-4D97-AF65-F5344CB8AC3E}">
        <p14:creationId xmlns:p14="http://schemas.microsoft.com/office/powerpoint/2010/main" val="2476631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2A30A1-B23B-E14E-8035-B9817FE9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780661"/>
            <a:ext cx="3582073" cy="1463472"/>
          </a:xfrm>
        </p:spPr>
        <p:txBody>
          <a:bodyPr anchor="t">
            <a:noAutofit/>
          </a:bodyPr>
          <a:lstStyle/>
          <a:p>
            <a:r>
              <a:rPr lang="nb-NO" sz="3200" b="1" dirty="0">
                <a:solidFill>
                  <a:schemeClr val="bg1"/>
                </a:solidFill>
                <a:latin typeface="Exo 2" pitchFamily="2" charset="77"/>
              </a:rPr>
              <a:t>Sak 2</a:t>
            </a:r>
            <a:br>
              <a:rPr lang="nb-NO" sz="2800" b="1" dirty="0">
                <a:solidFill>
                  <a:schemeClr val="bg1"/>
                </a:solidFill>
                <a:latin typeface="Exo 2" pitchFamily="2" charset="77"/>
              </a:rPr>
            </a:br>
            <a:r>
              <a:rPr lang="nb-NO" sz="2800" dirty="0">
                <a:solidFill>
                  <a:schemeClr val="bg1"/>
                </a:solidFill>
                <a:latin typeface="Exo 2" pitchFamily="2" charset="77"/>
              </a:rPr>
              <a:t>Valg av dirigent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5C3DA01-CF38-4B01-99FC-6012E327D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90" y="3383121"/>
            <a:ext cx="3582072" cy="279325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b="1" dirty="0">
                <a:solidFill>
                  <a:schemeClr val="bg1"/>
                </a:solidFill>
                <a:latin typeface="Exo 2" pitchFamily="2" charset="77"/>
              </a:rPr>
              <a:t>Forslag fra styret:</a:t>
            </a:r>
          </a:p>
          <a:p>
            <a:pPr marL="0" indent="0">
              <a:buNone/>
            </a:pPr>
            <a:r>
              <a:rPr lang="nb-NO" sz="2000" b="1" dirty="0">
                <a:solidFill>
                  <a:schemeClr val="bg1"/>
                </a:solidFill>
                <a:latin typeface="Exo 2" pitchFamily="2" charset="77"/>
              </a:rPr>
              <a:t>Simen Bruheim </a:t>
            </a:r>
            <a:r>
              <a:rPr lang="nb-NO" sz="2000" dirty="0">
                <a:solidFill>
                  <a:schemeClr val="bg1"/>
                </a:solidFill>
                <a:latin typeface="Exo 2" pitchFamily="2" charset="77"/>
              </a:rPr>
              <a:t>velges som dirigent</a:t>
            </a:r>
          </a:p>
        </p:txBody>
      </p:sp>
      <p:pic>
        <p:nvPicPr>
          <p:cNvPr id="5" name="Plassholder for innhold 4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4EE4C18D-BB27-D34F-BA1B-6FC4CB38C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52" y="1279975"/>
            <a:ext cx="6642532" cy="3719817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ABE75C8C-7877-0641-81D3-45FC383DB88A}"/>
              </a:ext>
            </a:extLst>
          </p:cNvPr>
          <p:cNvSpPr txBox="1"/>
          <p:nvPr/>
        </p:nvSpPr>
        <p:spPr>
          <a:xfrm>
            <a:off x="6034372" y="277037"/>
            <a:ext cx="4807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b="1" dirty="0">
                <a:latin typeface="Exo 2" pitchFamily="2" charset="77"/>
              </a:rPr>
              <a:t>Årsmøte</a:t>
            </a:r>
            <a:r>
              <a:rPr lang="nb-NO" sz="2800" dirty="0">
                <a:latin typeface="Exo 2" pitchFamily="2" charset="77"/>
              </a:rPr>
              <a:t>  </a:t>
            </a:r>
          </a:p>
          <a:p>
            <a:pPr algn="ctr"/>
            <a:r>
              <a:rPr lang="nb-NO" sz="2800" dirty="0">
                <a:latin typeface="Exo 2" pitchFamily="2" charset="77"/>
              </a:rPr>
              <a:t>Melhus Idrettslag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6377D2B-2B01-964D-80F9-BCC061674509}"/>
              </a:ext>
            </a:extLst>
          </p:cNvPr>
          <p:cNvSpPr txBox="1"/>
          <p:nvPr/>
        </p:nvSpPr>
        <p:spPr>
          <a:xfrm>
            <a:off x="5973013" y="5316415"/>
            <a:ext cx="4929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400" b="1" i="1" dirty="0"/>
              <a:t>Idrettsglede </a:t>
            </a:r>
            <a:r>
              <a:rPr lang="nb-NO" sz="4400" i="1" dirty="0"/>
              <a:t>for alle</a:t>
            </a:r>
          </a:p>
        </p:txBody>
      </p:sp>
    </p:spTree>
    <p:extLst>
      <p:ext uri="{BB962C8B-B14F-4D97-AF65-F5344CB8AC3E}">
        <p14:creationId xmlns:p14="http://schemas.microsoft.com/office/powerpoint/2010/main" val="579543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2A30A1-B23B-E14E-8035-B9817FE9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780661"/>
            <a:ext cx="3582073" cy="1463472"/>
          </a:xfrm>
        </p:spPr>
        <p:txBody>
          <a:bodyPr anchor="t">
            <a:noAutofit/>
          </a:bodyPr>
          <a:lstStyle/>
          <a:p>
            <a:r>
              <a:rPr lang="nb-NO" sz="3200" b="1" dirty="0">
                <a:solidFill>
                  <a:schemeClr val="bg1"/>
                </a:solidFill>
                <a:latin typeface="Exo 2" pitchFamily="2" charset="77"/>
              </a:rPr>
              <a:t>Sak 3</a:t>
            </a:r>
            <a:br>
              <a:rPr lang="nb-NO" sz="3200" b="1" dirty="0">
                <a:solidFill>
                  <a:schemeClr val="bg1"/>
                </a:solidFill>
                <a:latin typeface="Exo 2" pitchFamily="2" charset="77"/>
              </a:rPr>
            </a:br>
            <a:r>
              <a:rPr lang="nb-NO" sz="2800" dirty="0">
                <a:solidFill>
                  <a:schemeClr val="bg1"/>
                </a:solidFill>
                <a:latin typeface="Exo 2" pitchFamily="2" charset="77"/>
              </a:rPr>
              <a:t>Valg av protokollfører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5C3DA01-CF38-4B01-99FC-6012E327D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90" y="3383121"/>
            <a:ext cx="3582072" cy="279325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b="1" dirty="0">
                <a:solidFill>
                  <a:schemeClr val="bg1"/>
                </a:solidFill>
                <a:latin typeface="Exo 2" pitchFamily="2" charset="77"/>
              </a:rPr>
              <a:t>Forslag fra styret:</a:t>
            </a:r>
          </a:p>
          <a:p>
            <a:pPr marL="0" indent="0">
              <a:buNone/>
            </a:pPr>
            <a:r>
              <a:rPr lang="nb-NO" sz="2000" b="1" dirty="0">
                <a:solidFill>
                  <a:schemeClr val="bg1"/>
                </a:solidFill>
                <a:latin typeface="Exo 2" pitchFamily="2" charset="77"/>
              </a:rPr>
              <a:t>Hilde </a:t>
            </a:r>
            <a:r>
              <a:rPr lang="nb-NO" sz="2000" b="1" dirty="0" err="1">
                <a:solidFill>
                  <a:schemeClr val="bg1"/>
                </a:solidFill>
                <a:latin typeface="Exo 2" pitchFamily="2" charset="77"/>
              </a:rPr>
              <a:t>Gråbak</a:t>
            </a:r>
            <a:r>
              <a:rPr lang="nb-NO" sz="2000" b="1" dirty="0">
                <a:solidFill>
                  <a:schemeClr val="bg1"/>
                </a:solidFill>
                <a:latin typeface="Exo 2" pitchFamily="2" charset="77"/>
              </a:rPr>
              <a:t> Lian </a:t>
            </a:r>
            <a:r>
              <a:rPr lang="nb-NO" sz="2000" dirty="0">
                <a:solidFill>
                  <a:schemeClr val="bg1"/>
                </a:solidFill>
                <a:latin typeface="Exo 2" pitchFamily="2" charset="77"/>
              </a:rPr>
              <a:t>velges som protokollfører</a:t>
            </a:r>
          </a:p>
        </p:txBody>
      </p:sp>
      <p:pic>
        <p:nvPicPr>
          <p:cNvPr id="5" name="Plassholder for innhold 4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4EE4C18D-BB27-D34F-BA1B-6FC4CB38C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52" y="1279975"/>
            <a:ext cx="6642532" cy="3719817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ABE75C8C-7877-0641-81D3-45FC383DB88A}"/>
              </a:ext>
            </a:extLst>
          </p:cNvPr>
          <p:cNvSpPr txBox="1"/>
          <p:nvPr/>
        </p:nvSpPr>
        <p:spPr>
          <a:xfrm>
            <a:off x="6034372" y="277037"/>
            <a:ext cx="4807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b="1" dirty="0">
                <a:latin typeface="Exo 2" pitchFamily="2" charset="77"/>
              </a:rPr>
              <a:t>Årsmøte</a:t>
            </a:r>
            <a:r>
              <a:rPr lang="nb-NO" sz="2800" dirty="0">
                <a:latin typeface="Exo 2" pitchFamily="2" charset="77"/>
              </a:rPr>
              <a:t>  </a:t>
            </a:r>
          </a:p>
          <a:p>
            <a:pPr algn="ctr"/>
            <a:r>
              <a:rPr lang="nb-NO" sz="2800" dirty="0">
                <a:latin typeface="Exo 2" pitchFamily="2" charset="77"/>
              </a:rPr>
              <a:t>Melhus Idrettslag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6377D2B-2B01-964D-80F9-BCC061674509}"/>
              </a:ext>
            </a:extLst>
          </p:cNvPr>
          <p:cNvSpPr txBox="1"/>
          <p:nvPr/>
        </p:nvSpPr>
        <p:spPr>
          <a:xfrm>
            <a:off x="5973013" y="5316415"/>
            <a:ext cx="4929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400" b="1" i="1" dirty="0"/>
              <a:t>Idrettsglede </a:t>
            </a:r>
            <a:r>
              <a:rPr lang="nb-NO" sz="4400" i="1" dirty="0"/>
              <a:t>for alle</a:t>
            </a:r>
          </a:p>
        </p:txBody>
      </p:sp>
    </p:spTree>
    <p:extLst>
      <p:ext uri="{BB962C8B-B14F-4D97-AF65-F5344CB8AC3E}">
        <p14:creationId xmlns:p14="http://schemas.microsoft.com/office/powerpoint/2010/main" val="3004705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2A30A1-B23B-E14E-8035-B9817FE9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780661"/>
            <a:ext cx="3582073" cy="1463472"/>
          </a:xfrm>
        </p:spPr>
        <p:txBody>
          <a:bodyPr anchor="t">
            <a:noAutofit/>
          </a:bodyPr>
          <a:lstStyle/>
          <a:p>
            <a:r>
              <a:rPr lang="nb-NO" sz="3200" b="1" dirty="0">
                <a:solidFill>
                  <a:schemeClr val="bg1"/>
                </a:solidFill>
                <a:latin typeface="Exo 2" pitchFamily="2" charset="77"/>
              </a:rPr>
              <a:t>Sak 4</a:t>
            </a:r>
            <a:br>
              <a:rPr lang="nb-NO" sz="3200" b="1" dirty="0">
                <a:solidFill>
                  <a:schemeClr val="bg1"/>
                </a:solidFill>
                <a:latin typeface="Exo 2" pitchFamily="2" charset="77"/>
              </a:rPr>
            </a:br>
            <a:r>
              <a:rPr lang="nb-NO" sz="2400" dirty="0">
                <a:solidFill>
                  <a:schemeClr val="bg1"/>
                </a:solidFill>
                <a:latin typeface="Exo 2" pitchFamily="2" charset="77"/>
              </a:rPr>
              <a:t>Valg av to medlemmer til å underskrive protokollen</a:t>
            </a:r>
            <a:endParaRPr lang="nb-NO" sz="2800" dirty="0">
              <a:solidFill>
                <a:schemeClr val="bg1"/>
              </a:solidFill>
              <a:latin typeface="Exo 2" pitchFamily="2" charset="77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5C3DA01-CF38-4B01-99FC-6012E327D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90" y="3383121"/>
            <a:ext cx="3582072" cy="279325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b="1" dirty="0">
                <a:solidFill>
                  <a:schemeClr val="bg1"/>
                </a:solidFill>
                <a:latin typeface="Exo 2" pitchFamily="2" charset="77"/>
              </a:rPr>
              <a:t>Forslag fra styret:</a:t>
            </a:r>
          </a:p>
          <a:p>
            <a:pPr marL="0" indent="0">
              <a:buNone/>
            </a:pPr>
            <a:r>
              <a:rPr lang="nb-NO" sz="2000" dirty="0">
                <a:solidFill>
                  <a:schemeClr val="bg1"/>
                </a:solidFill>
                <a:latin typeface="Exo 2" pitchFamily="2" charset="77"/>
              </a:rPr>
              <a:t>Andreas </a:t>
            </a:r>
            <a:r>
              <a:rPr lang="nb-NO" sz="2000" dirty="0" err="1">
                <a:solidFill>
                  <a:schemeClr val="bg1"/>
                </a:solidFill>
                <a:latin typeface="Exo 2" pitchFamily="2" charset="77"/>
              </a:rPr>
              <a:t>Noteng</a:t>
            </a:r>
            <a:r>
              <a:rPr lang="nb-NO" sz="2000" dirty="0">
                <a:solidFill>
                  <a:schemeClr val="bg1"/>
                </a:solidFill>
                <a:latin typeface="Exo 2" pitchFamily="2" charset="77"/>
              </a:rPr>
              <a:t> og Rune Jøraandstad velges til å underskrive protokollen</a:t>
            </a:r>
          </a:p>
        </p:txBody>
      </p:sp>
      <p:pic>
        <p:nvPicPr>
          <p:cNvPr id="5" name="Plassholder for innhold 4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4EE4C18D-BB27-D34F-BA1B-6FC4CB38C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52" y="1279975"/>
            <a:ext cx="6642532" cy="3719817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ABE75C8C-7877-0641-81D3-45FC383DB88A}"/>
              </a:ext>
            </a:extLst>
          </p:cNvPr>
          <p:cNvSpPr txBox="1"/>
          <p:nvPr/>
        </p:nvSpPr>
        <p:spPr>
          <a:xfrm>
            <a:off x="6034372" y="277037"/>
            <a:ext cx="4807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b="1" dirty="0">
                <a:latin typeface="Exo 2" pitchFamily="2" charset="77"/>
              </a:rPr>
              <a:t>Årsmøte</a:t>
            </a:r>
            <a:r>
              <a:rPr lang="nb-NO" sz="2800" dirty="0">
                <a:latin typeface="Exo 2" pitchFamily="2" charset="77"/>
              </a:rPr>
              <a:t>  </a:t>
            </a:r>
          </a:p>
          <a:p>
            <a:pPr algn="ctr"/>
            <a:r>
              <a:rPr lang="nb-NO" sz="2800" dirty="0">
                <a:latin typeface="Exo 2" pitchFamily="2" charset="77"/>
              </a:rPr>
              <a:t>Melhus Idrettslag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6377D2B-2B01-964D-80F9-BCC061674509}"/>
              </a:ext>
            </a:extLst>
          </p:cNvPr>
          <p:cNvSpPr txBox="1"/>
          <p:nvPr/>
        </p:nvSpPr>
        <p:spPr>
          <a:xfrm>
            <a:off x="5973013" y="5316415"/>
            <a:ext cx="4929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400" b="1" i="1" dirty="0"/>
              <a:t>Idrettsglede </a:t>
            </a:r>
            <a:r>
              <a:rPr lang="nb-NO" sz="4400" i="1" dirty="0"/>
              <a:t>for alle</a:t>
            </a:r>
          </a:p>
        </p:txBody>
      </p:sp>
    </p:spTree>
    <p:extLst>
      <p:ext uri="{BB962C8B-B14F-4D97-AF65-F5344CB8AC3E}">
        <p14:creationId xmlns:p14="http://schemas.microsoft.com/office/powerpoint/2010/main" val="1851427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2A30A1-B23B-E14E-8035-B9817FE9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780661"/>
            <a:ext cx="3582073" cy="1463472"/>
          </a:xfrm>
        </p:spPr>
        <p:txBody>
          <a:bodyPr anchor="t">
            <a:noAutofit/>
          </a:bodyPr>
          <a:lstStyle/>
          <a:p>
            <a:r>
              <a:rPr lang="nb-NO" sz="3200" b="1" dirty="0">
                <a:solidFill>
                  <a:schemeClr val="bg1"/>
                </a:solidFill>
                <a:latin typeface="Exo 2" pitchFamily="2" charset="77"/>
              </a:rPr>
              <a:t>Sak 5</a:t>
            </a:r>
            <a:br>
              <a:rPr lang="nb-NO" sz="3200" b="1" dirty="0">
                <a:solidFill>
                  <a:schemeClr val="bg1"/>
                </a:solidFill>
                <a:latin typeface="Exo 2" pitchFamily="2" charset="77"/>
              </a:rPr>
            </a:br>
            <a:r>
              <a:rPr lang="nb-NO" sz="2800" dirty="0">
                <a:solidFill>
                  <a:schemeClr val="bg1"/>
                </a:solidFill>
                <a:latin typeface="Exo 2" pitchFamily="2" charset="77"/>
              </a:rPr>
              <a:t>Godkjenning av innkalling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5C3DA01-CF38-4B01-99FC-6012E327D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90" y="3383122"/>
            <a:ext cx="3582072" cy="100003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b="1" dirty="0">
                <a:solidFill>
                  <a:schemeClr val="bg1"/>
                </a:solidFill>
                <a:latin typeface="Exo 2" pitchFamily="2" charset="77"/>
              </a:rPr>
              <a:t>Forslag fra styret:</a:t>
            </a:r>
          </a:p>
          <a:p>
            <a:pPr marL="0" indent="0">
              <a:buNone/>
            </a:pPr>
            <a:r>
              <a:rPr lang="nb-NO" sz="2000" dirty="0">
                <a:solidFill>
                  <a:schemeClr val="bg1"/>
                </a:solidFill>
                <a:latin typeface="Exo 2" pitchFamily="2" charset="77"/>
              </a:rPr>
              <a:t>Innkallingen godkjennes</a:t>
            </a:r>
          </a:p>
        </p:txBody>
      </p:sp>
      <p:pic>
        <p:nvPicPr>
          <p:cNvPr id="5" name="Plassholder for innhold 4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4EE4C18D-BB27-D34F-BA1B-6FC4CB38C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52" y="1279975"/>
            <a:ext cx="6642532" cy="3719817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ABE75C8C-7877-0641-81D3-45FC383DB88A}"/>
              </a:ext>
            </a:extLst>
          </p:cNvPr>
          <p:cNvSpPr txBox="1"/>
          <p:nvPr/>
        </p:nvSpPr>
        <p:spPr>
          <a:xfrm>
            <a:off x="6034372" y="277037"/>
            <a:ext cx="4807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b="1" dirty="0">
                <a:latin typeface="Exo 2" pitchFamily="2" charset="77"/>
              </a:rPr>
              <a:t>Årsmøte</a:t>
            </a:r>
            <a:r>
              <a:rPr lang="nb-NO" sz="2800" dirty="0">
                <a:latin typeface="Exo 2" pitchFamily="2" charset="77"/>
              </a:rPr>
              <a:t>  </a:t>
            </a:r>
          </a:p>
          <a:p>
            <a:pPr algn="ctr"/>
            <a:r>
              <a:rPr lang="nb-NO" sz="2800" dirty="0">
                <a:latin typeface="Exo 2" pitchFamily="2" charset="77"/>
              </a:rPr>
              <a:t>Melhus Idrettslag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6377D2B-2B01-964D-80F9-BCC061674509}"/>
              </a:ext>
            </a:extLst>
          </p:cNvPr>
          <p:cNvSpPr txBox="1"/>
          <p:nvPr/>
        </p:nvSpPr>
        <p:spPr>
          <a:xfrm>
            <a:off x="5973013" y="5316415"/>
            <a:ext cx="4929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400" b="1" i="1" dirty="0"/>
              <a:t>Idrettsglede </a:t>
            </a:r>
            <a:r>
              <a:rPr lang="nb-NO" sz="4400" i="1" dirty="0"/>
              <a:t>for alle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3A9499EB-59CD-C846-A4A2-BA7D47BC4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977" y="4334711"/>
            <a:ext cx="1617695" cy="2293216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BC737868-8386-2E45-8C13-6C6A6567B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8172" y="4334709"/>
            <a:ext cx="2360533" cy="229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994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2A30A1-B23B-E14E-8035-B9817FE9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780661"/>
            <a:ext cx="3582073" cy="1463472"/>
          </a:xfrm>
        </p:spPr>
        <p:txBody>
          <a:bodyPr anchor="t">
            <a:noAutofit/>
          </a:bodyPr>
          <a:lstStyle/>
          <a:p>
            <a:r>
              <a:rPr lang="nb-NO" sz="3200" b="1" dirty="0">
                <a:solidFill>
                  <a:schemeClr val="bg1"/>
                </a:solidFill>
                <a:latin typeface="Exo 2" pitchFamily="2" charset="77"/>
              </a:rPr>
              <a:t>Sak 6</a:t>
            </a:r>
            <a:br>
              <a:rPr lang="nb-NO" sz="3200" b="1" dirty="0">
                <a:solidFill>
                  <a:schemeClr val="bg1"/>
                </a:solidFill>
                <a:latin typeface="Exo 2" pitchFamily="2" charset="77"/>
              </a:rPr>
            </a:br>
            <a:r>
              <a:rPr lang="nb-NO" sz="2800" dirty="0">
                <a:solidFill>
                  <a:schemeClr val="bg1"/>
                </a:solidFill>
                <a:latin typeface="Exo 2" pitchFamily="2" charset="77"/>
              </a:rPr>
              <a:t>Godkjenning av saksliste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5C3DA01-CF38-4B01-99FC-6012E327D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90" y="3383121"/>
            <a:ext cx="3582072" cy="279325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b="1" dirty="0">
                <a:solidFill>
                  <a:schemeClr val="bg1"/>
                </a:solidFill>
                <a:latin typeface="Exo 2" pitchFamily="2" charset="77"/>
              </a:rPr>
              <a:t>Forslag fra styret:</a:t>
            </a:r>
          </a:p>
          <a:p>
            <a:pPr marL="0" indent="0">
              <a:buNone/>
            </a:pPr>
            <a:r>
              <a:rPr lang="nb-NO" sz="2000" dirty="0">
                <a:solidFill>
                  <a:schemeClr val="bg1"/>
                </a:solidFill>
                <a:latin typeface="Exo 2" pitchFamily="2" charset="77"/>
              </a:rPr>
              <a:t>Sakslisten godkjennes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ABE75C8C-7877-0641-81D3-45FC383DB88A}"/>
              </a:ext>
            </a:extLst>
          </p:cNvPr>
          <p:cNvSpPr txBox="1"/>
          <p:nvPr/>
        </p:nvSpPr>
        <p:spPr>
          <a:xfrm>
            <a:off x="6034372" y="277037"/>
            <a:ext cx="4807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b="1" dirty="0">
                <a:latin typeface="Exo 2" pitchFamily="2" charset="77"/>
              </a:rPr>
              <a:t>Årsmøte</a:t>
            </a:r>
            <a:r>
              <a:rPr lang="nb-NO" sz="2800" dirty="0">
                <a:latin typeface="Exo 2" pitchFamily="2" charset="77"/>
              </a:rPr>
              <a:t>  </a:t>
            </a:r>
          </a:p>
          <a:p>
            <a:pPr algn="ctr"/>
            <a:r>
              <a:rPr lang="nb-NO" sz="2800" dirty="0">
                <a:latin typeface="Exo 2" pitchFamily="2" charset="77"/>
              </a:rPr>
              <a:t>Melhus Idrettslag</a:t>
            </a:r>
          </a:p>
        </p:txBody>
      </p:sp>
      <p:pic>
        <p:nvPicPr>
          <p:cNvPr id="5" name="Bilde 4" descr="Et bilde som inneholder tekst&#10;&#10;Automatisk generert beskrivelse">
            <a:extLst>
              <a:ext uri="{FF2B5EF4-FFF2-40B4-BE49-F238E27FC236}">
                <a16:creationId xmlns:a16="http://schemas.microsoft.com/office/drawing/2014/main" id="{26FD05DE-04DD-4B47-A8C4-74E4E6703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736" y="0"/>
            <a:ext cx="4819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92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2A30A1-B23B-E14E-8035-B9817FE9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780661"/>
            <a:ext cx="3582073" cy="1463472"/>
          </a:xfrm>
        </p:spPr>
        <p:txBody>
          <a:bodyPr anchor="t">
            <a:noAutofit/>
          </a:bodyPr>
          <a:lstStyle/>
          <a:p>
            <a:r>
              <a:rPr lang="nb-NO" sz="3200" b="1" dirty="0">
                <a:solidFill>
                  <a:schemeClr val="bg1"/>
                </a:solidFill>
                <a:latin typeface="Exo 2" pitchFamily="2" charset="77"/>
              </a:rPr>
              <a:t>Sak 7</a:t>
            </a:r>
            <a:br>
              <a:rPr lang="nb-NO" sz="3200" b="1" dirty="0">
                <a:solidFill>
                  <a:schemeClr val="bg1"/>
                </a:solidFill>
                <a:latin typeface="Exo 2" pitchFamily="2" charset="77"/>
              </a:rPr>
            </a:br>
            <a:r>
              <a:rPr lang="nb-NO" sz="2800" dirty="0">
                <a:solidFill>
                  <a:schemeClr val="bg1"/>
                </a:solidFill>
                <a:latin typeface="Exo 2" pitchFamily="2" charset="77"/>
              </a:rPr>
              <a:t>Godkjenning av forretningsorden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5C3DA01-CF38-4B01-99FC-6012E327D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90" y="3383121"/>
            <a:ext cx="3582072" cy="279325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b="1" dirty="0">
                <a:solidFill>
                  <a:schemeClr val="bg1"/>
                </a:solidFill>
                <a:latin typeface="Exo 2" pitchFamily="2" charset="77"/>
              </a:rPr>
              <a:t>Forretningsorden:</a:t>
            </a:r>
          </a:p>
          <a:p>
            <a:pPr marL="0" indent="0">
              <a:buNone/>
            </a:pPr>
            <a:r>
              <a:rPr lang="nb-NO" sz="2000" dirty="0">
                <a:solidFill>
                  <a:schemeClr val="bg1"/>
                </a:solidFill>
                <a:latin typeface="Exo 2" pitchFamily="2" charset="77"/>
              </a:rPr>
              <a:t>Melhus Idrettslag følger NIFs utarbeidet forslag om forretningsorden for digitale årsmøter.</a:t>
            </a:r>
            <a:endParaRPr lang="nb-NO" sz="2000" b="1" dirty="0">
              <a:solidFill>
                <a:schemeClr val="bg1"/>
              </a:solidFill>
              <a:latin typeface="Exo 2" pitchFamily="2" charset="77"/>
            </a:endParaRPr>
          </a:p>
          <a:p>
            <a:pPr marL="0" indent="0">
              <a:buNone/>
            </a:pPr>
            <a:r>
              <a:rPr lang="nb-NO" b="1" dirty="0">
                <a:solidFill>
                  <a:schemeClr val="bg1"/>
                </a:solidFill>
                <a:latin typeface="Exo 2" pitchFamily="2" charset="77"/>
              </a:rPr>
              <a:t>Forslag fra styret:</a:t>
            </a:r>
          </a:p>
          <a:p>
            <a:pPr marL="0" indent="0">
              <a:buNone/>
            </a:pPr>
            <a:r>
              <a:rPr lang="nb-NO" sz="1800" dirty="0">
                <a:solidFill>
                  <a:schemeClr val="bg1"/>
                </a:solidFill>
                <a:latin typeface="Exo 2" pitchFamily="2" charset="77"/>
              </a:rPr>
              <a:t>Forretningsorden godkjennes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ABE75C8C-7877-0641-81D3-45FC383DB88A}"/>
              </a:ext>
            </a:extLst>
          </p:cNvPr>
          <p:cNvSpPr txBox="1"/>
          <p:nvPr/>
        </p:nvSpPr>
        <p:spPr>
          <a:xfrm>
            <a:off x="6034372" y="277037"/>
            <a:ext cx="4807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b="1" dirty="0">
                <a:latin typeface="Exo 2" pitchFamily="2" charset="77"/>
              </a:rPr>
              <a:t>Årsmøte</a:t>
            </a:r>
            <a:r>
              <a:rPr lang="nb-NO" sz="2800" dirty="0">
                <a:latin typeface="Exo 2" pitchFamily="2" charset="77"/>
              </a:rPr>
              <a:t>  </a:t>
            </a:r>
          </a:p>
          <a:p>
            <a:pPr algn="ctr"/>
            <a:r>
              <a:rPr lang="nb-NO" sz="2800" dirty="0">
                <a:latin typeface="Exo 2" pitchFamily="2" charset="77"/>
              </a:rPr>
              <a:t>Melhus Idrettslag</a:t>
            </a:r>
          </a:p>
        </p:txBody>
      </p:sp>
      <p:pic>
        <p:nvPicPr>
          <p:cNvPr id="10" name="Bilde 9" descr="Et bilde som inneholder tekst&#10;&#10;Automatisk generert beskrivelse">
            <a:extLst>
              <a:ext uri="{FF2B5EF4-FFF2-40B4-BE49-F238E27FC236}">
                <a16:creationId xmlns:a16="http://schemas.microsoft.com/office/drawing/2014/main" id="{E10CCBB6-9287-AC45-818B-9509004D3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235" y="17069"/>
            <a:ext cx="4472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44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596</TotalTime>
  <Words>876</Words>
  <Application>Microsoft Macintosh PowerPoint</Application>
  <PresentationFormat>Widescreen</PresentationFormat>
  <Paragraphs>148</Paragraphs>
  <Slides>33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33</vt:i4>
      </vt:variant>
    </vt:vector>
  </HeadingPairs>
  <TitlesOfParts>
    <vt:vector size="39" baseType="lpstr">
      <vt:lpstr>Meiryo</vt:lpstr>
      <vt:lpstr>Arial</vt:lpstr>
      <vt:lpstr>Calibri</vt:lpstr>
      <vt:lpstr>Calibri Light</vt:lpstr>
      <vt:lpstr>Exo 2</vt:lpstr>
      <vt:lpstr>Office-tema</vt:lpstr>
      <vt:lpstr>EkstraordinærtÅrsmøte 2022 Melhus Idrettslag</vt:lpstr>
      <vt:lpstr>Viktig informasjon --- Digitalt Årsmøte</vt:lpstr>
      <vt:lpstr>Sak 1 Godkjenning av de stemmeberettigede</vt:lpstr>
      <vt:lpstr>Sak 2 Valg av dirigent</vt:lpstr>
      <vt:lpstr>Sak 3 Valg av protokollfører</vt:lpstr>
      <vt:lpstr>Sak 4 Valg av to medlemmer til å underskrive protokollen</vt:lpstr>
      <vt:lpstr>Sak 5 Godkjenning av innkalling</vt:lpstr>
      <vt:lpstr>Sak 6 Godkjenning av saksliste</vt:lpstr>
      <vt:lpstr>Sak 7 Godkjenning av forretningsorden</vt:lpstr>
      <vt:lpstr>Sak 8 Behandle forslag og saker</vt:lpstr>
      <vt:lpstr>Sak 8.1</vt:lpstr>
      <vt:lpstr>Sak 8.1</vt:lpstr>
      <vt:lpstr>Sak 8.2</vt:lpstr>
      <vt:lpstr>PowerPoint-presentasjon</vt:lpstr>
      <vt:lpstr>Gruva Stadion</vt:lpstr>
      <vt:lpstr>Gruva Stadion</vt:lpstr>
      <vt:lpstr>Hvorfor Nedre (Kunst)Gress?</vt:lpstr>
      <vt:lpstr>Parkerings- og trafikksituasjonen</vt:lpstr>
      <vt:lpstr>Banekapasitet</vt:lpstr>
      <vt:lpstr>Framtidig investeringssyklus</vt:lpstr>
      <vt:lpstr>Økonomi Nedre Kunstgress</vt:lpstr>
      <vt:lpstr>Byggekost</vt:lpstr>
      <vt:lpstr>Finansieringsplan</vt:lpstr>
      <vt:lpstr>Cashflow 2022-2031</vt:lpstr>
      <vt:lpstr>Finanskost</vt:lpstr>
      <vt:lpstr>Sak 8.2</vt:lpstr>
      <vt:lpstr>Sak 8.3</vt:lpstr>
      <vt:lpstr>PowerPoint-presentasjon</vt:lpstr>
      <vt:lpstr>PowerPoint-presentasjon</vt:lpstr>
      <vt:lpstr>PowerPoint-presentasjon</vt:lpstr>
      <vt:lpstr>Sak 8.3</vt:lpstr>
      <vt:lpstr>Kommentarer til gjennomføringen av årsmøtet?  </vt:lpstr>
      <vt:lpstr>Takk for oppmøtet!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Årsmøte Melhus Idrettslag</dc:title>
  <dc:creator>Simen Bruheim</dc:creator>
  <cp:lastModifiedBy>Simen Bruheim</cp:lastModifiedBy>
  <cp:revision>41</cp:revision>
  <dcterms:created xsi:type="dcterms:W3CDTF">2021-03-22T10:41:38Z</dcterms:created>
  <dcterms:modified xsi:type="dcterms:W3CDTF">2022-01-25T19:36:54Z</dcterms:modified>
</cp:coreProperties>
</file>