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8" r:id="rId2"/>
    <p:sldId id="259" r:id="rId3"/>
    <p:sldId id="260" r:id="rId4"/>
    <p:sldId id="261" r:id="rId5"/>
    <p:sldId id="262" r:id="rId6"/>
    <p:sldId id="263" r:id="rId7"/>
    <p:sldId id="264" r:id="rId8"/>
    <p:sldId id="280" r:id="rId9"/>
    <p:sldId id="281" r:id="rId10"/>
    <p:sldId id="282" r:id="rId11"/>
    <p:sldId id="283" r:id="rId12"/>
    <p:sldId id="276" r:id="rId13"/>
    <p:sldId id="277" r:id="rId14"/>
    <p:sldId id="267" r:id="rId15"/>
    <p:sldId id="279" r:id="rId16"/>
    <p:sldId id="269" r:id="rId17"/>
    <p:sldId id="270" r:id="rId18"/>
    <p:sldId id="273" r:id="rId19"/>
    <p:sldId id="272" r:id="rId20"/>
    <p:sldId id="275" r:id="rId21"/>
    <p:sldId id="274" r:id="rId22"/>
  </p:sldIdLst>
  <p:sldSz cx="9144000" cy="6858000" type="screen4x3"/>
  <p:notesSz cx="6888163" cy="100203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267"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809742BE-C412-41C9-AD3B-ECED98FF94ED}" type="datetimeFigureOut">
              <a:rPr lang="nb-NO" smtClean="0"/>
              <a:t>07.03.2016</a:t>
            </a:fld>
            <a:endParaRPr lang="nb-NO"/>
          </a:p>
        </p:txBody>
      </p:sp>
      <p:sp>
        <p:nvSpPr>
          <p:cNvPr id="4" name="Plassholder for lysbilde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8975" y="4759325"/>
            <a:ext cx="5510213" cy="4510088"/>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a:lvl1pPr>
          </a:lstStyle>
          <a:p>
            <a:fld id="{E3673F23-617F-4A30-AC8C-CD6AE8DB43A5}" type="slidenum">
              <a:rPr lang="nb-NO" smtClean="0"/>
              <a:t>‹#›</a:t>
            </a:fld>
            <a:endParaRPr lang="nb-NO"/>
          </a:p>
        </p:txBody>
      </p:sp>
    </p:spTree>
    <p:extLst>
      <p:ext uri="{BB962C8B-B14F-4D97-AF65-F5344CB8AC3E}">
        <p14:creationId xmlns:p14="http://schemas.microsoft.com/office/powerpoint/2010/main" val="2169076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Date Placeholder 4"/>
          <p:cNvSpPr>
            <a:spLocks noGrp="1"/>
          </p:cNvSpPr>
          <p:nvPr>
            <p:ph type="dt" sz="half" idx="10"/>
          </p:nvPr>
        </p:nvSpPr>
        <p:spPr/>
        <p:txBody>
          <a:bodyPr/>
          <a:lstStyle/>
          <a:p>
            <a:fld id="{77978B76-AD4E-4E24-AF28-CB0F88EF905D}" type="datetimeFigureOut">
              <a:rPr lang="nb-NO" smtClean="0"/>
              <a:t>07.03.2016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Date Placeholder 6"/>
          <p:cNvSpPr>
            <a:spLocks noGrp="1"/>
          </p:cNvSpPr>
          <p:nvPr>
            <p:ph type="dt" sz="half" idx="10"/>
          </p:nvPr>
        </p:nvSpPr>
        <p:spPr/>
        <p:txBody>
          <a:bodyPr/>
          <a:lstStyle/>
          <a:p>
            <a:fld id="{77978B76-AD4E-4E24-AF28-CB0F88EF905D}" type="datetimeFigureOut">
              <a:rPr lang="nb-NO" smtClean="0"/>
              <a:t>07.03.2016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Date Placeholder 2"/>
          <p:cNvSpPr>
            <a:spLocks noGrp="1"/>
          </p:cNvSpPr>
          <p:nvPr>
            <p:ph type="dt" sz="half" idx="10"/>
          </p:nvPr>
        </p:nvSpPr>
        <p:spPr/>
        <p:txBody>
          <a:bodyPr/>
          <a:lstStyle/>
          <a:p>
            <a:fld id="{77978B76-AD4E-4E24-AF28-CB0F88EF905D}" type="datetimeFigureOut">
              <a:rPr lang="nb-NO" smtClean="0"/>
              <a:t>07.03.2016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78B76-AD4E-4E24-AF28-CB0F88EF905D}" type="datetimeFigureOut">
              <a:rPr lang="nb-NO" smtClean="0"/>
              <a:t>07.03.2016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Date Placeholder 4"/>
          <p:cNvSpPr>
            <a:spLocks noGrp="1"/>
          </p:cNvSpPr>
          <p:nvPr>
            <p:ph type="dt" sz="half" idx="10"/>
          </p:nvPr>
        </p:nvSpPr>
        <p:spPr/>
        <p:txBody>
          <a:bodyPr/>
          <a:lstStyle/>
          <a:p>
            <a:fld id="{77978B76-AD4E-4E24-AF28-CB0F88EF905D}" type="datetimeFigureOut">
              <a:rPr lang="nb-NO" smtClean="0"/>
              <a:t>07.03.2016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Date Placeholder 4"/>
          <p:cNvSpPr>
            <a:spLocks noGrp="1"/>
          </p:cNvSpPr>
          <p:nvPr>
            <p:ph type="dt" sz="half" idx="10"/>
          </p:nvPr>
        </p:nvSpPr>
        <p:spPr/>
        <p:txBody>
          <a:bodyPr/>
          <a:lstStyle/>
          <a:p>
            <a:fld id="{77978B76-AD4E-4E24-AF28-CB0F88EF905D}" type="datetimeFigureOut">
              <a:rPr lang="nb-NO" smtClean="0"/>
              <a:t>07.03.2016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af eller tabell_1 spalte">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9484" cy="6857997"/>
          </a:xfrm>
          <a:prstGeom prst="rect">
            <a:avLst/>
          </a:prstGeom>
        </p:spPr>
      </p:pic>
      <p:sp>
        <p:nvSpPr>
          <p:cNvPr id="5" name="Tittel 6"/>
          <p:cNvSpPr>
            <a:spLocks noGrp="1"/>
          </p:cNvSpPr>
          <p:nvPr>
            <p:ph type="title"/>
          </p:nvPr>
        </p:nvSpPr>
        <p:spPr>
          <a:xfrm>
            <a:off x="539552" y="548680"/>
            <a:ext cx="8064896" cy="961813"/>
          </a:xfrm>
          <a:prstGeom prst="rect">
            <a:avLst/>
          </a:prstGeom>
        </p:spPr>
        <p:txBody>
          <a:bodyPr anchor="ctr" anchorCtr="0"/>
          <a:lstStyle>
            <a:lvl1pPr algn="l">
              <a:spcBef>
                <a:spcPts val="600"/>
              </a:spcBef>
              <a:defRPr sz="2400">
                <a:solidFill>
                  <a:schemeClr val="accent2"/>
                </a:solidFill>
                <a:latin typeface="Segoe UI"/>
                <a:cs typeface="Segoe UI"/>
              </a:defRPr>
            </a:lvl1pPr>
          </a:lstStyle>
          <a:p>
            <a:r>
              <a:rPr lang="nb-NO" dirty="0" smtClean="0"/>
              <a:t>Klikk for å redigere tittelstil</a:t>
            </a:r>
            <a:endParaRPr lang="nb-NO" dirty="0"/>
          </a:p>
        </p:txBody>
      </p:sp>
      <p:sp>
        <p:nvSpPr>
          <p:cNvPr id="8" name="Content Placeholder 2"/>
          <p:cNvSpPr>
            <a:spLocks noGrp="1"/>
          </p:cNvSpPr>
          <p:nvPr>
            <p:ph idx="1"/>
          </p:nvPr>
        </p:nvSpPr>
        <p:spPr>
          <a:xfrm>
            <a:off x="539552" y="1700808"/>
            <a:ext cx="8064896" cy="4608512"/>
          </a:xfrm>
          <a:prstGeom prst="rect">
            <a:avLst/>
          </a:prstGeom>
        </p:spPr>
        <p:txBody>
          <a:bodyPr wrap="square" lIns="0" tIns="0" rIns="0" bIns="0" anchor="t" anchorCtr="0">
            <a:noAutofit/>
          </a:bodyPr>
          <a:lstStyle>
            <a:lvl1pPr marL="259200" indent="-216000">
              <a:lnSpc>
                <a:spcPct val="100000"/>
              </a:lnSpc>
              <a:spcBef>
                <a:spcPts val="700"/>
              </a:spcBef>
              <a:spcAft>
                <a:spcPts val="0"/>
              </a:spcAft>
              <a:buClr>
                <a:schemeClr val="accent6"/>
              </a:buClr>
              <a:buSzPct val="110000"/>
              <a:buFont typeface="Arial"/>
              <a:buChar char="•"/>
              <a:defRPr sz="1600" baseline="0">
                <a:solidFill>
                  <a:schemeClr val="accent2"/>
                </a:solidFill>
                <a:latin typeface="Segoe UI"/>
              </a:defRPr>
            </a:lvl1pPr>
            <a:lvl2pPr marL="720000" indent="-216000">
              <a:lnSpc>
                <a:spcPct val="100000"/>
              </a:lnSpc>
              <a:spcBef>
                <a:spcPts val="700"/>
              </a:spcBef>
              <a:spcAft>
                <a:spcPts val="0"/>
              </a:spcAft>
              <a:buClr>
                <a:schemeClr val="accent6"/>
              </a:buClr>
              <a:buSzPct val="110000"/>
              <a:buFont typeface="Arial"/>
              <a:buChar char="•"/>
              <a:defRPr sz="1200">
                <a:solidFill>
                  <a:schemeClr val="accent2"/>
                </a:solidFill>
                <a:latin typeface="Segoe UI"/>
              </a:defRPr>
            </a:lvl2pPr>
            <a:lvl3pPr marL="1080000" indent="-21600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defRPr>
            </a:lvl3pPr>
            <a:lvl4pPr marL="1768015" indent="-349200">
              <a:lnSpc>
                <a:spcPct val="100000"/>
              </a:lnSpc>
              <a:spcBef>
                <a:spcPts val="1000"/>
              </a:spcBef>
              <a:spcAft>
                <a:spcPts val="0"/>
              </a:spcAft>
              <a:buSzPct val="125000"/>
              <a:buFont typeface="Wingdings" charset="2"/>
              <a:buChar char="§"/>
              <a:defRPr sz="1400"/>
            </a:lvl4pPr>
            <a:lvl5pPr marL="2143049" indent="-349200">
              <a:lnSpc>
                <a:spcPct val="100000"/>
              </a:lnSpc>
              <a:spcBef>
                <a:spcPts val="1000"/>
              </a:spcBef>
              <a:spcAft>
                <a:spcPts val="0"/>
              </a:spcAft>
              <a:buSzPct val="125000"/>
              <a:buFont typeface="Wingdings" charset="2"/>
              <a:buChar char="§"/>
              <a:defRPr sz="1200"/>
            </a:lvl5pPr>
            <a:lvl6pPr>
              <a:defRPr sz="1400"/>
            </a:lvl6pPr>
            <a:lvl7pPr>
              <a:defRPr sz="1400"/>
            </a:lvl7pPr>
            <a:lvl8pPr>
              <a:defRPr sz="1400"/>
            </a:lvl8pPr>
            <a:lvl9pPr>
              <a:defRPr sz="1400"/>
            </a:lvl9pPr>
          </a:lstStyle>
          <a:p>
            <a:pPr lvl="0"/>
            <a:r>
              <a:rPr lang="nb-NO" dirty="0" smtClean="0"/>
              <a:t>Klikk for å redigere tekststiler i malen</a:t>
            </a:r>
          </a:p>
          <a:p>
            <a:pPr lvl="1"/>
            <a:r>
              <a:rPr lang="nb-NO" dirty="0" smtClean="0"/>
              <a:t>Andre nivå</a:t>
            </a:r>
          </a:p>
          <a:p>
            <a:pPr lvl="2"/>
            <a:r>
              <a:rPr lang="nb-NO" dirty="0" smtClean="0"/>
              <a:t>Tredje nivå</a:t>
            </a:r>
          </a:p>
        </p:txBody>
      </p:sp>
    </p:spTree>
    <p:extLst>
      <p:ext uri="{BB962C8B-B14F-4D97-AF65-F5344CB8AC3E}">
        <p14:creationId xmlns:p14="http://schemas.microsoft.com/office/powerpoint/2010/main" val="3263929321"/>
      </p:ext>
    </p:extLst>
  </p:cSld>
  <p:clrMapOvr>
    <a:masterClrMapping/>
  </p:clrMapOvr>
  <p:transition spd="med" advClick="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78B76-AD4E-4E24-AF28-CB0F88EF905D}" type="datetimeFigureOut">
              <a:rPr lang="nb-NO" smtClean="0"/>
              <a:t>07.03.2016</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0BF81-A6F7-4A24-A249-E76BC1AF49D7}"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hyperlink" Target="#Grasrot!A1"/><Relationship Id="rId13" Type="http://schemas.openxmlformats.org/officeDocument/2006/relationships/hyperlink" Target="#drivstoff!A1"/><Relationship Id="rId18" Type="http://schemas.openxmlformats.org/officeDocument/2006/relationships/hyperlink" Target="#Gebyrer!A1"/><Relationship Id="rId3" Type="http://schemas.openxmlformats.org/officeDocument/2006/relationships/hyperlink" Target="file:///E:\Dropbox%202\Dropbox\Mine%20dokumenter\Mine%20dokumenter%20jan%2010\Selbu%20golfklubb\Regnskap\2014\kontingent" TargetMode="External"/><Relationship Id="rId7" Type="http://schemas.openxmlformats.org/officeDocument/2006/relationships/hyperlink" Target="#Tilskudd!A1"/><Relationship Id="rId12" Type="http://schemas.openxmlformats.org/officeDocument/2006/relationships/hyperlink" Target="#baneutstyr!A1"/><Relationship Id="rId17" Type="http://schemas.openxmlformats.org/officeDocument/2006/relationships/hyperlink" Target="file:///E:\Dropbox%202\Dropbox\Mine%20dokumenter\Mine%20dokumenter%20jan%2010\Selbu%20golfklubb\Regnskap\2014\Kontor%20diverse" TargetMode="External"/><Relationship Id="rId2" Type="http://schemas.openxmlformats.org/officeDocument/2006/relationships/image" Target="../media/image2.png"/><Relationship Id="rId16" Type="http://schemas.openxmlformats.org/officeDocument/2006/relationships/hyperlink" Target="file:///E:\Dropbox%202\Dropbox\Mine%20dokumenter\Mine%20dokumenter%20jan%2010\Selbu%20golfklubb\Regnskap\2014\div%20kostnader" TargetMode="External"/><Relationship Id="rId20" Type="http://schemas.openxmlformats.org/officeDocument/2006/relationships/hyperlink" Target="file:///E:\Dropbox%202\Dropbox\Mine%20dokumenter\Mine%20dokumenter%20jan%2010\Selbu%20golfklubb\Regnskap\2014\Renter" TargetMode="External"/><Relationship Id="rId1" Type="http://schemas.openxmlformats.org/officeDocument/2006/relationships/slideLayout" Target="../slideLayouts/slideLayout12.xml"/><Relationship Id="rId6" Type="http://schemas.openxmlformats.org/officeDocument/2006/relationships/hyperlink" Target="file:///E:\Dropbox%202\Dropbox\Mine%20dokumenter\Mine%20dokumenter%20jan%2010\Selbu%20golfklubb\Regnskap\2014\Green%20fee" TargetMode="External"/><Relationship Id="rId11" Type="http://schemas.openxmlformats.org/officeDocument/2006/relationships/hyperlink" Target="file:///E:\Dropbox%202\Dropbox\Mine%20dokumenter\Mine%20dokumenter%20jan%2010\Selbu%20golfklubb\Regnskap\2014\Golf%20forbundet" TargetMode="External"/><Relationship Id="rId5" Type="http://schemas.openxmlformats.org/officeDocument/2006/relationships/hyperlink" Target="file:///E:\Dropbox%202\Dropbox\Mine%20dokumenter\Mine%20dokumenter%20jan%2010\Selbu%20golfklubb\Regnskap\2014\Turnerings%20avgift%20og%20div%20salg" TargetMode="External"/><Relationship Id="rId15" Type="http://schemas.openxmlformats.org/officeDocument/2006/relationships/hyperlink" Target="file:///E:\Dropbox%202\Dropbox\Mine%20dokumenter\Mine%20dokumenter%20jan%2010\Selbu%20golfklubb\Regnskap\2014\Bane%20prep" TargetMode="External"/><Relationship Id="rId10" Type="http://schemas.openxmlformats.org/officeDocument/2006/relationships/hyperlink" Target="file:///E:\Dropbox%202\Dropbox\Mine%20dokumenter\Mine%20dokumenter%20jan%2010\Selbu%20golfklubb\Regnskap\2014\Data%20kost" TargetMode="External"/><Relationship Id="rId19" Type="http://schemas.openxmlformats.org/officeDocument/2006/relationships/hyperlink" Target="file:///E:\Dropbox%202\Dropbox\Mine%20dokumenter\Mine%20dokumenter%20jan%2010\Selbu%20golfklubb\Regnskap\2014\AVskrivning" TargetMode="External"/><Relationship Id="rId4" Type="http://schemas.openxmlformats.org/officeDocument/2006/relationships/hyperlink" Target="#Sponsor!A1"/><Relationship Id="rId9" Type="http://schemas.openxmlformats.org/officeDocument/2006/relationships/hyperlink" Target="file:///E:\Dropbox%202\Dropbox\Mine%20dokumenter\Mine%20dokumenter%20jan%2010\Selbu%20golfklubb\Regnskap\2014\Div%20leie" TargetMode="External"/><Relationship Id="rId14" Type="http://schemas.openxmlformats.org/officeDocument/2006/relationships/hyperlink" Target="file:///E:\Dropbox%202\Dropbox\Mine%20dokumenter\Mine%20dokumenter%20jan%2010\Selbu%20golfklubb\Regnskap\2014\Klipp%20av%20bane"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Velkommen til</a:t>
            </a:r>
            <a:br>
              <a:rPr lang="nb-NO" b="1" dirty="0" smtClean="0">
                <a:latin typeface="Segoe Print" panose="02000600000000000000" pitchFamily="2" charset="0"/>
              </a:rPr>
            </a:br>
            <a:r>
              <a:rPr lang="nb-NO" b="1" dirty="0" smtClean="0">
                <a:latin typeface="Segoe Print" panose="02000600000000000000" pitchFamily="2" charset="0"/>
              </a:rPr>
              <a:t>Årsmøte 2016</a:t>
            </a:r>
            <a:endParaRPr lang="nb-NO" b="1" dirty="0">
              <a:latin typeface="Segoe Print" panose="02000600000000000000" pitchFamily="2" charset="0"/>
            </a:endParaRPr>
          </a:p>
        </p:txBody>
      </p:sp>
      <p:sp>
        <p:nvSpPr>
          <p:cNvPr id="6" name="Plassholder for innhold 11"/>
          <p:cNvSpPr txBox="1">
            <a:spLocks/>
          </p:cNvSpPr>
          <p:nvPr/>
        </p:nvSpPr>
        <p:spPr bwMode="auto">
          <a:xfrm>
            <a:off x="2743735" y="1988840"/>
            <a:ext cx="3600400" cy="3264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460800" lvl="1" indent="0">
              <a:spcBef>
                <a:spcPts val="400"/>
              </a:spcBef>
              <a:buNone/>
            </a:pPr>
            <a:endParaRPr lang="nb-NO" sz="1000" kern="0" dirty="0"/>
          </a:p>
          <a:p>
            <a:pPr marL="460800" lvl="1" indent="0">
              <a:spcBef>
                <a:spcPts val="400"/>
              </a:spcBef>
              <a:buNone/>
            </a:pPr>
            <a:endParaRPr lang="nb-NO" sz="1000" kern="0" dirty="0" smtClean="0"/>
          </a:p>
          <a:p>
            <a:pPr marL="460800" lvl="1" indent="0">
              <a:spcBef>
                <a:spcPts val="400"/>
              </a:spcBef>
              <a:buNone/>
            </a:pPr>
            <a:r>
              <a:rPr lang="nb-NO" sz="1400" b="1" kern="0" dirty="0" smtClean="0">
                <a:latin typeface="Segoe Print" panose="02000600000000000000" pitchFamily="2" charset="0"/>
              </a:rPr>
              <a:t>Søndag 13. mars 2016</a:t>
            </a:r>
          </a:p>
          <a:p>
            <a:pPr marL="460800" lvl="1" indent="0">
              <a:spcBef>
                <a:spcPts val="400"/>
              </a:spcBef>
              <a:buNone/>
            </a:pPr>
            <a:endParaRPr lang="nb-NO" sz="1400" b="1" kern="0" dirty="0">
              <a:latin typeface="Segoe Print" panose="02000600000000000000" pitchFamily="2" charset="0"/>
            </a:endParaRPr>
          </a:p>
          <a:p>
            <a:pPr marL="460800" lvl="1" indent="0">
              <a:spcBef>
                <a:spcPts val="400"/>
              </a:spcBef>
              <a:buNone/>
            </a:pPr>
            <a:r>
              <a:rPr lang="nb-NO" sz="1400" b="1" kern="0" dirty="0" smtClean="0">
                <a:latin typeface="Segoe Print" panose="02000600000000000000" pitchFamily="2" charset="0"/>
              </a:rPr>
              <a:t>Klokken 18:00</a:t>
            </a:r>
          </a:p>
          <a:p>
            <a:pPr marL="460800" lvl="1" indent="0">
              <a:spcBef>
                <a:spcPts val="400"/>
              </a:spcBef>
              <a:buNone/>
            </a:pPr>
            <a:endParaRPr lang="nb-NO" sz="1400" b="1" kern="0" dirty="0">
              <a:latin typeface="Segoe Print" panose="02000600000000000000" pitchFamily="2" charset="0"/>
            </a:endParaRPr>
          </a:p>
          <a:p>
            <a:pPr marL="460800" lvl="1" indent="0">
              <a:spcBef>
                <a:spcPts val="400"/>
              </a:spcBef>
              <a:buNone/>
            </a:pPr>
            <a:r>
              <a:rPr lang="nb-NO" sz="1400" b="1" kern="0" dirty="0" smtClean="0">
                <a:latin typeface="Segoe Print" panose="02000600000000000000" pitchFamily="2" charset="0"/>
              </a:rPr>
              <a:t>Selbusjøen Hotell &amp; Gjestegård</a:t>
            </a:r>
            <a:endParaRPr lang="nb-NO" sz="1400" b="1" kern="0" dirty="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pic>
        <p:nvPicPr>
          <p:cNvPr id="3" name="Bil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4828" y="3501008"/>
            <a:ext cx="2857500" cy="2428875"/>
          </a:xfrm>
          <a:prstGeom prst="rect">
            <a:avLst/>
          </a:prstGeom>
        </p:spPr>
      </p:pic>
    </p:spTree>
    <p:extLst>
      <p:ext uri="{BB962C8B-B14F-4D97-AF65-F5344CB8AC3E}">
        <p14:creationId xmlns:p14="http://schemas.microsoft.com/office/powerpoint/2010/main" val="988379986"/>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Saksliste</a:t>
            </a:r>
            <a:endParaRPr lang="nb-NO" b="1" dirty="0">
              <a:latin typeface="Segoe Print" panose="02000600000000000000" pitchFamily="2" charset="0"/>
            </a:endParaRPr>
          </a:p>
        </p:txBody>
      </p:sp>
      <p:sp>
        <p:nvSpPr>
          <p:cNvPr id="6" name="Plassholder for innhold 11"/>
          <p:cNvSpPr txBox="1">
            <a:spLocks/>
          </p:cNvSpPr>
          <p:nvPr/>
        </p:nvSpPr>
        <p:spPr bwMode="auto">
          <a:xfrm>
            <a:off x="815531" y="1196752"/>
            <a:ext cx="7765388" cy="4399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803700" lvl="1" indent="-342900">
              <a:spcBef>
                <a:spcPts val="400"/>
              </a:spcBef>
              <a:buAutoNum type="arabicPeriod"/>
            </a:pPr>
            <a:r>
              <a:rPr lang="nb-NO" sz="1400" kern="0" dirty="0" smtClean="0">
                <a:latin typeface="Segoe Print" panose="02000600000000000000" pitchFamily="2" charset="0"/>
              </a:rPr>
              <a:t>Godkjenne de stemmeberettigede</a:t>
            </a:r>
          </a:p>
          <a:p>
            <a:pPr marL="803700" lvl="1" indent="-342900">
              <a:spcBef>
                <a:spcPts val="400"/>
              </a:spcBef>
              <a:buAutoNum type="arabicPeriod"/>
            </a:pPr>
            <a:endParaRPr lang="nb-NO" sz="1400" kern="0" dirty="0" smtClean="0">
              <a:latin typeface="Segoe Print" panose="02000600000000000000" pitchFamily="2" charset="0"/>
            </a:endParaRPr>
          </a:p>
          <a:p>
            <a:pPr marL="803700" lvl="1" indent="-342900">
              <a:spcBef>
                <a:spcPts val="400"/>
              </a:spcBef>
              <a:buAutoNum type="arabicPeriod"/>
            </a:pPr>
            <a:r>
              <a:rPr lang="nb-NO" sz="1400" kern="0" dirty="0" smtClean="0">
                <a:latin typeface="Segoe Print" panose="02000600000000000000" pitchFamily="2" charset="0"/>
              </a:rPr>
              <a:t>Godkjenne innkalling, saksliste og forretningsorden</a:t>
            </a:r>
          </a:p>
          <a:p>
            <a:pPr marL="803700" lvl="1" indent="-342900">
              <a:spcBef>
                <a:spcPts val="400"/>
              </a:spcBef>
              <a:buAutoNum type="arabicPeriod"/>
            </a:pPr>
            <a:endParaRPr lang="nb-NO" sz="1400" kern="0" dirty="0">
              <a:latin typeface="Segoe Print" panose="02000600000000000000" pitchFamily="2" charset="0"/>
            </a:endParaRPr>
          </a:p>
          <a:p>
            <a:pPr marL="803700" lvl="1" indent="-342900">
              <a:spcBef>
                <a:spcPts val="400"/>
              </a:spcBef>
              <a:buAutoNum type="arabicPeriod"/>
            </a:pPr>
            <a:r>
              <a:rPr lang="nb-NO" sz="1400" kern="0" dirty="0" smtClean="0">
                <a:latin typeface="Segoe Print" panose="02000600000000000000" pitchFamily="2" charset="0"/>
              </a:rPr>
              <a:t>Velge dirigent, sekretær og 2 representanter til å underskrive protokollen</a:t>
            </a:r>
          </a:p>
          <a:p>
            <a:pPr marL="803700" lvl="1" indent="-342900">
              <a:spcBef>
                <a:spcPts val="400"/>
              </a:spcBef>
              <a:buAutoNum type="arabicPeriod"/>
            </a:pPr>
            <a:endParaRPr lang="nb-NO" sz="1400" kern="0" dirty="0">
              <a:latin typeface="Segoe Print" panose="02000600000000000000" pitchFamily="2" charset="0"/>
            </a:endParaRPr>
          </a:p>
          <a:p>
            <a:pPr marL="803700" lvl="1" indent="-342900">
              <a:spcBef>
                <a:spcPts val="400"/>
              </a:spcBef>
              <a:buAutoNum type="arabicPeriod"/>
            </a:pPr>
            <a:r>
              <a:rPr lang="nb-NO" sz="1400" kern="0" dirty="0" smtClean="0">
                <a:latin typeface="Segoe Print" panose="02000600000000000000" pitchFamily="2" charset="0"/>
              </a:rPr>
              <a:t>Behandle </a:t>
            </a:r>
            <a:r>
              <a:rPr lang="nb-NO" sz="1400" kern="0" dirty="0" smtClean="0">
                <a:latin typeface="Segoe Print" panose="02000600000000000000" pitchFamily="2" charset="0"/>
              </a:rPr>
              <a:t>årsmelding </a:t>
            </a:r>
            <a:r>
              <a:rPr lang="nb-NO" sz="1400" kern="0" dirty="0" smtClean="0">
                <a:latin typeface="Segoe Print" panose="02000600000000000000" pitchFamily="2" charset="0"/>
              </a:rPr>
              <a:t>for 2015</a:t>
            </a:r>
          </a:p>
          <a:p>
            <a:pPr marL="803700" lvl="1" indent="-342900">
              <a:spcBef>
                <a:spcPts val="400"/>
              </a:spcBef>
              <a:buAutoNum type="arabicPeriod"/>
            </a:pPr>
            <a:endParaRPr lang="nb-NO" sz="1400" kern="0" dirty="0">
              <a:latin typeface="Segoe Print" panose="02000600000000000000" pitchFamily="2" charset="0"/>
            </a:endParaRPr>
          </a:p>
          <a:p>
            <a:pPr marL="803700" lvl="1" indent="-342900">
              <a:spcBef>
                <a:spcPts val="400"/>
              </a:spcBef>
              <a:buAutoNum type="arabicPeriod"/>
            </a:pPr>
            <a:r>
              <a:rPr lang="nb-NO" sz="1400" kern="0" dirty="0" smtClean="0">
                <a:latin typeface="Segoe Print" panose="02000600000000000000" pitchFamily="2" charset="0"/>
              </a:rPr>
              <a:t>Behandle revidert regnskap 2015</a:t>
            </a:r>
          </a:p>
          <a:p>
            <a:pPr marL="803700" lvl="1" indent="-342900">
              <a:spcBef>
                <a:spcPts val="400"/>
              </a:spcBef>
              <a:buAutoNum type="arabicPeriod"/>
            </a:pPr>
            <a:endParaRPr lang="nb-NO" sz="1400" kern="0" dirty="0">
              <a:latin typeface="Segoe Print" panose="02000600000000000000" pitchFamily="2" charset="0"/>
            </a:endParaRPr>
          </a:p>
          <a:p>
            <a:pPr marL="803700" lvl="1" indent="-342900">
              <a:spcBef>
                <a:spcPts val="400"/>
              </a:spcBef>
              <a:buAutoNum type="arabicPeriod"/>
            </a:pPr>
            <a:r>
              <a:rPr lang="nb-NO" sz="1400" kern="0" dirty="0" smtClean="0">
                <a:latin typeface="Segoe Print" panose="02000600000000000000" pitchFamily="2" charset="0"/>
              </a:rPr>
              <a:t>Behandle innkomne forslag og saker</a:t>
            </a:r>
            <a:endParaRPr lang="nb-NO" kern="0" dirty="0" smtClean="0">
              <a:latin typeface="Segoe Print" panose="02000600000000000000" pitchFamily="2" charset="0"/>
            </a:endParaRPr>
          </a:p>
          <a:p>
            <a:pPr marL="820800" lvl="2" indent="0">
              <a:spcBef>
                <a:spcPts val="400"/>
              </a:spcBef>
              <a:buNone/>
            </a:pPr>
            <a:endParaRPr lang="nb-NO" sz="1400" kern="0" dirty="0" smtClean="0">
              <a:latin typeface="Segoe Print" panose="02000600000000000000" pitchFamily="2" charset="0"/>
            </a:endParaRPr>
          </a:p>
          <a:p>
            <a:pPr marL="689400" lvl="1" indent="-228600">
              <a:spcBef>
                <a:spcPts val="400"/>
              </a:spcBef>
              <a:buFont typeface="+mj-lt"/>
              <a:buAutoNum type="arabicPeriod"/>
            </a:pPr>
            <a:r>
              <a:rPr lang="nb-NO" sz="1400" kern="0" dirty="0" smtClean="0">
                <a:latin typeface="Segoe Print" panose="02000600000000000000" pitchFamily="2" charset="0"/>
              </a:rPr>
              <a:t> Organisering, Valg og </a:t>
            </a:r>
            <a:r>
              <a:rPr lang="nb-NO" sz="1400" kern="0" dirty="0">
                <a:latin typeface="Segoe Print" panose="02000600000000000000" pitchFamily="2" charset="0"/>
              </a:rPr>
              <a:t>Budsjett </a:t>
            </a:r>
            <a:endParaRPr lang="nb-NO" sz="1000" kern="0" dirty="0">
              <a:latin typeface="Segoe Print" panose="02000600000000000000" pitchFamily="2" charset="0"/>
            </a:endParaRPr>
          </a:p>
          <a:p>
            <a:pPr marL="689400" lvl="1" indent="-228600">
              <a:spcBef>
                <a:spcPts val="400"/>
              </a:spcBef>
              <a:buFont typeface="+mj-lt"/>
              <a:buAutoNum type="arabicPeriod"/>
            </a:pPr>
            <a:endParaRPr lang="nb-NO" sz="1400" kern="0" dirty="0" smtClean="0">
              <a:latin typeface="Segoe Print" panose="02000600000000000000" pitchFamily="2" charset="0"/>
            </a:endParaRPr>
          </a:p>
          <a:p>
            <a:pPr marL="460800" lvl="1" indent="0" algn="ctr">
              <a:spcBef>
                <a:spcPts val="400"/>
              </a:spcBef>
              <a:buNone/>
            </a:pPr>
            <a:r>
              <a:rPr lang="nb-NO" sz="1400" kern="0" dirty="0" smtClean="0">
                <a:latin typeface="Segoe Print" panose="02000600000000000000" pitchFamily="2" charset="0"/>
              </a:rPr>
              <a:t>**********</a:t>
            </a:r>
            <a:endParaRPr lang="nb-NO" sz="1400" kern="0" dirty="0">
              <a:latin typeface="Segoe Print" panose="02000600000000000000" pitchFamily="2" charset="0"/>
            </a:endParaRPr>
          </a:p>
          <a:p>
            <a:pPr marL="460800" lvl="1" indent="0" algn="ctr">
              <a:spcBef>
                <a:spcPts val="400"/>
              </a:spcBef>
              <a:buNone/>
            </a:pPr>
            <a:r>
              <a:rPr lang="nb-NO" sz="1400" b="1" i="1" kern="0" dirty="0" smtClean="0">
                <a:solidFill>
                  <a:schemeClr val="accent4">
                    <a:lumMod val="75000"/>
                  </a:schemeClr>
                </a:solidFill>
                <a:latin typeface="Segoe Print" panose="02000600000000000000" pitchFamily="2" charset="0"/>
              </a:rPr>
              <a:t>Åpen Post – her gis medlemmene mulighet til å komme med       </a:t>
            </a:r>
          </a:p>
          <a:p>
            <a:pPr marL="460800" lvl="1" indent="0" algn="ctr">
              <a:spcBef>
                <a:spcPts val="400"/>
              </a:spcBef>
              <a:buNone/>
            </a:pPr>
            <a:r>
              <a:rPr lang="nb-NO" sz="1400" b="1" i="1" kern="0" dirty="0" smtClean="0">
                <a:solidFill>
                  <a:schemeClr val="accent4">
                    <a:lumMod val="75000"/>
                  </a:schemeClr>
                </a:solidFill>
                <a:latin typeface="Segoe Print" panose="02000600000000000000" pitchFamily="2" charset="0"/>
              </a:rPr>
              <a:t>synspunkter/spørsmål til styret</a:t>
            </a:r>
            <a:r>
              <a:rPr lang="nb-NO" sz="1400" b="1" kern="0" dirty="0" smtClean="0">
                <a:solidFill>
                  <a:schemeClr val="accent4">
                    <a:lumMod val="75000"/>
                  </a:schemeClr>
                </a:solidFill>
                <a:latin typeface="Segoe Print" panose="02000600000000000000" pitchFamily="2" charset="0"/>
              </a:rPr>
              <a:t>.</a:t>
            </a:r>
          </a:p>
          <a:p>
            <a:pPr marL="1163700" lvl="2" indent="-342900">
              <a:spcBef>
                <a:spcPts val="400"/>
              </a:spcBef>
              <a:buAutoNum type="arabicPeriod"/>
            </a:pPr>
            <a:endParaRPr lang="nb-NO" kern="0" dirty="0">
              <a:latin typeface="Segoe Print" panose="02000600000000000000" pitchFamily="2" charset="0"/>
            </a:endParaRPr>
          </a:p>
          <a:p>
            <a:pPr marL="803700" lvl="1" indent="-342900">
              <a:spcBef>
                <a:spcPts val="400"/>
              </a:spcBef>
              <a:buAutoNum type="arabicPeriod"/>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1900947857"/>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1 Godkjenne de stemmeberettigede</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460800" lvl="1" indent="0">
              <a:spcBef>
                <a:spcPts val="400"/>
              </a:spcBef>
              <a:buNone/>
            </a:pPr>
            <a:endParaRPr lang="nb-NO" sz="1000" kern="0" dirty="0"/>
          </a:p>
          <a:p>
            <a:pPr marL="460800" lvl="1" indent="0">
              <a:spcBef>
                <a:spcPts val="400"/>
              </a:spcBef>
              <a:buNone/>
            </a:pPr>
            <a:endParaRPr lang="nb-NO" sz="1000" kern="0" dirty="0" smtClean="0"/>
          </a:p>
          <a:p>
            <a:pPr marL="460800" lvl="1" indent="0">
              <a:spcBef>
                <a:spcPts val="400"/>
              </a:spcBef>
              <a:buNone/>
            </a:pPr>
            <a:r>
              <a:rPr lang="nb-NO" sz="1400" kern="0" dirty="0" smtClean="0">
                <a:latin typeface="Segoe Print" panose="02000600000000000000" pitchFamily="2" charset="0"/>
              </a:rPr>
              <a:t>Vi minner om følgende:</a:t>
            </a:r>
          </a:p>
          <a:p>
            <a:pPr marL="460800" lvl="1" indent="0">
              <a:spcBef>
                <a:spcPts val="400"/>
              </a:spcBef>
              <a:buNone/>
            </a:pPr>
            <a:endParaRPr lang="nb-NO" sz="1400" kern="0" dirty="0" smtClean="0">
              <a:latin typeface="Segoe Print" panose="02000600000000000000" pitchFamily="2" charset="0"/>
            </a:endParaRPr>
          </a:p>
          <a:p>
            <a:pPr marL="43200" indent="0">
              <a:buNone/>
            </a:pPr>
            <a:r>
              <a:rPr lang="nb-NO" sz="1200" b="1" dirty="0" smtClean="0">
                <a:latin typeface="Segoe Print" panose="02000600000000000000" pitchFamily="2" charset="0"/>
              </a:rPr>
              <a:t>	§ </a:t>
            </a:r>
            <a:r>
              <a:rPr lang="nb-NO" sz="1200" b="1" dirty="0">
                <a:latin typeface="Segoe Print" panose="02000600000000000000" pitchFamily="2" charset="0"/>
              </a:rPr>
              <a:t>6 	Generelle regler om stemmerett, valgbarhet, forslagsrett </a:t>
            </a:r>
            <a:r>
              <a:rPr lang="nb-NO" sz="1200" b="1" dirty="0" err="1">
                <a:latin typeface="Segoe Print" panose="02000600000000000000" pitchFamily="2" charset="0"/>
              </a:rPr>
              <a:t>m.v</a:t>
            </a:r>
            <a:r>
              <a:rPr lang="nb-NO" sz="1200" b="1" dirty="0">
                <a:latin typeface="Segoe Print" panose="02000600000000000000" pitchFamily="2" charset="0"/>
              </a:rPr>
              <a:t>.</a:t>
            </a:r>
            <a:endParaRPr lang="nb-NO" sz="1200" dirty="0">
              <a:latin typeface="Segoe Print" panose="02000600000000000000" pitchFamily="2" charset="0"/>
            </a:endParaRPr>
          </a:p>
          <a:p>
            <a:pPr marL="43200" indent="0">
              <a:buNone/>
            </a:pPr>
            <a:r>
              <a:rPr lang="nb-NO" sz="1200" b="1" dirty="0">
                <a:latin typeface="Segoe Print" panose="02000600000000000000" pitchFamily="2" charset="0"/>
              </a:rPr>
              <a:t> </a:t>
            </a:r>
            <a:endParaRPr lang="nb-NO" sz="1200" dirty="0">
              <a:latin typeface="Segoe Print" panose="02000600000000000000" pitchFamily="2" charset="0"/>
            </a:endParaRPr>
          </a:p>
          <a:p>
            <a:pPr marL="43200" indent="0">
              <a:buNone/>
            </a:pPr>
            <a:r>
              <a:rPr lang="nb-NO" sz="1200" dirty="0" smtClean="0">
                <a:latin typeface="Segoe Print" panose="02000600000000000000" pitchFamily="2" charset="0"/>
              </a:rPr>
              <a:t>	For </a:t>
            </a:r>
            <a:r>
              <a:rPr lang="nb-NO" sz="1200" dirty="0">
                <a:latin typeface="Segoe Print" panose="02000600000000000000" pitchFamily="2" charset="0"/>
              </a:rPr>
              <a:t>å ha stemmerett og være valgbar må man ha fylt 15 år, vært medlem av klubben i 	</a:t>
            </a:r>
            <a:r>
              <a:rPr lang="nb-NO" sz="1200" dirty="0" smtClean="0">
                <a:latin typeface="Segoe Print" panose="02000600000000000000" pitchFamily="2" charset="0"/>
              </a:rPr>
              <a:t>minst </a:t>
            </a:r>
            <a:r>
              <a:rPr lang="nb-NO" sz="1200" dirty="0">
                <a:latin typeface="Segoe Print" panose="02000600000000000000" pitchFamily="2" charset="0"/>
              </a:rPr>
              <a:t>én måned og ha oppfylt medlemsforpliktelsene, jf. § 3 (1). Det samme gjelder der </a:t>
            </a:r>
            <a:r>
              <a:rPr lang="nb-NO" sz="1200" dirty="0" smtClean="0">
                <a:latin typeface="Segoe Print" panose="02000600000000000000" pitchFamily="2" charset="0"/>
              </a:rPr>
              <a:t>	en </a:t>
            </a:r>
            <a:r>
              <a:rPr lang="nb-NO" sz="1200" dirty="0">
                <a:latin typeface="Segoe Print" panose="02000600000000000000" pitchFamily="2" charset="0"/>
              </a:rPr>
              <a:t>person skal oppnevnes som representant til årsmøte/ting i overordnet </a:t>
            </a:r>
            <a:r>
              <a:rPr lang="nb-NO" sz="1200" dirty="0" smtClean="0">
                <a:latin typeface="Segoe Print" panose="02000600000000000000" pitchFamily="2" charset="0"/>
              </a:rPr>
              <a:t>	organisasjonsledd</a:t>
            </a:r>
            <a:r>
              <a:rPr lang="nb-NO" sz="1200" dirty="0">
                <a:latin typeface="Segoe Print" panose="02000600000000000000" pitchFamily="2" charset="0"/>
              </a:rPr>
              <a:t>. Ingen kan møte eller avgi stemme ved fullmakt, jf. §16. </a:t>
            </a:r>
          </a:p>
          <a:p>
            <a:pPr marL="504000" lvl="1" indent="0">
              <a:buNone/>
            </a:pPr>
            <a:endParaRPr lang="nb-NO" dirty="0">
              <a:latin typeface="Segoe Print" panose="02000600000000000000" pitchFamily="2" charset="0"/>
            </a:endParaRPr>
          </a:p>
          <a:p>
            <a:pPr marL="820800" lvl="2" indent="0">
              <a:spcBef>
                <a:spcPts val="400"/>
              </a:spcBef>
              <a:buNone/>
            </a:pPr>
            <a:endParaRPr lang="nb-NO" kern="0" dirty="0" smtClean="0">
              <a:latin typeface="Segoe Print" panose="02000600000000000000" pitchFamily="2" charset="0"/>
            </a:endParaRPr>
          </a:p>
          <a:p>
            <a:pPr marL="460800" lvl="1" indent="0">
              <a:spcBef>
                <a:spcPts val="400"/>
              </a:spcBef>
              <a:buNone/>
            </a:pPr>
            <a:r>
              <a:rPr lang="nb-NO" b="1" dirty="0">
                <a:latin typeface="Segoe Print" panose="02000600000000000000" pitchFamily="2" charset="0"/>
              </a:rPr>
              <a:t>Forslag til vedtak</a:t>
            </a:r>
            <a:r>
              <a:rPr lang="nb-NO" dirty="0">
                <a:latin typeface="Segoe Print" panose="02000600000000000000" pitchFamily="2" charset="0"/>
              </a:rPr>
              <a:t>:  </a:t>
            </a:r>
            <a:r>
              <a:rPr lang="nb-NO" dirty="0" smtClean="0">
                <a:latin typeface="Segoe Print" panose="02000600000000000000" pitchFamily="2" charset="0"/>
              </a:rPr>
              <a:t>Stemmeberettigede telles og godkjennes</a:t>
            </a:r>
            <a:r>
              <a:rPr lang="nb-NO" dirty="0">
                <a:latin typeface="Segoe Print" panose="02000600000000000000" pitchFamily="2" charset="0"/>
              </a:rPr>
              <a:t>.</a:t>
            </a: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2617278403"/>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2.1 – Godkjenning av innkallingen</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460800" lvl="1" indent="0">
              <a:spcBef>
                <a:spcPts val="400"/>
              </a:spcBef>
              <a:buNone/>
            </a:pPr>
            <a:r>
              <a:rPr lang="nb-NO" sz="1400" kern="0" dirty="0" err="1" smtClean="0">
                <a:latin typeface="Segoe Print" panose="02000600000000000000" pitchFamily="2" charset="0"/>
              </a:rPr>
              <a:t>Ihht</a:t>
            </a:r>
            <a:r>
              <a:rPr lang="nb-NO" sz="1400" kern="0" dirty="0" smtClean="0">
                <a:latin typeface="Segoe Print" panose="02000600000000000000" pitchFamily="2" charset="0"/>
              </a:rPr>
              <a:t>. Selbu Golfklubbs lover §13;</a:t>
            </a:r>
          </a:p>
          <a:p>
            <a:pPr marL="820800" lvl="2" indent="0">
              <a:spcBef>
                <a:spcPts val="400"/>
              </a:spcBef>
              <a:buNone/>
            </a:pPr>
            <a:endParaRPr lang="nb-NO" sz="800" dirty="0" smtClean="0">
              <a:latin typeface="Segoe Print" panose="02000600000000000000" pitchFamily="2" charset="0"/>
            </a:endParaRPr>
          </a:p>
          <a:p>
            <a:pPr marL="864000" lvl="2" indent="0">
              <a:buNone/>
            </a:pPr>
            <a:r>
              <a:rPr lang="nb-NO" sz="1200" dirty="0" smtClean="0">
                <a:latin typeface="Segoe Print" panose="02000600000000000000" pitchFamily="2" charset="0"/>
              </a:rPr>
              <a:t>Årsmøtet </a:t>
            </a:r>
            <a:r>
              <a:rPr lang="nb-NO" sz="1200" dirty="0">
                <a:latin typeface="Segoe Print" panose="02000600000000000000" pitchFamily="2" charset="0"/>
              </a:rPr>
              <a:t>innkalles av styret med minst én måneds varsel direkte til medlemmene eventuelt på annen forsvarlig måte, herunder ved kunngjøring i pressen, eventuelt på klubbens internettside. Innkalling kan henvise til at saksdokumentene gjøres tilgjengelig på klubbens internettside eller på annen forsvarlig måte. I så fall skal det fremgå at dokumentene vil bli gjort tilgjengelige senest én uke før årsmøtet. Forslag som skal behandles på årsmøtet må være sendt til styret senest to uker før årsmøtet. Fullstendig sakliste og andre nødvendige saksdokumenter med forslag til årsmøtet må være gjort tilgjengelig senest én uke før årsmøtet.</a:t>
            </a:r>
          </a:p>
          <a:p>
            <a:pPr marL="864000" lvl="2" indent="0">
              <a:buNone/>
            </a:pPr>
            <a:endParaRPr lang="nb-NO" sz="800" dirty="0">
              <a:latin typeface="Segoe Print" panose="02000600000000000000" pitchFamily="2" charset="0"/>
            </a:endParaRPr>
          </a:p>
          <a:p>
            <a:pPr marL="504000" lvl="1" indent="0">
              <a:buNone/>
            </a:pPr>
            <a:r>
              <a:rPr lang="nb-NO" dirty="0" smtClean="0">
                <a:latin typeface="Segoe Print" panose="02000600000000000000" pitchFamily="2" charset="0"/>
              </a:rPr>
              <a:t>Innkalling ble lagt ut på klubbens hjemmeside og </a:t>
            </a:r>
            <a:r>
              <a:rPr lang="nb-NO" dirty="0" err="1" smtClean="0">
                <a:latin typeface="Segoe Print" panose="02000600000000000000" pitchFamily="2" charset="0"/>
              </a:rPr>
              <a:t>facebook</a:t>
            </a:r>
            <a:r>
              <a:rPr lang="nb-NO" dirty="0" smtClean="0">
                <a:latin typeface="Segoe Print" panose="02000600000000000000" pitchFamily="2" charset="0"/>
              </a:rPr>
              <a:t> siden den 10. februar 2016,                     samt på e-post til medlemmene den 10. februar 2016. </a:t>
            </a:r>
            <a:r>
              <a:rPr lang="nb-NO" dirty="0" smtClean="0">
                <a:latin typeface="Segoe Print" panose="02000600000000000000" pitchFamily="2" charset="0"/>
              </a:rPr>
              <a:t>Saksliste lagt ut på klubbens hjemmeside 7. </a:t>
            </a:r>
            <a:r>
              <a:rPr lang="nb-NO" dirty="0" smtClean="0">
                <a:latin typeface="Segoe Print" panose="02000600000000000000" pitchFamily="2" charset="0"/>
              </a:rPr>
              <a:t>mars 2016.</a:t>
            </a:r>
          </a:p>
          <a:p>
            <a:pPr marL="504000" lvl="1" indent="0">
              <a:buNone/>
            </a:pPr>
            <a:endParaRPr lang="nb-NO" dirty="0">
              <a:latin typeface="Segoe Print" panose="02000600000000000000" pitchFamily="2" charset="0"/>
            </a:endParaRPr>
          </a:p>
          <a:p>
            <a:pPr marL="504000" lvl="1" indent="0">
              <a:buNone/>
            </a:pPr>
            <a:r>
              <a:rPr lang="nb-NO" b="1" dirty="0" smtClean="0">
                <a:latin typeface="Segoe Print" panose="02000600000000000000" pitchFamily="2" charset="0"/>
              </a:rPr>
              <a:t>Forslag til vedtak</a:t>
            </a:r>
            <a:r>
              <a:rPr lang="nb-NO" dirty="0" smtClean="0">
                <a:latin typeface="Segoe Print" panose="02000600000000000000" pitchFamily="2" charset="0"/>
              </a:rPr>
              <a:t>:  Innkalling godkjennes.</a:t>
            </a: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803700" lvl="1" indent="-342900">
              <a:spcBef>
                <a:spcPts val="400"/>
              </a:spcBef>
              <a:buAutoNum type="arabicPeriod"/>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805264"/>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906892974"/>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2.2 – Godkjenning av saksliste</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460800" lvl="1" indent="0">
              <a:spcBef>
                <a:spcPts val="400"/>
              </a:spcBef>
              <a:buNone/>
            </a:pPr>
            <a:r>
              <a:rPr lang="nb-NO" sz="1400" kern="0" dirty="0" smtClean="0">
                <a:latin typeface="Segoe Print" panose="02000600000000000000" pitchFamily="2" charset="0"/>
              </a:rPr>
              <a:t>Saksliste:</a:t>
            </a:r>
          </a:p>
          <a:p>
            <a:pPr marL="460800" lvl="1" indent="0">
              <a:spcBef>
                <a:spcPts val="400"/>
              </a:spcBef>
              <a:buNone/>
            </a:pPr>
            <a:endParaRPr lang="nb-NO" sz="1400" kern="0" dirty="0" smtClean="0">
              <a:latin typeface="Segoe Print" panose="02000600000000000000" pitchFamily="2" charset="0"/>
            </a:endParaRPr>
          </a:p>
          <a:p>
            <a:pPr marL="803700" lvl="1" indent="-342900">
              <a:spcBef>
                <a:spcPts val="400"/>
              </a:spcBef>
              <a:buAutoNum type="arabicPeriod"/>
            </a:pPr>
            <a:r>
              <a:rPr lang="nb-NO" kern="0" dirty="0" smtClean="0">
                <a:latin typeface="Segoe Print" panose="02000600000000000000" pitchFamily="2" charset="0"/>
              </a:rPr>
              <a:t>Godkjenne </a:t>
            </a:r>
            <a:r>
              <a:rPr lang="nb-NO" kern="0" dirty="0">
                <a:latin typeface="Segoe Print" panose="02000600000000000000" pitchFamily="2" charset="0"/>
              </a:rPr>
              <a:t>de </a:t>
            </a:r>
            <a:r>
              <a:rPr lang="nb-NO" kern="0" dirty="0" smtClean="0">
                <a:latin typeface="Segoe Print" panose="02000600000000000000" pitchFamily="2" charset="0"/>
              </a:rPr>
              <a:t>stemmeberettigede</a:t>
            </a:r>
          </a:p>
          <a:p>
            <a:pPr marL="803700" lvl="1" indent="-342900">
              <a:spcBef>
                <a:spcPts val="400"/>
              </a:spcBef>
              <a:buAutoNum type="arabicPeriod"/>
            </a:pPr>
            <a:r>
              <a:rPr lang="nb-NO" kern="0" dirty="0" smtClean="0">
                <a:latin typeface="Segoe Print" panose="02000600000000000000" pitchFamily="2" charset="0"/>
              </a:rPr>
              <a:t>Godkjenne </a:t>
            </a:r>
            <a:r>
              <a:rPr lang="nb-NO" kern="0" dirty="0">
                <a:latin typeface="Segoe Print" panose="02000600000000000000" pitchFamily="2" charset="0"/>
              </a:rPr>
              <a:t>innkalling, saksliste og </a:t>
            </a:r>
            <a:r>
              <a:rPr lang="nb-NO" kern="0" dirty="0" smtClean="0">
                <a:latin typeface="Segoe Print" panose="02000600000000000000" pitchFamily="2" charset="0"/>
              </a:rPr>
              <a:t>forretningsorden</a:t>
            </a:r>
          </a:p>
          <a:p>
            <a:pPr marL="803700" lvl="1" indent="-342900">
              <a:spcBef>
                <a:spcPts val="400"/>
              </a:spcBef>
              <a:buAutoNum type="arabicPeriod"/>
            </a:pPr>
            <a:r>
              <a:rPr lang="nb-NO" kern="0" dirty="0" smtClean="0">
                <a:latin typeface="Segoe Print" panose="02000600000000000000" pitchFamily="2" charset="0"/>
              </a:rPr>
              <a:t>Velge </a:t>
            </a:r>
            <a:r>
              <a:rPr lang="nb-NO" kern="0" dirty="0">
                <a:latin typeface="Segoe Print" panose="02000600000000000000" pitchFamily="2" charset="0"/>
              </a:rPr>
              <a:t>dirigent, sekretær og 2 representanter til å underskrive </a:t>
            </a:r>
            <a:r>
              <a:rPr lang="nb-NO" kern="0" dirty="0" smtClean="0">
                <a:latin typeface="Segoe Print" panose="02000600000000000000" pitchFamily="2" charset="0"/>
              </a:rPr>
              <a:t>protokollen</a:t>
            </a:r>
          </a:p>
          <a:p>
            <a:pPr marL="803700" lvl="1" indent="-342900">
              <a:spcBef>
                <a:spcPts val="400"/>
              </a:spcBef>
              <a:buAutoNum type="arabicPeriod"/>
            </a:pPr>
            <a:r>
              <a:rPr lang="nb-NO" kern="0" dirty="0">
                <a:latin typeface="Segoe Print" panose="02000600000000000000" pitchFamily="2" charset="0"/>
              </a:rPr>
              <a:t>Behandle </a:t>
            </a:r>
            <a:r>
              <a:rPr lang="nb-NO" kern="0" dirty="0" smtClean="0">
                <a:latin typeface="Segoe Print" panose="02000600000000000000" pitchFamily="2" charset="0"/>
              </a:rPr>
              <a:t>årsmelding </a:t>
            </a:r>
            <a:r>
              <a:rPr lang="nb-NO" kern="0" dirty="0" smtClean="0">
                <a:latin typeface="Segoe Print" panose="02000600000000000000" pitchFamily="2" charset="0"/>
              </a:rPr>
              <a:t>2015</a:t>
            </a:r>
            <a:endParaRPr lang="nb-NO" kern="0" dirty="0">
              <a:latin typeface="Segoe Print" panose="02000600000000000000" pitchFamily="2" charset="0"/>
            </a:endParaRPr>
          </a:p>
          <a:p>
            <a:pPr marL="803700" lvl="1" indent="-342900">
              <a:spcBef>
                <a:spcPts val="400"/>
              </a:spcBef>
              <a:buFont typeface="Arial"/>
              <a:buAutoNum type="arabicPeriod"/>
            </a:pPr>
            <a:r>
              <a:rPr lang="nb-NO" kern="0" dirty="0">
                <a:latin typeface="Segoe Print" panose="02000600000000000000" pitchFamily="2" charset="0"/>
              </a:rPr>
              <a:t>Behandle revidert regnskap </a:t>
            </a:r>
            <a:r>
              <a:rPr lang="nb-NO" kern="0" dirty="0" smtClean="0">
                <a:latin typeface="Segoe Print" panose="02000600000000000000" pitchFamily="2" charset="0"/>
              </a:rPr>
              <a:t>2015</a:t>
            </a:r>
            <a:endParaRPr lang="nb-NO" kern="0" dirty="0">
              <a:latin typeface="Segoe Print" panose="02000600000000000000" pitchFamily="2" charset="0"/>
            </a:endParaRPr>
          </a:p>
          <a:p>
            <a:pPr marL="803700" lvl="1" indent="-342900">
              <a:spcBef>
                <a:spcPts val="400"/>
              </a:spcBef>
              <a:buAutoNum type="arabicPeriod"/>
            </a:pPr>
            <a:r>
              <a:rPr lang="nb-NO" kern="0" dirty="0" smtClean="0">
                <a:latin typeface="Segoe Print" panose="02000600000000000000" pitchFamily="2" charset="0"/>
              </a:rPr>
              <a:t>Behandle </a:t>
            </a:r>
            <a:r>
              <a:rPr lang="nb-NO" kern="0" dirty="0">
                <a:latin typeface="Segoe Print" panose="02000600000000000000" pitchFamily="2" charset="0"/>
              </a:rPr>
              <a:t>innkomne forslag og </a:t>
            </a:r>
            <a:r>
              <a:rPr lang="nb-NO" kern="0" dirty="0" smtClean="0">
                <a:latin typeface="Segoe Print" panose="02000600000000000000" pitchFamily="2" charset="0"/>
              </a:rPr>
              <a:t>saker</a:t>
            </a:r>
            <a:endParaRPr lang="nb-NO" sz="1200" kern="0" dirty="0">
              <a:latin typeface="Segoe Print" panose="02000600000000000000" pitchFamily="2" charset="0"/>
            </a:endParaRPr>
          </a:p>
          <a:p>
            <a:pPr marL="689400" lvl="1" indent="-228600">
              <a:spcBef>
                <a:spcPts val="400"/>
              </a:spcBef>
              <a:buFont typeface="+mj-lt"/>
              <a:buAutoNum type="arabicPeriod"/>
            </a:pPr>
            <a:r>
              <a:rPr lang="nb-NO" kern="0" dirty="0" smtClean="0">
                <a:latin typeface="Segoe Print" panose="02000600000000000000" pitchFamily="2" charset="0"/>
              </a:rPr>
              <a:t>  Fastsette </a:t>
            </a:r>
            <a:r>
              <a:rPr lang="nb-NO" kern="0" dirty="0">
                <a:latin typeface="Segoe Print" panose="02000600000000000000" pitchFamily="2" charset="0"/>
              </a:rPr>
              <a:t>medlemskontingent </a:t>
            </a:r>
            <a:r>
              <a:rPr lang="nb-NO" kern="0" dirty="0" smtClean="0">
                <a:latin typeface="Segoe Print" panose="02000600000000000000" pitchFamily="2" charset="0"/>
              </a:rPr>
              <a:t>2016</a:t>
            </a:r>
            <a:endParaRPr lang="nb-NO" sz="800" kern="0" dirty="0">
              <a:latin typeface="Segoe Print" panose="02000600000000000000" pitchFamily="2" charset="0"/>
            </a:endParaRPr>
          </a:p>
          <a:p>
            <a:pPr marL="689400" lvl="1" indent="-228600">
              <a:spcBef>
                <a:spcPts val="400"/>
              </a:spcBef>
              <a:buFont typeface="+mj-lt"/>
              <a:buAutoNum type="arabicPeriod"/>
            </a:pPr>
            <a:r>
              <a:rPr lang="nb-NO" kern="0" dirty="0" smtClean="0">
                <a:latin typeface="Segoe Print" panose="02000600000000000000" pitchFamily="2" charset="0"/>
              </a:rPr>
              <a:t>  Organisering, Valg og </a:t>
            </a:r>
            <a:r>
              <a:rPr lang="nb-NO" kern="0" dirty="0">
                <a:latin typeface="Segoe Print" panose="02000600000000000000" pitchFamily="2" charset="0"/>
              </a:rPr>
              <a:t>Budsjett </a:t>
            </a:r>
            <a:endParaRPr lang="nb-NO" sz="800" kern="0" dirty="0" smtClean="0">
              <a:latin typeface="Segoe Print" panose="02000600000000000000" pitchFamily="2" charset="0"/>
            </a:endParaRPr>
          </a:p>
          <a:p>
            <a:pPr marL="460800" lvl="1" indent="0">
              <a:spcBef>
                <a:spcPts val="400"/>
              </a:spcBef>
              <a:buNone/>
            </a:pPr>
            <a:r>
              <a:rPr lang="nb-NO" kern="0" dirty="0">
                <a:latin typeface="Segoe Print" panose="02000600000000000000" pitchFamily="2" charset="0"/>
              </a:rPr>
              <a:t> </a:t>
            </a:r>
            <a:r>
              <a:rPr lang="nb-NO" kern="0" dirty="0" smtClean="0">
                <a:latin typeface="Segoe Print" panose="02000600000000000000" pitchFamily="2" charset="0"/>
              </a:rPr>
              <a:t>                                                                                                                        i tillegg etter Årsmøtet – Medlemsmøtet;</a:t>
            </a:r>
          </a:p>
          <a:p>
            <a:pPr marL="460800" lvl="1" indent="0">
              <a:spcBef>
                <a:spcPts val="400"/>
              </a:spcBef>
              <a:buNone/>
            </a:pPr>
            <a:endParaRPr lang="nb-NO" kern="0" dirty="0" smtClean="0">
              <a:latin typeface="Segoe Print" panose="02000600000000000000" pitchFamily="2" charset="0"/>
            </a:endParaRPr>
          </a:p>
          <a:p>
            <a:pPr marL="460800" lvl="1" indent="0">
              <a:spcBef>
                <a:spcPts val="400"/>
              </a:spcBef>
              <a:buNone/>
            </a:pPr>
            <a:r>
              <a:rPr lang="nb-NO" b="1" i="1" kern="0" dirty="0">
                <a:solidFill>
                  <a:schemeClr val="accent4">
                    <a:lumMod val="75000"/>
                  </a:schemeClr>
                </a:solidFill>
                <a:latin typeface="Segoe Print" panose="02000600000000000000" pitchFamily="2" charset="0"/>
              </a:rPr>
              <a:t>Åpen Post – her gis medlemmene mulighet til å komme med       </a:t>
            </a:r>
          </a:p>
          <a:p>
            <a:pPr marL="460800" lvl="1" indent="0">
              <a:spcBef>
                <a:spcPts val="400"/>
              </a:spcBef>
              <a:buNone/>
            </a:pPr>
            <a:r>
              <a:rPr lang="nb-NO" b="1" i="1" kern="0" dirty="0">
                <a:solidFill>
                  <a:schemeClr val="accent4">
                    <a:lumMod val="75000"/>
                  </a:schemeClr>
                </a:solidFill>
                <a:latin typeface="Segoe Print" panose="02000600000000000000" pitchFamily="2" charset="0"/>
              </a:rPr>
              <a:t>synspunkter/spørsmål til styret</a:t>
            </a:r>
            <a:r>
              <a:rPr lang="nb-NO" b="1" kern="0" dirty="0" smtClean="0">
                <a:solidFill>
                  <a:schemeClr val="accent4">
                    <a:lumMod val="75000"/>
                  </a:schemeClr>
                </a:solidFill>
                <a:latin typeface="Segoe Print" panose="02000600000000000000" pitchFamily="2" charset="0"/>
              </a:rPr>
              <a:t>.</a:t>
            </a:r>
          </a:p>
          <a:p>
            <a:pPr marL="460800" lvl="1" indent="0">
              <a:spcBef>
                <a:spcPts val="400"/>
              </a:spcBef>
              <a:buNone/>
            </a:pPr>
            <a:endParaRPr lang="nb-NO" b="1" kern="0" dirty="0">
              <a:solidFill>
                <a:schemeClr val="accent4">
                  <a:lumMod val="75000"/>
                </a:schemeClr>
              </a:solidFill>
              <a:latin typeface="Segoe Print" panose="02000600000000000000" pitchFamily="2" charset="0"/>
            </a:endParaRPr>
          </a:p>
          <a:p>
            <a:pPr marL="504000" lvl="1" indent="0">
              <a:buNone/>
            </a:pPr>
            <a:r>
              <a:rPr lang="nb-NO" b="1" dirty="0" smtClean="0">
                <a:latin typeface="Segoe Print" panose="02000600000000000000" pitchFamily="2" charset="0"/>
              </a:rPr>
              <a:t>Forslag til vedtak</a:t>
            </a:r>
            <a:r>
              <a:rPr lang="nb-NO" dirty="0" smtClean="0">
                <a:latin typeface="Segoe Print" panose="02000600000000000000" pitchFamily="2" charset="0"/>
              </a:rPr>
              <a:t>:  Saksliste godkjennes.</a:t>
            </a: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803700" lvl="1" indent="-342900">
              <a:spcBef>
                <a:spcPts val="400"/>
              </a:spcBef>
              <a:buAutoNum type="arabicPeriod"/>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96960745"/>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2.3 – Godkjenning av forretningsorden</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dirty="0" smtClean="0">
                <a:latin typeface="Segoe Print" panose="02000600000000000000" pitchFamily="2" charset="0"/>
              </a:rPr>
              <a:t>Forslag til forretningsorden:</a:t>
            </a:r>
          </a:p>
          <a:p>
            <a:pPr marL="504000" lvl="1" indent="0">
              <a:buNone/>
            </a:pPr>
            <a:endParaRPr lang="nb-NO" dirty="0" smtClean="0">
              <a:latin typeface="Segoe Print" panose="02000600000000000000" pitchFamily="2" charset="0"/>
            </a:endParaRPr>
          </a:p>
          <a:p>
            <a:pPr marL="732600" lvl="1" indent="-228600">
              <a:buFont typeface="+mj-lt"/>
              <a:buAutoNum type="arabicPeriod"/>
            </a:pPr>
            <a:r>
              <a:rPr lang="nb-NO" dirty="0" smtClean="0">
                <a:latin typeface="Segoe Print" panose="02000600000000000000" pitchFamily="2" charset="0"/>
              </a:rPr>
              <a:t>Møtet ledes av den valgte dirigenten</a:t>
            </a:r>
          </a:p>
          <a:p>
            <a:pPr marL="732600" lvl="1" indent="-228600">
              <a:buFont typeface="+mj-lt"/>
              <a:buAutoNum type="arabicPeriod"/>
            </a:pPr>
            <a:r>
              <a:rPr lang="nb-NO" dirty="0" smtClean="0">
                <a:latin typeface="Segoe Print" panose="02000600000000000000" pitchFamily="2" charset="0"/>
              </a:rPr>
              <a:t>Protokollen føres av den valgte sekretæren</a:t>
            </a:r>
          </a:p>
          <a:p>
            <a:pPr marL="732600" lvl="1" indent="-228600">
              <a:buFont typeface="+mj-lt"/>
              <a:buAutoNum type="arabicPeriod"/>
            </a:pPr>
            <a:r>
              <a:rPr lang="nb-NO" dirty="0" smtClean="0">
                <a:latin typeface="Segoe Print" panose="02000600000000000000" pitchFamily="2" charset="0"/>
              </a:rPr>
              <a:t>Stemmegivning på Årsmøtet </a:t>
            </a:r>
            <a:r>
              <a:rPr lang="nb-NO" dirty="0" err="1" smtClean="0">
                <a:latin typeface="Segoe Print" panose="02000600000000000000" pitchFamily="2" charset="0"/>
              </a:rPr>
              <a:t>ihht</a:t>
            </a:r>
            <a:r>
              <a:rPr lang="nb-NO" dirty="0" smtClean="0">
                <a:latin typeface="Segoe Print" panose="02000600000000000000" pitchFamily="2" charset="0"/>
              </a:rPr>
              <a:t>. Selbu Golfklubb </a:t>
            </a:r>
            <a:r>
              <a:rPr lang="nb-NO" dirty="0" err="1">
                <a:latin typeface="Segoe Print" panose="02000600000000000000" pitchFamily="2" charset="0"/>
              </a:rPr>
              <a:t>L</a:t>
            </a:r>
            <a:r>
              <a:rPr lang="nb-NO" dirty="0" err="1" smtClean="0">
                <a:latin typeface="Segoe Print" panose="02000600000000000000" pitchFamily="2" charset="0"/>
              </a:rPr>
              <a:t>ovnorm</a:t>
            </a:r>
            <a:r>
              <a:rPr lang="nb-NO" dirty="0" smtClean="0">
                <a:latin typeface="Segoe Print" panose="02000600000000000000" pitchFamily="2" charset="0"/>
              </a:rPr>
              <a:t> </a:t>
            </a:r>
          </a:p>
          <a:p>
            <a:pPr marL="864000" lvl="2" indent="0">
              <a:buNone/>
            </a:pPr>
            <a:r>
              <a:rPr lang="nb-NO" dirty="0" smtClean="0">
                <a:latin typeface="Segoe Print" panose="02000600000000000000" pitchFamily="2" charset="0"/>
              </a:rPr>
              <a:t>§16.1. Med mindre annet er bestemt i denne lov, skal et vedtak, for å være gyldig, være truffet med alminnelig flertall av de avgitte stemmer. Ingen representant har mer enn en stemme. Ingen kan møte eller avgi stemme ved fullmakt. Blanke stemmer skal anses som ikke avgitt.</a:t>
            </a:r>
          </a:p>
          <a:p>
            <a:pPr marL="732600" lvl="1" indent="-228600">
              <a:buFont typeface="+mj-lt"/>
              <a:buAutoNum type="arabicPeriod"/>
            </a:pPr>
            <a:r>
              <a:rPr lang="nb-NO" dirty="0" smtClean="0">
                <a:latin typeface="Segoe Print" panose="02000600000000000000" pitchFamily="2" charset="0"/>
              </a:rPr>
              <a:t>Med unntak av lovendringer avgjøres alle saker med alminnelig flertall.</a:t>
            </a:r>
          </a:p>
          <a:p>
            <a:pPr marL="732600" lvl="1" indent="-228600">
              <a:buFont typeface="+mj-lt"/>
              <a:buAutoNum type="arabicPeriod"/>
            </a:pPr>
            <a:r>
              <a:rPr lang="nb-NO" dirty="0" smtClean="0">
                <a:latin typeface="Segoe Print" panose="02000600000000000000" pitchFamily="2" charset="0"/>
              </a:rPr>
              <a:t>I protokollen føres inn alle forslag og vedtak som er truffet med antall stemmer for og imot.</a:t>
            </a:r>
            <a:endParaRPr lang="nb-NO" dirty="0">
              <a:latin typeface="Segoe Print" panose="02000600000000000000" pitchFamily="2" charset="0"/>
            </a:endParaRPr>
          </a:p>
          <a:p>
            <a:pPr marL="732600" lvl="1" indent="-228600">
              <a:buFont typeface="+mj-lt"/>
              <a:buAutoNum type="arabicPeriod"/>
            </a:pPr>
            <a:endParaRPr lang="nb-NO"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r>
              <a:rPr lang="nb-NO" b="1" dirty="0" smtClean="0">
                <a:latin typeface="Segoe Print" panose="02000600000000000000" pitchFamily="2" charset="0"/>
              </a:rPr>
              <a:t>Forslag til vedtak</a:t>
            </a:r>
            <a:r>
              <a:rPr lang="nb-NO" dirty="0" smtClean="0">
                <a:latin typeface="Segoe Print" panose="02000600000000000000" pitchFamily="2" charset="0"/>
              </a:rPr>
              <a:t>:  Forretningsorden godkjennes.</a:t>
            </a: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3221967536"/>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3 – Valg av dirigent, sekretær og 2 representanter til å undertegne protokollen</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dirty="0" smtClean="0">
                <a:latin typeface="Segoe Print" panose="02000600000000000000" pitchFamily="2" charset="0"/>
              </a:rPr>
              <a:t>Forslag:</a:t>
            </a:r>
          </a:p>
          <a:p>
            <a:pPr marL="504000" lvl="1" indent="0">
              <a:buNone/>
            </a:pPr>
            <a:endParaRPr lang="nb-NO" dirty="0" smtClean="0">
              <a:latin typeface="Segoe Print" panose="02000600000000000000" pitchFamily="2" charset="0"/>
            </a:endParaRPr>
          </a:p>
          <a:p>
            <a:pPr marL="732600" lvl="1" indent="-228600">
              <a:buFont typeface="+mj-lt"/>
              <a:buAutoNum type="arabicPeriod"/>
            </a:pPr>
            <a:r>
              <a:rPr lang="nb-NO" dirty="0" smtClean="0">
                <a:latin typeface="Segoe Print" panose="02000600000000000000" pitchFamily="2" charset="0"/>
              </a:rPr>
              <a:t>Dirigent:	Arild Øien</a:t>
            </a:r>
          </a:p>
          <a:p>
            <a:pPr marL="732600" lvl="1" indent="-228600">
              <a:buFont typeface="+mj-lt"/>
              <a:buAutoNum type="arabicPeriod"/>
            </a:pPr>
            <a:r>
              <a:rPr lang="nb-NO" dirty="0" smtClean="0">
                <a:latin typeface="Segoe Print" panose="02000600000000000000" pitchFamily="2" charset="0"/>
              </a:rPr>
              <a:t>Sekretær:	Olav Helge </a:t>
            </a:r>
            <a:r>
              <a:rPr lang="nb-NO" dirty="0" err="1" smtClean="0">
                <a:latin typeface="Segoe Print" panose="02000600000000000000" pitchFamily="2" charset="0"/>
              </a:rPr>
              <a:t>Bergemo</a:t>
            </a:r>
            <a:endParaRPr lang="nb-NO" dirty="0" smtClean="0">
              <a:latin typeface="Segoe Print" panose="02000600000000000000" pitchFamily="2" charset="0"/>
            </a:endParaRPr>
          </a:p>
          <a:p>
            <a:pPr marL="732600" lvl="1" indent="-228600">
              <a:buFont typeface="+mj-lt"/>
              <a:buAutoNum type="arabicPeriod"/>
            </a:pPr>
            <a:endParaRPr lang="nb-NO" dirty="0">
              <a:latin typeface="Segoe Print" panose="02000600000000000000" pitchFamily="2" charset="0"/>
            </a:endParaRPr>
          </a:p>
          <a:p>
            <a:pPr marL="732600" lvl="1" indent="-228600">
              <a:buFont typeface="+mj-lt"/>
              <a:buAutoNum type="arabicPeriod"/>
            </a:pPr>
            <a:r>
              <a:rPr lang="nb-NO" dirty="0" smtClean="0">
                <a:latin typeface="Segoe Print" panose="02000600000000000000" pitchFamily="2" charset="0"/>
              </a:rPr>
              <a:t>2 representanter til å underskrive protokoll: </a:t>
            </a:r>
            <a:r>
              <a:rPr lang="nb-NO" sz="800" dirty="0" smtClean="0">
                <a:latin typeface="Segoe Print" panose="02000600000000000000" pitchFamily="2" charset="0"/>
              </a:rPr>
              <a:t>(foreslås på Årsmøtet)</a:t>
            </a:r>
            <a:endParaRPr lang="nb-NO" sz="800" dirty="0">
              <a:latin typeface="Segoe Print" panose="02000600000000000000" pitchFamily="2" charset="0"/>
            </a:endParaRPr>
          </a:p>
          <a:p>
            <a:pPr marL="732600" lvl="1" indent="-228600">
              <a:buFont typeface="+mj-lt"/>
              <a:buAutoNum type="arabicPeriod"/>
            </a:pPr>
            <a:endParaRPr lang="nb-NO"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r>
              <a:rPr lang="nb-NO" b="1" dirty="0" smtClean="0">
                <a:latin typeface="Segoe Print" panose="02000600000000000000" pitchFamily="2" charset="0"/>
              </a:rPr>
              <a:t>Forslag til vedtak</a:t>
            </a:r>
            <a:r>
              <a:rPr lang="nb-NO" dirty="0" smtClean="0">
                <a:latin typeface="Segoe Print" panose="02000600000000000000" pitchFamily="2" charset="0"/>
              </a:rPr>
              <a:t>:  valg godkjennes.</a:t>
            </a: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1036849651"/>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a:t>
            </a:r>
            <a:r>
              <a:rPr lang="nb-NO" b="1" dirty="0" smtClean="0">
                <a:latin typeface="Segoe Print" panose="02000600000000000000" pitchFamily="2" charset="0"/>
              </a:rPr>
              <a:t>4 </a:t>
            </a:r>
            <a:r>
              <a:rPr lang="nb-NO" b="1" dirty="0" smtClean="0">
                <a:latin typeface="Segoe Print" panose="02000600000000000000" pitchFamily="2" charset="0"/>
              </a:rPr>
              <a:t>– Årsmelding 2015</a:t>
            </a:r>
            <a:endParaRPr lang="nb-NO" b="1" dirty="0">
              <a:latin typeface="Segoe Print" panose="02000600000000000000" pitchFamily="2" charset="0"/>
            </a:endParaRPr>
          </a:p>
        </p:txBody>
      </p:sp>
      <p:sp>
        <p:nvSpPr>
          <p:cNvPr id="6" name="Plassholder for innhold 11"/>
          <p:cNvSpPr txBox="1">
            <a:spLocks/>
          </p:cNvSpPr>
          <p:nvPr/>
        </p:nvSpPr>
        <p:spPr bwMode="auto">
          <a:xfrm>
            <a:off x="730179" y="1700808"/>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dirty="0" smtClean="0">
                <a:latin typeface="Segoe Print" panose="02000600000000000000" pitchFamily="2" charset="0"/>
              </a:rPr>
              <a:t>2015 ble for Selbu Golfklubb et nytt skritt inn i fremtiden. SGK Styre i 2015 bestod av;</a:t>
            </a:r>
          </a:p>
          <a:p>
            <a:pPr marL="504000" lvl="1" indent="0">
              <a:buNone/>
            </a:pPr>
            <a:r>
              <a:rPr lang="nb-NO" b="1" dirty="0" smtClean="0">
                <a:latin typeface="Segoe Print" panose="02000600000000000000" pitchFamily="2" charset="0"/>
              </a:rPr>
              <a:t>	- </a:t>
            </a:r>
            <a:r>
              <a:rPr lang="nb-NO" dirty="0">
                <a:latin typeface="Segoe Print" panose="02000600000000000000" pitchFamily="2" charset="0"/>
              </a:rPr>
              <a:t>Styreleder </a:t>
            </a:r>
            <a:r>
              <a:rPr lang="nb-NO" dirty="0" smtClean="0">
                <a:latin typeface="Segoe Print" panose="02000600000000000000" pitchFamily="2" charset="0"/>
              </a:rPr>
              <a:t>Per-Kristian Hanssen                                                                                                       	- </a:t>
            </a:r>
            <a:r>
              <a:rPr lang="nb-NO" dirty="0">
                <a:latin typeface="Segoe Print" panose="02000600000000000000" pitchFamily="2" charset="0"/>
              </a:rPr>
              <a:t>Nestleder Kolbjørn Uthus                                                 			- Økonomiansvarlig Svein Magnus </a:t>
            </a:r>
            <a:r>
              <a:rPr lang="nb-NO" dirty="0" err="1">
                <a:latin typeface="Segoe Print" panose="02000600000000000000" pitchFamily="2" charset="0"/>
              </a:rPr>
              <a:t>Gjønvik</a:t>
            </a:r>
            <a:r>
              <a:rPr lang="nb-NO" dirty="0">
                <a:latin typeface="Segoe Print" panose="02000600000000000000" pitchFamily="2" charset="0"/>
              </a:rPr>
              <a:t>                             			- Sekretær Olav Helge </a:t>
            </a:r>
            <a:r>
              <a:rPr lang="nb-NO" dirty="0" err="1">
                <a:latin typeface="Segoe Print" panose="02000600000000000000" pitchFamily="2" charset="0"/>
              </a:rPr>
              <a:t>Bergemo</a:t>
            </a:r>
            <a:r>
              <a:rPr lang="nb-NO" dirty="0">
                <a:latin typeface="Segoe Print" panose="02000600000000000000" pitchFamily="2" charset="0"/>
              </a:rPr>
              <a:t>                                           			- Styremedlem/web. ansvarlig Sture A. Saksvik</a:t>
            </a:r>
          </a:p>
          <a:p>
            <a:pPr marL="504000" lvl="1" indent="0">
              <a:buNone/>
            </a:pPr>
            <a:r>
              <a:rPr lang="nb-NO" dirty="0" smtClean="0">
                <a:latin typeface="Segoe Print" panose="02000600000000000000" pitchFamily="2" charset="0"/>
              </a:rPr>
              <a:t>Etter at årsmøte </a:t>
            </a:r>
            <a:r>
              <a:rPr lang="nb-NO" dirty="0" smtClean="0">
                <a:latin typeface="Segoe Print" panose="02000600000000000000" pitchFamily="2" charset="0"/>
              </a:rPr>
              <a:t>2015 </a:t>
            </a:r>
            <a:r>
              <a:rPr lang="nb-NO" dirty="0" smtClean="0">
                <a:latin typeface="Segoe Print" panose="02000600000000000000" pitchFamily="2" charset="0"/>
              </a:rPr>
              <a:t>vedtok at klubben skulle bestå, er følgende aktiviteter blitt foretatt i klubben.</a:t>
            </a:r>
          </a:p>
          <a:p>
            <a:pPr marL="504000" lvl="1" indent="0">
              <a:buNone/>
            </a:pPr>
            <a:r>
              <a:rPr lang="nb-NO" b="1" dirty="0" smtClean="0">
                <a:latin typeface="Segoe Print" panose="02000600000000000000" pitchFamily="2" charset="0"/>
              </a:rPr>
              <a:t>Ny hjemmebane;	</a:t>
            </a:r>
            <a:r>
              <a:rPr lang="nb-NO" dirty="0" smtClean="0">
                <a:latin typeface="Segoe Print" panose="02000600000000000000" pitchFamily="2" charset="0"/>
              </a:rPr>
              <a:t>	Styret å fremforhandle en avtale med naboklubben Stjørdal 			Golfklubb. Avtalen består bl.a. at deres bane også blir </a:t>
            </a:r>
            <a:r>
              <a:rPr lang="nb-NO" dirty="0" err="1" smtClean="0">
                <a:latin typeface="Segoe Print" panose="02000600000000000000" pitchFamily="2" charset="0"/>
              </a:rPr>
              <a:t>SGK’s</a:t>
            </a:r>
            <a:r>
              <a:rPr lang="nb-NO" dirty="0" smtClean="0">
                <a:latin typeface="Segoe Print" panose="02000600000000000000" pitchFamily="2" charset="0"/>
              </a:rPr>
              <a:t> 			hjemmebane. Samt at våre medlemmer fikk tilbud om 				forskjellige reduserte avgifter, i form av tilleggs medlemskap og 			spill. SGK opplever å være godt mottatt på banen på Stjørdal.</a:t>
            </a:r>
          </a:p>
          <a:p>
            <a:pPr marL="504000" lvl="1" indent="0">
              <a:buNone/>
            </a:pPr>
            <a:r>
              <a:rPr lang="nb-NO" b="1" dirty="0" smtClean="0">
                <a:latin typeface="Segoe Print" panose="02000600000000000000" pitchFamily="2" charset="0"/>
              </a:rPr>
              <a:t>Salg av utstyr;</a:t>
            </a:r>
            <a:r>
              <a:rPr lang="nb-NO" dirty="0" smtClean="0">
                <a:latin typeface="Segoe Print" panose="02000600000000000000" pitchFamily="2" charset="0"/>
              </a:rPr>
              <a:t>		Styret har også fått gjennomført Årsmøte </a:t>
            </a:r>
            <a:r>
              <a:rPr lang="nb-NO" dirty="0" smtClean="0">
                <a:latin typeface="Segoe Print" panose="02000600000000000000" pitchFamily="2" charset="0"/>
              </a:rPr>
              <a:t>2015 </a:t>
            </a:r>
            <a:r>
              <a:rPr lang="nb-NO" dirty="0" smtClean="0">
                <a:latin typeface="Segoe Print" panose="02000600000000000000" pitchFamily="2" charset="0"/>
              </a:rPr>
              <a:t>vedtak </a:t>
            </a:r>
            <a:r>
              <a:rPr lang="nb-NO" dirty="0" err="1" smtClean="0">
                <a:latin typeface="Segoe Print" panose="02000600000000000000" pitchFamily="2" charset="0"/>
              </a:rPr>
              <a:t>ifht</a:t>
            </a:r>
            <a:r>
              <a:rPr lang="nb-NO" dirty="0" smtClean="0">
                <a:latin typeface="Segoe Print" panose="02000600000000000000" pitchFamily="2" charset="0"/>
              </a:rPr>
              <a:t> 			salg av utstyr tilknyttet banedriften mm. Som man anså ikke 			formålstjenlig  å ta vare på. Dette innbragte en god kapital i 			klubbkassen.</a:t>
            </a:r>
          </a:p>
          <a:p>
            <a:pPr marL="504000" lvl="1" indent="0">
              <a:buNone/>
            </a:pPr>
            <a:r>
              <a:rPr lang="nb-NO" b="1" dirty="0" smtClean="0">
                <a:latin typeface="Segoe Print" panose="02000600000000000000" pitchFamily="2" charset="0"/>
              </a:rPr>
              <a:t>Golfsimulator;</a:t>
            </a:r>
            <a:r>
              <a:rPr lang="nb-NO" dirty="0" smtClean="0">
                <a:latin typeface="Segoe Print" panose="02000600000000000000" pitchFamily="2" charset="0"/>
              </a:rPr>
              <a:t>		Styret har sett på og fortsatt arbeider med mulighet til å 				få etablert egen golfsimulator. </a:t>
            </a:r>
          </a:p>
          <a:p>
            <a:pPr marL="504000" lvl="1" indent="0">
              <a:buNone/>
            </a:pPr>
            <a:endParaRPr lang="nb-NO" b="1"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1155830437"/>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a:t>
            </a:r>
            <a:r>
              <a:rPr lang="nb-NO" b="1" dirty="0" smtClean="0">
                <a:latin typeface="Segoe Print" panose="02000600000000000000" pitchFamily="2" charset="0"/>
              </a:rPr>
              <a:t>4 (forts.) </a:t>
            </a:r>
            <a:r>
              <a:rPr lang="nb-NO" b="1" dirty="0" smtClean="0">
                <a:latin typeface="Segoe Print" panose="02000600000000000000" pitchFamily="2" charset="0"/>
              </a:rPr>
              <a:t>– Årsmelding 2015</a:t>
            </a:r>
            <a:endParaRPr lang="nb-NO" b="1" dirty="0">
              <a:latin typeface="Segoe Print" panose="02000600000000000000" pitchFamily="2" charset="0"/>
            </a:endParaRPr>
          </a:p>
        </p:txBody>
      </p:sp>
      <p:sp>
        <p:nvSpPr>
          <p:cNvPr id="6" name="Plassholder for innhold 11"/>
          <p:cNvSpPr txBox="1">
            <a:spLocks/>
          </p:cNvSpPr>
          <p:nvPr/>
        </p:nvSpPr>
        <p:spPr bwMode="auto">
          <a:xfrm>
            <a:off x="730179" y="1700808"/>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b="1" dirty="0" smtClean="0">
                <a:latin typeface="Segoe Print" panose="02000600000000000000" pitchFamily="2" charset="0"/>
              </a:rPr>
              <a:t>Ny </a:t>
            </a:r>
            <a:r>
              <a:rPr lang="nb-NO" b="1" dirty="0">
                <a:latin typeface="Segoe Print" panose="02000600000000000000" pitchFamily="2" charset="0"/>
              </a:rPr>
              <a:t>hjemmeside;		</a:t>
            </a:r>
            <a:r>
              <a:rPr lang="nb-NO" dirty="0">
                <a:latin typeface="Segoe Print" panose="02000600000000000000" pitchFamily="2" charset="0"/>
              </a:rPr>
              <a:t>ble etablert i 2015, der bl.a. medlemmene har mulighet til å 			foreta blogg / </a:t>
            </a:r>
            <a:r>
              <a:rPr lang="nb-NO" dirty="0" err="1">
                <a:latin typeface="Segoe Print" panose="02000600000000000000" pitchFamily="2" charset="0"/>
              </a:rPr>
              <a:t>chat</a:t>
            </a:r>
            <a:r>
              <a:rPr lang="nb-NO" dirty="0">
                <a:latin typeface="Segoe Print" panose="02000600000000000000" pitchFamily="2" charset="0"/>
              </a:rPr>
              <a:t> med klubbens medlemmer.</a:t>
            </a:r>
          </a:p>
          <a:p>
            <a:pPr marL="504000" lvl="1" indent="0">
              <a:buNone/>
            </a:pPr>
            <a:r>
              <a:rPr lang="nb-NO" b="1" dirty="0">
                <a:latin typeface="Segoe Print" panose="02000600000000000000" pitchFamily="2" charset="0"/>
              </a:rPr>
              <a:t>Turneringer;</a:t>
            </a:r>
            <a:r>
              <a:rPr lang="nb-NO" dirty="0">
                <a:latin typeface="Segoe Print" panose="02000600000000000000" pitchFamily="2" charset="0"/>
              </a:rPr>
              <a:t>		Hovedaktivitetene i 2015 har vært knyttet til gjennomføring av 			turneringeringer ved Stjørdal Golfbane.</a:t>
            </a:r>
          </a:p>
          <a:p>
            <a:pPr marL="504000" lvl="1" indent="0">
              <a:buNone/>
            </a:pPr>
            <a:r>
              <a:rPr lang="nb-NO" dirty="0">
                <a:latin typeface="Segoe Print" panose="02000600000000000000" pitchFamily="2" charset="0"/>
              </a:rPr>
              <a:t>			Åpningsturnering (</a:t>
            </a:r>
            <a:r>
              <a:rPr lang="nb-NO" dirty="0" err="1">
                <a:latin typeface="Segoe Print" panose="02000600000000000000" pitchFamily="2" charset="0"/>
              </a:rPr>
              <a:t>stableford</a:t>
            </a:r>
            <a:r>
              <a:rPr lang="nb-NO" dirty="0">
                <a:latin typeface="Segoe Print" panose="02000600000000000000" pitchFamily="2" charset="0"/>
              </a:rPr>
              <a:t>)</a:t>
            </a:r>
          </a:p>
          <a:p>
            <a:pPr marL="504000" lvl="1" indent="0">
              <a:buNone/>
            </a:pPr>
            <a:r>
              <a:rPr lang="nb-NO" dirty="0">
                <a:latin typeface="Segoe Print" panose="02000600000000000000" pitchFamily="2" charset="0"/>
              </a:rPr>
              <a:t>			Tirsdagsgolf, 8 turneringer (</a:t>
            </a:r>
            <a:r>
              <a:rPr lang="nb-NO" dirty="0" err="1">
                <a:latin typeface="Segoe Print" panose="02000600000000000000" pitchFamily="2" charset="0"/>
              </a:rPr>
              <a:t>stableford</a:t>
            </a:r>
            <a:r>
              <a:rPr lang="nb-NO" dirty="0">
                <a:latin typeface="Segoe Print" panose="02000600000000000000" pitchFamily="2" charset="0"/>
              </a:rPr>
              <a:t>) annenhver tirsdag 				gjennom sesongen.</a:t>
            </a:r>
          </a:p>
          <a:p>
            <a:pPr marL="504000" lvl="1" indent="0">
              <a:buNone/>
            </a:pPr>
            <a:r>
              <a:rPr lang="nb-NO" dirty="0" smtClean="0">
                <a:latin typeface="Segoe Print" panose="02000600000000000000" pitchFamily="2" charset="0"/>
              </a:rPr>
              <a:t>			Turneringene spilt over 9 hull, varierende med Front eller Back 			</a:t>
            </a:r>
            <a:r>
              <a:rPr lang="nb-NO" dirty="0" err="1" smtClean="0">
                <a:latin typeface="Segoe Print" panose="02000600000000000000" pitchFamily="2" charset="0"/>
              </a:rPr>
              <a:t>nine</a:t>
            </a:r>
            <a:r>
              <a:rPr lang="nb-NO" dirty="0" smtClean="0">
                <a:latin typeface="Segoe Print" panose="02000600000000000000" pitchFamily="2" charset="0"/>
              </a:rPr>
              <a:t>. Tirsdagsturneringene dannet grunnlag for «Order </a:t>
            </a:r>
            <a:r>
              <a:rPr lang="nb-NO" dirty="0" err="1">
                <a:latin typeface="Segoe Print" panose="02000600000000000000" pitchFamily="2" charset="0"/>
              </a:rPr>
              <a:t>o</a:t>
            </a:r>
            <a:r>
              <a:rPr lang="nb-NO" dirty="0" err="1" smtClean="0">
                <a:latin typeface="Segoe Print" panose="02000600000000000000" pitchFamily="2" charset="0"/>
              </a:rPr>
              <a:t>f</a:t>
            </a:r>
            <a:r>
              <a:rPr lang="nb-NO" dirty="0" smtClean="0">
                <a:latin typeface="Segoe Print" panose="02000600000000000000" pitchFamily="2" charset="0"/>
              </a:rPr>
              <a:t> 				Merit» turnering (OOM) hvor 4 beste scorer var tellende. Det 			deltok spillere (3 </a:t>
            </a:r>
            <a:r>
              <a:rPr lang="nb-NO" dirty="0" err="1" smtClean="0">
                <a:latin typeface="Segoe Print" panose="02000600000000000000" pitchFamily="2" charset="0"/>
              </a:rPr>
              <a:t>stk</a:t>
            </a:r>
            <a:r>
              <a:rPr lang="nb-NO" dirty="0" smtClean="0">
                <a:latin typeface="Segoe Print" panose="02000600000000000000" pitchFamily="2" charset="0"/>
              </a:rPr>
              <a:t>) som ikke var medlemmer i SGK ved 				enkelte av disse turneringene.</a:t>
            </a:r>
          </a:p>
          <a:p>
            <a:pPr marL="504000" lvl="1" indent="0">
              <a:buNone/>
            </a:pPr>
            <a:r>
              <a:rPr lang="nb-NO" dirty="0">
                <a:latin typeface="Segoe Print" panose="02000600000000000000" pitchFamily="2" charset="0"/>
              </a:rPr>
              <a:t>	</a:t>
            </a:r>
            <a:r>
              <a:rPr lang="nb-NO" dirty="0" smtClean="0">
                <a:latin typeface="Segoe Print" panose="02000600000000000000" pitchFamily="2" charset="0"/>
              </a:rPr>
              <a:t>		Klubbmesterskap, slagspill over 18 hull</a:t>
            </a:r>
          </a:p>
          <a:p>
            <a:pPr marL="504000" lvl="1" indent="0">
              <a:buNone/>
            </a:pPr>
            <a:r>
              <a:rPr lang="nb-NO" dirty="0">
                <a:latin typeface="Segoe Print" panose="02000600000000000000" pitchFamily="2" charset="0"/>
              </a:rPr>
              <a:t>	</a:t>
            </a:r>
            <a:r>
              <a:rPr lang="nb-NO" dirty="0" smtClean="0">
                <a:latin typeface="Segoe Print" panose="02000600000000000000" pitchFamily="2" charset="0"/>
              </a:rPr>
              <a:t>		SGK har sponset greenfee for klubbens medlemmer ved 				turneringene. Klubben har stilt med premiering ved 				turneringene i form av gavekort ved </a:t>
            </a:r>
            <a:r>
              <a:rPr lang="nb-NO" dirty="0" err="1" smtClean="0">
                <a:latin typeface="Segoe Print" panose="02000600000000000000" pitchFamily="2" charset="0"/>
              </a:rPr>
              <a:t>proshop</a:t>
            </a:r>
            <a:r>
              <a:rPr lang="nb-NO" dirty="0" smtClean="0">
                <a:latin typeface="Segoe Print" panose="02000600000000000000" pitchFamily="2" charset="0"/>
              </a:rPr>
              <a:t> og plakett til 			Klubbmesterne.</a:t>
            </a:r>
          </a:p>
          <a:p>
            <a:pPr marL="504000" lvl="1" indent="0">
              <a:buNone/>
            </a:pPr>
            <a:r>
              <a:rPr lang="nb-NO" dirty="0">
                <a:latin typeface="Segoe Print" panose="02000600000000000000" pitchFamily="2" charset="0"/>
              </a:rPr>
              <a:t>	</a:t>
            </a:r>
            <a:r>
              <a:rPr lang="nb-NO" dirty="0" smtClean="0">
                <a:latin typeface="Segoe Print" panose="02000600000000000000" pitchFamily="2" charset="0"/>
              </a:rPr>
              <a:t>		</a:t>
            </a: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2902229893"/>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a:t>
            </a:r>
            <a:r>
              <a:rPr lang="nb-NO" b="1" dirty="0" smtClean="0">
                <a:latin typeface="Segoe Print" panose="02000600000000000000" pitchFamily="2" charset="0"/>
              </a:rPr>
              <a:t>4 (forts.) </a:t>
            </a:r>
            <a:r>
              <a:rPr lang="nb-NO" b="1" dirty="0" smtClean="0">
                <a:latin typeface="Segoe Print" panose="02000600000000000000" pitchFamily="2" charset="0"/>
              </a:rPr>
              <a:t>– Årsmelding 2015</a:t>
            </a:r>
            <a:endParaRPr lang="nb-NO" b="1" dirty="0">
              <a:latin typeface="Segoe Print" panose="02000600000000000000" pitchFamily="2" charset="0"/>
            </a:endParaRPr>
          </a:p>
        </p:txBody>
      </p:sp>
      <p:sp>
        <p:nvSpPr>
          <p:cNvPr id="6" name="Plassholder for innhold 11"/>
          <p:cNvSpPr txBox="1">
            <a:spLocks/>
          </p:cNvSpPr>
          <p:nvPr/>
        </p:nvSpPr>
        <p:spPr bwMode="auto">
          <a:xfrm>
            <a:off x="730179" y="1700808"/>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dirty="0" smtClean="0">
                <a:latin typeface="Segoe Print" panose="02000600000000000000" pitchFamily="2" charset="0"/>
              </a:rPr>
              <a:t>			Selbusjøen </a:t>
            </a:r>
            <a:r>
              <a:rPr lang="nb-NO" dirty="0">
                <a:latin typeface="Segoe Print" panose="02000600000000000000" pitchFamily="2" charset="0"/>
              </a:rPr>
              <a:t>Hotell og Gjestegård satte opp en flott vandrepokal 			til vinner av «Order </a:t>
            </a:r>
            <a:r>
              <a:rPr lang="nb-NO" dirty="0" err="1">
                <a:latin typeface="Segoe Print" panose="02000600000000000000" pitchFamily="2" charset="0"/>
              </a:rPr>
              <a:t>of</a:t>
            </a:r>
            <a:r>
              <a:rPr lang="nb-NO" dirty="0">
                <a:latin typeface="Segoe Print" panose="02000600000000000000" pitchFamily="2" charset="0"/>
              </a:rPr>
              <a:t> Merit» turneringen. Premier for OOM 			og Klubbmesterskapet ble høytidelig utdelt på klubbens 				medlemskveld ved Selbusjøen Hotell og Gjestegård 8. januar 			2016</a:t>
            </a:r>
            <a:r>
              <a:rPr lang="nb-NO" dirty="0" smtClean="0">
                <a:latin typeface="Segoe Print" panose="02000600000000000000" pitchFamily="2" charset="0"/>
              </a:rPr>
              <a:t>. Der man for øvrig feiret klubbens 15-års jubileum.</a:t>
            </a:r>
            <a:endParaRPr lang="nb-NO" dirty="0">
              <a:latin typeface="Segoe Print" panose="02000600000000000000" pitchFamily="2" charset="0"/>
            </a:endParaRPr>
          </a:p>
          <a:p>
            <a:pPr marL="504000" lvl="1" indent="0">
              <a:buNone/>
            </a:pPr>
            <a:r>
              <a:rPr lang="nb-NO" b="1" dirty="0">
                <a:latin typeface="Segoe Print" panose="02000600000000000000" pitchFamily="2" charset="0"/>
              </a:rPr>
              <a:t>Vinnere 2015;</a:t>
            </a:r>
            <a:r>
              <a:rPr lang="nb-NO" dirty="0">
                <a:latin typeface="Segoe Print" panose="02000600000000000000" pitchFamily="2" charset="0"/>
              </a:rPr>
              <a:t>		«Order </a:t>
            </a:r>
            <a:r>
              <a:rPr lang="nb-NO" dirty="0" err="1">
                <a:latin typeface="Segoe Print" panose="02000600000000000000" pitchFamily="2" charset="0"/>
              </a:rPr>
              <a:t>of</a:t>
            </a:r>
            <a:r>
              <a:rPr lang="nb-NO" dirty="0">
                <a:latin typeface="Segoe Print" panose="02000600000000000000" pitchFamily="2" charset="0"/>
              </a:rPr>
              <a:t> Merit 2015» - Egil </a:t>
            </a:r>
            <a:r>
              <a:rPr lang="nb-NO" dirty="0" err="1">
                <a:latin typeface="Segoe Print" panose="02000600000000000000" pitchFamily="2" charset="0"/>
              </a:rPr>
              <a:t>Guldseth</a:t>
            </a:r>
            <a:endParaRPr lang="nb-NO" dirty="0">
              <a:latin typeface="Segoe Print" panose="02000600000000000000" pitchFamily="2" charset="0"/>
            </a:endParaRPr>
          </a:p>
          <a:p>
            <a:pPr marL="504000" lvl="1" indent="0">
              <a:buNone/>
            </a:pPr>
            <a:r>
              <a:rPr lang="nb-NO" dirty="0">
                <a:latin typeface="Segoe Print" panose="02000600000000000000" pitchFamily="2" charset="0"/>
              </a:rPr>
              <a:t>			Klubbmestere                                                     				kl. herrer – Rune Nilsen                          					kl. senior  - Egil </a:t>
            </a:r>
            <a:r>
              <a:rPr lang="nb-NO" dirty="0" err="1">
                <a:latin typeface="Segoe Print" panose="02000600000000000000" pitchFamily="2" charset="0"/>
              </a:rPr>
              <a:t>Guldseth</a:t>
            </a:r>
            <a:endParaRPr lang="nb-NO" dirty="0">
              <a:latin typeface="Segoe Print" panose="02000600000000000000" pitchFamily="2" charset="0"/>
            </a:endParaRPr>
          </a:p>
          <a:p>
            <a:pPr marL="504000" lvl="1" indent="0">
              <a:buNone/>
            </a:pPr>
            <a:r>
              <a:rPr lang="nb-NO" dirty="0">
                <a:latin typeface="Segoe Print" panose="02000600000000000000" pitchFamily="2" charset="0"/>
              </a:rPr>
              <a:t>			</a:t>
            </a:r>
            <a:r>
              <a:rPr lang="nb-NO" b="1" dirty="0">
                <a:latin typeface="Segoe Print" panose="02000600000000000000" pitchFamily="2" charset="0"/>
              </a:rPr>
              <a:t>VI GRATULERER!</a:t>
            </a:r>
          </a:p>
          <a:p>
            <a:pPr marL="504000" lvl="1" indent="0">
              <a:buNone/>
            </a:pPr>
            <a:r>
              <a:rPr lang="nb-NO" b="1" dirty="0" smtClean="0">
                <a:latin typeface="Segoe Print" panose="02000600000000000000" pitchFamily="2" charset="0"/>
              </a:rPr>
              <a:t>Medlemstur til Spania;</a:t>
            </a:r>
            <a:r>
              <a:rPr lang="nb-NO" dirty="0" smtClean="0">
                <a:latin typeface="Segoe Print" panose="02000600000000000000" pitchFamily="2" charset="0"/>
              </a:rPr>
              <a:t>	Gjennom samarbeidet med Stjørdal GK var </a:t>
            </a:r>
            <a:r>
              <a:rPr lang="nb-NO" dirty="0" err="1" smtClean="0">
                <a:latin typeface="Segoe Print" panose="02000600000000000000" pitchFamily="2" charset="0"/>
              </a:rPr>
              <a:t>SGK’s</a:t>
            </a:r>
            <a:r>
              <a:rPr lang="nb-NO" dirty="0" smtClean="0">
                <a:latin typeface="Segoe Print" panose="02000600000000000000" pitchFamily="2" charset="0"/>
              </a:rPr>
              <a:t> medlemmer 			invitert til å delta på samme tur som de arrangerte. 2 				av </a:t>
            </a:r>
            <a:r>
              <a:rPr lang="nb-NO" dirty="0" err="1" smtClean="0">
                <a:latin typeface="Segoe Print" panose="02000600000000000000" pitchFamily="2" charset="0"/>
              </a:rPr>
              <a:t>SGK’s</a:t>
            </a:r>
            <a:r>
              <a:rPr lang="nb-NO" dirty="0" smtClean="0">
                <a:latin typeface="Segoe Print" panose="02000600000000000000" pitchFamily="2" charset="0"/>
              </a:rPr>
              <a:t> medlemmer deltok på denne fem dagers </a:t>
            </a:r>
            <a:r>
              <a:rPr lang="nb-NO" dirty="0" err="1" smtClean="0">
                <a:latin typeface="Segoe Print" panose="02000600000000000000" pitchFamily="2" charset="0"/>
              </a:rPr>
              <a:t>golftur</a:t>
            </a:r>
            <a:r>
              <a:rPr lang="nb-NO" dirty="0" smtClean="0">
                <a:latin typeface="Segoe Print" panose="02000600000000000000" pitchFamily="2" charset="0"/>
              </a:rPr>
              <a:t> til 			Mar </a:t>
            </a:r>
            <a:r>
              <a:rPr lang="nb-NO" dirty="0" err="1" smtClean="0">
                <a:latin typeface="Segoe Print" panose="02000600000000000000" pitchFamily="2" charset="0"/>
              </a:rPr>
              <a:t>Menor</a:t>
            </a:r>
            <a:r>
              <a:rPr lang="nb-NO" dirty="0" smtClean="0">
                <a:latin typeface="Segoe Print" panose="02000600000000000000" pitchFamily="2" charset="0"/>
              </a:rPr>
              <a:t> Golf </a:t>
            </a:r>
            <a:r>
              <a:rPr lang="nb-NO" dirty="0" err="1" smtClean="0">
                <a:latin typeface="Segoe Print" panose="02000600000000000000" pitchFamily="2" charset="0"/>
              </a:rPr>
              <a:t>Resort</a:t>
            </a:r>
            <a:r>
              <a:rPr lang="nb-NO" dirty="0" smtClean="0">
                <a:latin typeface="Segoe Print" panose="02000600000000000000" pitchFamily="2" charset="0"/>
              </a:rPr>
              <a:t>.</a:t>
            </a:r>
          </a:p>
          <a:p>
            <a:pPr marL="504000" lvl="1" indent="0">
              <a:buNone/>
            </a:pPr>
            <a:r>
              <a:rPr lang="nb-NO" b="1" dirty="0" smtClean="0">
                <a:latin typeface="Segoe Print" panose="02000600000000000000" pitchFamily="2" charset="0"/>
              </a:rPr>
              <a:t>Vinteraktiviteter;</a:t>
            </a:r>
            <a:r>
              <a:rPr lang="nb-NO" dirty="0" smtClean="0">
                <a:latin typeface="Segoe Print" panose="02000600000000000000" pitchFamily="2" charset="0"/>
              </a:rPr>
              <a:t>	SGK arrangerer spill på simulator ved Trondheim Golfsenter 			annenhver onsdag vinteren 2016. Styre oppfordrer flere av 			medlemmene til å bli med og finpusse formen før 				vår/sommersesongen starter igjen</a:t>
            </a: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2902229893"/>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a:t>
            </a:r>
            <a:r>
              <a:rPr lang="nb-NO" b="1" dirty="0" smtClean="0">
                <a:latin typeface="Segoe Print" panose="02000600000000000000" pitchFamily="2" charset="0"/>
              </a:rPr>
              <a:t>4 (forts.) </a:t>
            </a:r>
            <a:r>
              <a:rPr lang="nb-NO" b="1" dirty="0" smtClean="0">
                <a:latin typeface="Segoe Print" panose="02000600000000000000" pitchFamily="2" charset="0"/>
              </a:rPr>
              <a:t>– Årsmelding 2015</a:t>
            </a:r>
            <a:endParaRPr lang="nb-NO" b="1" dirty="0">
              <a:latin typeface="Segoe Print" panose="02000600000000000000" pitchFamily="2" charset="0"/>
            </a:endParaRPr>
          </a:p>
        </p:txBody>
      </p:sp>
      <p:sp>
        <p:nvSpPr>
          <p:cNvPr id="6" name="Plassholder for innhold 11"/>
          <p:cNvSpPr txBox="1">
            <a:spLocks/>
          </p:cNvSpPr>
          <p:nvPr/>
        </p:nvSpPr>
        <p:spPr bwMode="auto">
          <a:xfrm>
            <a:off x="730179" y="1700808"/>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b="1" dirty="0" smtClean="0">
                <a:latin typeface="Segoe Print" panose="02000600000000000000" pitchFamily="2" charset="0"/>
              </a:rPr>
              <a:t>Styre-/klubbrom;	</a:t>
            </a:r>
            <a:r>
              <a:rPr lang="nb-NO" dirty="0" smtClean="0">
                <a:latin typeface="Segoe Print" panose="02000600000000000000" pitchFamily="2" charset="0"/>
              </a:rPr>
              <a:t>Klubben har fått tilbud om å disponere eget styre-/klubbrom på 			Selbusjøen Hotell og Gjestegård.  </a:t>
            </a:r>
          </a:p>
          <a:p>
            <a:pPr marL="504000" lvl="1" indent="0">
              <a:buNone/>
            </a:pPr>
            <a:r>
              <a:rPr lang="nb-NO" b="1" dirty="0" smtClean="0">
                <a:latin typeface="Segoe Print" panose="02000600000000000000" pitchFamily="2" charset="0"/>
              </a:rPr>
              <a:t>Økonomi/medlemsutvikling;</a:t>
            </a:r>
            <a:r>
              <a:rPr lang="nb-NO" dirty="0" smtClean="0">
                <a:latin typeface="Segoe Print" panose="02000600000000000000" pitchFamily="2" charset="0"/>
              </a:rPr>
              <a:t>	fremlegges på Årsmøtet  </a:t>
            </a: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r>
              <a:rPr lang="nb-NO" b="1" dirty="0" smtClean="0">
                <a:latin typeface="Segoe Print" panose="02000600000000000000" pitchFamily="2" charset="0"/>
              </a:rPr>
              <a:t>Forslag fra styret;</a:t>
            </a:r>
            <a:r>
              <a:rPr lang="nb-NO" dirty="0" smtClean="0">
                <a:latin typeface="Segoe Print" panose="02000600000000000000" pitchFamily="2" charset="0"/>
              </a:rPr>
              <a:t>  	Styret ber Årsmøte 2016 godkjenne Selbu Golfklubb s 				</a:t>
            </a:r>
            <a:r>
              <a:rPr lang="nb-NO" dirty="0" smtClean="0">
                <a:latin typeface="Segoe Print" panose="02000600000000000000" pitchFamily="2" charset="0"/>
              </a:rPr>
              <a:t>Årsmelding </a:t>
            </a:r>
            <a:r>
              <a:rPr lang="nb-NO" dirty="0" smtClean="0">
                <a:latin typeface="Segoe Print" panose="02000600000000000000" pitchFamily="2" charset="0"/>
              </a:rPr>
              <a:t>for 2015</a:t>
            </a: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r>
              <a:rPr lang="nb-NO" b="1" dirty="0" smtClean="0">
                <a:latin typeface="Segoe Print" panose="02000600000000000000" pitchFamily="2" charset="0"/>
              </a:rPr>
              <a:t>Begrunnelse:</a:t>
            </a:r>
            <a:r>
              <a:rPr lang="nb-NO" dirty="0" smtClean="0">
                <a:latin typeface="Segoe Print" panose="02000600000000000000" pitchFamily="2" charset="0"/>
              </a:rPr>
              <a:t>  		Styret har etter beste evne gjennomført Årsmøte 2015 ønsker, 			samt lagt aktivitetsnivå tilpasset klubbens ønsker. Revidert 			regnskap og oppdatert klubbens medlemsutvikling fremlegges 			under eget punkt på Årsmøtet,</a:t>
            </a:r>
          </a:p>
          <a:p>
            <a:pPr marL="504000" lvl="1" indent="0">
              <a:buNone/>
            </a:pPr>
            <a:endParaRPr lang="nb-NO" b="1" dirty="0" smtClean="0">
              <a:latin typeface="Segoe Print" panose="02000600000000000000" pitchFamily="2" charset="0"/>
            </a:endParaRPr>
          </a:p>
          <a:p>
            <a:pPr marL="504000" lvl="1" indent="0">
              <a:buNone/>
            </a:pPr>
            <a:r>
              <a:rPr lang="nb-NO" b="1" dirty="0" smtClean="0">
                <a:latin typeface="Segoe Print" panose="02000600000000000000" pitchFamily="2" charset="0"/>
              </a:rPr>
              <a:t>Forslag til vedtak</a:t>
            </a:r>
            <a:r>
              <a:rPr lang="nb-NO" dirty="0" smtClean="0">
                <a:latin typeface="Segoe Print" panose="02000600000000000000" pitchFamily="2" charset="0"/>
              </a:rPr>
              <a:t>:  	</a:t>
            </a:r>
            <a:r>
              <a:rPr lang="nb-NO" dirty="0" smtClean="0">
                <a:latin typeface="Segoe Print" panose="02000600000000000000" pitchFamily="2" charset="0"/>
              </a:rPr>
              <a:t>Årsmelding </a:t>
            </a:r>
            <a:r>
              <a:rPr lang="nb-NO" dirty="0" smtClean="0">
                <a:latin typeface="Segoe Print" panose="02000600000000000000" pitchFamily="2" charset="0"/>
              </a:rPr>
              <a:t>tas til etterretning / godkjennes</a:t>
            </a: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1240787842"/>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5  – Behandle revidert regnskap 2015</a:t>
            </a:r>
            <a:endParaRPr lang="nb-NO" b="1" dirty="0">
              <a:latin typeface="Segoe Print" panose="02000600000000000000" pitchFamily="2" charset="0"/>
            </a:endParaRPr>
          </a:p>
        </p:txBody>
      </p:sp>
      <p:sp>
        <p:nvSpPr>
          <p:cNvPr id="6" name="Plassholder for innhold 11"/>
          <p:cNvSpPr txBox="1">
            <a:spLocks/>
          </p:cNvSpPr>
          <p:nvPr/>
        </p:nvSpPr>
        <p:spPr bwMode="auto">
          <a:xfrm>
            <a:off x="7956376" y="5301208"/>
            <a:ext cx="648072"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graphicFrame>
        <p:nvGraphicFramePr>
          <p:cNvPr id="3" name="Tabell 2"/>
          <p:cNvGraphicFramePr>
            <a:graphicFrameLocks noGrp="1"/>
          </p:cNvGraphicFramePr>
          <p:nvPr>
            <p:extLst>
              <p:ext uri="{D42A27DB-BD31-4B8C-83A1-F6EECF244321}">
                <p14:modId xmlns:p14="http://schemas.microsoft.com/office/powerpoint/2010/main" val="3745636813"/>
              </p:ext>
            </p:extLst>
          </p:nvPr>
        </p:nvGraphicFramePr>
        <p:xfrm>
          <a:off x="1842424" y="1163880"/>
          <a:ext cx="5969936" cy="4649133"/>
        </p:xfrm>
        <a:graphic>
          <a:graphicData uri="http://schemas.openxmlformats.org/drawingml/2006/table">
            <a:tbl>
              <a:tblPr/>
              <a:tblGrid>
                <a:gridCol w="552928"/>
                <a:gridCol w="959681"/>
                <a:gridCol w="908837"/>
                <a:gridCol w="870704"/>
                <a:gridCol w="902482"/>
                <a:gridCol w="896126"/>
                <a:gridCol w="879178"/>
              </a:tblGrid>
              <a:tr h="415554">
                <a:tc gridSpan="6">
                  <a:txBody>
                    <a:bodyPr/>
                    <a:lstStyle/>
                    <a:p>
                      <a:pPr algn="l" fontAlgn="ctr"/>
                      <a:r>
                        <a:rPr lang="nb-NO" sz="1000" b="1" i="0" u="none" strike="noStrike" dirty="0">
                          <a:solidFill>
                            <a:srgbClr val="000000"/>
                          </a:solidFill>
                          <a:effectLst/>
                          <a:latin typeface="Arial" panose="020B0604020202020204" pitchFamily="34" charset="0"/>
                        </a:rPr>
                        <a:t>Selbu Golfklubb 2014 Resultat regnskap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a:txBody>
                    <a:bodyPr/>
                    <a:lstStyle/>
                    <a:p>
                      <a:pPr algn="l" fontAlgn="ctr"/>
                      <a:endParaRPr lang="nb-NO" sz="700" b="0" i="0" u="none" strike="noStrike">
                        <a:solidFill>
                          <a:srgbClr val="000000"/>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6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nb-NO" sz="800" b="1" i="0" u="none" strike="noStrike">
                          <a:solidFill>
                            <a:srgbClr val="000000"/>
                          </a:solidFill>
                          <a:effectLst/>
                          <a:latin typeface="Arial" panose="020B0604020202020204" pitchFamily="34" charset="0"/>
                        </a:rPr>
                        <a:t>Konto</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nb-NO" sz="800" b="1" i="0" u="none" strike="noStrike">
                          <a:solidFill>
                            <a:srgbClr val="000000"/>
                          </a:solidFill>
                          <a:effectLst/>
                          <a:latin typeface="Arial" panose="020B0604020202020204" pitchFamily="34" charset="0"/>
                        </a:rPr>
                        <a:t>Faktisk</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nb-NO" sz="800" b="1" i="0" u="none" strike="noStrike">
                          <a:solidFill>
                            <a:srgbClr val="000000"/>
                          </a:solidFill>
                          <a:effectLst/>
                          <a:latin typeface="Arial" panose="020B0604020202020204" pitchFamily="34" charset="0"/>
                        </a:rPr>
                        <a:t>Budsjett</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nb-NO" sz="800" b="1" i="0" u="none" strike="noStrike">
                          <a:solidFill>
                            <a:srgbClr val="000000"/>
                          </a:solidFill>
                          <a:effectLst/>
                          <a:latin typeface="Arial" panose="020B0604020202020204" pitchFamily="34" charset="0"/>
                        </a:rPr>
                        <a:t>Gjenstående i kr</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1" i="0" u="none" strike="noStrike">
                          <a:solidFill>
                            <a:srgbClr val="000000"/>
                          </a:solidFill>
                          <a:effectLst/>
                          <a:latin typeface="Arial" panose="020B0604020202020204" pitchFamily="34" charset="0"/>
                        </a:rPr>
                        <a:t>Gjenstående i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3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3" action="ppaction://hlinkfile"/>
                        </a:rPr>
                        <a:t>Kontingent </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113 140,00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175 000,00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61 860,00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35,35 %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6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4" action="ppaction://hlinkfile"/>
                        </a:rPr>
                        <a:t>Sponsor</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6 500,00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31 500,00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25 000,00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79,37 %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6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5" action="ppaction://hlinkfile"/>
                        </a:rPr>
                        <a:t>Turnering /Kiosk</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14 476,00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524,00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3,49 %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600" b="1" i="0" u="none" strike="noStrike" dirty="0">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6" action="ppaction://hlinkfile"/>
                        </a:rPr>
                        <a:t>Green fee</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8 460,00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6 540,00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43,60 %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6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dirty="0">
                          <a:solidFill>
                            <a:srgbClr val="0000FF"/>
                          </a:solidFill>
                          <a:effectLst/>
                          <a:latin typeface="Arial" panose="020B0604020202020204" pitchFamily="34" charset="0"/>
                          <a:hlinkClick r:id="rId7" action="ppaction://hlinkfile"/>
                        </a:rPr>
                        <a:t>Tilskudd *</a:t>
                      </a:r>
                      <a:endParaRPr lang="nb-NO" sz="700" b="0" i="0" u="sng" strike="noStrike" dirty="0">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80 149,00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11 000,00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(69 149,00)</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-628,63 %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6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dirty="0">
                          <a:solidFill>
                            <a:srgbClr val="0000FF"/>
                          </a:solidFill>
                          <a:effectLst/>
                          <a:latin typeface="Arial" panose="020B0604020202020204" pitchFamily="34" charset="0"/>
                          <a:hlinkClick r:id="rId8" action="ppaction://hlinkfile"/>
                        </a:rPr>
                        <a:t>Grasrotandel</a:t>
                      </a:r>
                      <a:endParaRPr lang="nb-NO" sz="700" b="0" i="0" u="sng" strike="noStrike" dirty="0">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4 823,62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10 000,00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5 176,38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51,76 %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220267">
                <a:tc>
                  <a:txBody>
                    <a:bodyPr/>
                    <a:lstStyle/>
                    <a:p>
                      <a:pPr algn="ctr" fontAlgn="ctr"/>
                      <a:r>
                        <a:rPr lang="nb-NO" sz="800" b="1" i="1" u="none" strike="noStrike">
                          <a:solidFill>
                            <a:srgbClr val="1F497D"/>
                          </a:solidFill>
                          <a:effectLst/>
                          <a:latin typeface="Arial" panose="020B0604020202020204" pitchFamily="34" charset="0"/>
                        </a:rPr>
                        <a:t>Inntekter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dirty="0">
                          <a:solidFill>
                            <a:srgbClr val="1F497D"/>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227 548,62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257 500,00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29 951,38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r" fontAlgn="ctr"/>
                      <a:r>
                        <a:rPr lang="nb-NO" sz="800" b="0" i="0" u="none" strike="noStrike">
                          <a:solidFill>
                            <a:srgbClr val="000000"/>
                          </a:solidFill>
                          <a:effectLst/>
                          <a:latin typeface="Arial" panose="020B0604020202020204" pitchFamily="34" charset="0"/>
                        </a:rPr>
                        <a:t>11,63 %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9" action="ppaction://hlinkfile"/>
                        </a:rPr>
                        <a:t>Baneleie / lager</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dirty="0">
                          <a:solidFill>
                            <a:srgbClr val="000000"/>
                          </a:solidFill>
                          <a:effectLst/>
                          <a:latin typeface="Arial" panose="020B0604020202020204" pitchFamily="34" charset="0"/>
                        </a:rPr>
                        <a:t> kr         82 224,00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70 000,00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(12 224,00)</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-17,46 %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0" action="ppaction://hlinkfile"/>
                        </a:rPr>
                        <a:t>Data Kostnader </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dirty="0">
                          <a:solidFill>
                            <a:srgbClr val="000000"/>
                          </a:solidFill>
                          <a:effectLst/>
                          <a:latin typeface="Arial" panose="020B0604020202020204" pitchFamily="34" charset="0"/>
                        </a:rPr>
                        <a:t> kr          5 006,50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(6,50)</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-0,13 %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1" action="ppaction://hlinkfile"/>
                        </a:rPr>
                        <a:t>Golf forbundet </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27 987,00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35 000,00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7 013,00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20,04 %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2" action="ppaction://hlinkfile"/>
                        </a:rPr>
                        <a:t>Baneutstyr/rep vedl.h</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27 029,00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25 000,00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(2 029,00)</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-8,12 %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3" action="ppaction://hlinkfile"/>
                        </a:rPr>
                        <a:t>Drivstoff</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10 639,33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13 000,00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2 360,67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18,16 %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4" action="ppaction://hlinkfile"/>
                        </a:rPr>
                        <a:t>Klipp av bane  </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19 000,00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30 000,00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11 000,00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36,67 %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5" action="ppaction://hlinkfile"/>
                        </a:rPr>
                        <a:t>Bane prep</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35 315,82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dirty="0">
                          <a:solidFill>
                            <a:srgbClr val="000000"/>
                          </a:solidFill>
                          <a:effectLst/>
                          <a:latin typeface="Arial" panose="020B0604020202020204" pitchFamily="34" charset="0"/>
                        </a:rPr>
                        <a:t> kr       25 000,00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(10 315,82)</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-41,26 %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6" action="ppaction://hlinkfile"/>
                        </a:rPr>
                        <a:t>Diverse kostnader /kjøp</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8 055,10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24 000,00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15 944,90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66,44 %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7" action="ppaction://hlinkfile"/>
                        </a:rPr>
                        <a:t>Kontor div </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3 135,00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6 500,00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3 365,00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51,77 %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8" action="ppaction://hlinkfile"/>
                        </a:rPr>
                        <a:t>Div Gebyrer</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136,00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250,00</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114,00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45,60 %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31292">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19" action="ppaction://hlinkfile"/>
                        </a:rPr>
                        <a:t>avskriving  </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40 000,00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10 000,00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(30 000,00)</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-300,00 %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191423">
                <a:tc>
                  <a:txBody>
                    <a:bodyPr/>
                    <a:lstStyle/>
                    <a:p>
                      <a:pPr algn="ctr" fontAlgn="ctr"/>
                      <a:r>
                        <a:rPr lang="nb-NO" sz="800" b="1" i="0" u="none" strike="noStrike">
                          <a:solidFill>
                            <a:srgbClr val="000000"/>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700" b="0" i="0" u="sng" strike="noStrike">
                          <a:solidFill>
                            <a:srgbClr val="0000FF"/>
                          </a:solidFill>
                          <a:effectLst/>
                          <a:latin typeface="Arial" panose="020B0604020202020204" pitchFamily="34" charset="0"/>
                          <a:hlinkClick r:id="rId20" action="ppaction://hlinkfile"/>
                        </a:rPr>
                        <a:t>Renter</a:t>
                      </a:r>
                      <a:endParaRPr lang="nb-NO" sz="700" b="0" i="0" u="sng" strike="noStrike">
                        <a:solidFill>
                          <a:srgbClr val="0000FF"/>
                        </a:solidFill>
                        <a:effectLst/>
                        <a:latin typeface="Arial" panose="020B0604020202020204" pitchFamily="34" charset="0"/>
                      </a:endParaRP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152,39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100,00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effectLst/>
                          <a:latin typeface="Arial" panose="020B0604020202020204" pitchFamily="34" charset="0"/>
                        </a:rPr>
                        <a:t> kr             (52,39)</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nb-NO" sz="800" b="0" i="0" u="none" strike="noStrike">
                          <a:solidFill>
                            <a:srgbClr val="000000"/>
                          </a:solidFill>
                          <a:effectLst/>
                          <a:latin typeface="Arial" panose="020B0604020202020204" pitchFamily="34" charset="0"/>
                        </a:rPr>
                        <a:t>-52,39 %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220267">
                <a:tc>
                  <a:txBody>
                    <a:bodyPr/>
                    <a:lstStyle/>
                    <a:p>
                      <a:pPr algn="ctr" fontAlgn="ctr"/>
                      <a:r>
                        <a:rPr lang="nb-NO" sz="800" b="1" i="1" u="none" strike="noStrike">
                          <a:solidFill>
                            <a:srgbClr val="1F497D"/>
                          </a:solidFill>
                          <a:effectLst/>
                          <a:latin typeface="Arial" panose="020B0604020202020204" pitchFamily="34" charset="0"/>
                        </a:rPr>
                        <a:t>Utgifter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258 680,14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243 850,00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20 439,75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r" fontAlgn="ctr"/>
                      <a:r>
                        <a:rPr lang="nb-NO" sz="800" b="0" i="0" u="none" strike="noStrike">
                          <a:solidFill>
                            <a:srgbClr val="000000"/>
                          </a:solidFill>
                          <a:effectLst/>
                          <a:latin typeface="Arial" panose="020B0604020202020204" pitchFamily="34" charset="0"/>
                        </a:rPr>
                        <a:t>8,38 %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r h="220267">
                <a:tc>
                  <a:txBody>
                    <a:bodyPr/>
                    <a:lstStyle/>
                    <a:p>
                      <a:pPr algn="ctr" fontAlgn="ctr"/>
                      <a:r>
                        <a:rPr lang="nb-NO" sz="800" b="1" i="1" u="none" strike="noStrike">
                          <a:solidFill>
                            <a:srgbClr val="1F497D"/>
                          </a:solidFill>
                          <a:effectLst/>
                          <a:latin typeface="Arial" panose="020B0604020202020204" pitchFamily="34" charset="0"/>
                        </a:rPr>
                        <a:t>Resultat</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(31 131,52)</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13 650,00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l" fontAlgn="ctr"/>
                      <a:r>
                        <a:rPr lang="nb-NO" sz="800" b="0" i="1" u="none" strike="noStrike">
                          <a:solidFill>
                            <a:srgbClr val="1F497D"/>
                          </a:solidFill>
                          <a:effectLst/>
                          <a:latin typeface="Arial" panose="020B0604020202020204" pitchFamily="34" charset="0"/>
                        </a:rPr>
                        <a:t> kr          9 511,63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7F5"/>
                    </a:solidFill>
                  </a:tcPr>
                </a:tc>
                <a:tc>
                  <a:txBody>
                    <a:bodyPr/>
                    <a:lstStyle/>
                    <a:p>
                      <a:pPr algn="r" fontAlgn="ctr"/>
                      <a:r>
                        <a:rPr lang="nb-NO" sz="800" b="0" i="0" u="none" strike="noStrike">
                          <a:solidFill>
                            <a:srgbClr val="000000"/>
                          </a:solidFill>
                          <a:effectLst/>
                          <a:latin typeface="Arial" panose="020B0604020202020204" pitchFamily="34" charset="0"/>
                        </a:rPr>
                        <a:t>69,68 %</a:t>
                      </a:r>
                    </a:p>
                  </a:txBody>
                  <a:tcPr marL="5244" marR="5244" marT="52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nb-NO" sz="800" b="1" i="0" u="none" strike="noStrike" dirty="0">
                        <a:solidFill>
                          <a:srgbClr val="000000"/>
                        </a:solidFill>
                        <a:effectLst/>
                        <a:latin typeface="Arial" panose="020B0604020202020204" pitchFamily="34" charset="0"/>
                      </a:endParaRPr>
                    </a:p>
                  </a:txBody>
                  <a:tcPr marL="5244" marR="5244" marT="5244" marB="0" anchor="b">
                    <a:lnL w="6350" cap="flat" cmpd="sng" algn="ctr">
                      <a:solidFill>
                        <a:srgbClr val="000000"/>
                      </a:solidFill>
                      <a:prstDash val="solid"/>
                      <a:round/>
                      <a:headEnd type="none" w="med" len="med"/>
                      <a:tailEnd type="none" w="med" len="med"/>
                    </a:lnL>
                    <a:lnR>
                      <a:noFill/>
                    </a:lnR>
                    <a:lnT>
                      <a:noFill/>
                    </a:lnT>
                    <a:lnB>
                      <a:noFill/>
                    </a:lnB>
                  </a:tcPr>
                </a:tc>
              </a:tr>
            </a:tbl>
          </a:graphicData>
        </a:graphic>
      </p:graphicFrame>
      <p:cxnSp>
        <p:nvCxnSpPr>
          <p:cNvPr id="12" name="Rett linje 11"/>
          <p:cNvCxnSpPr/>
          <p:nvPr/>
        </p:nvCxnSpPr>
        <p:spPr>
          <a:xfrm>
            <a:off x="2411760" y="1556792"/>
            <a:ext cx="5112568" cy="37444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Rett linje 13"/>
          <p:cNvCxnSpPr/>
          <p:nvPr/>
        </p:nvCxnSpPr>
        <p:spPr>
          <a:xfrm flipV="1">
            <a:off x="2483768" y="1700808"/>
            <a:ext cx="4248472" cy="34563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ktangel 14"/>
          <p:cNvSpPr/>
          <p:nvPr/>
        </p:nvSpPr>
        <p:spPr>
          <a:xfrm>
            <a:off x="3175560" y="3243719"/>
            <a:ext cx="2864887" cy="646331"/>
          </a:xfrm>
          <a:prstGeom prst="rect">
            <a:avLst/>
          </a:prstGeom>
        </p:spPr>
        <p:txBody>
          <a:bodyPr wrap="none">
            <a:spAutoFit/>
          </a:bodyPr>
          <a:lstStyle/>
          <a:p>
            <a:pPr algn="ctr"/>
            <a:r>
              <a:rPr lang="nb-NO" dirty="0" smtClean="0">
                <a:solidFill>
                  <a:srgbClr val="FF0000"/>
                </a:solidFill>
              </a:rPr>
              <a:t>2015 legges frem revidert </a:t>
            </a:r>
          </a:p>
          <a:p>
            <a:pPr algn="ctr"/>
            <a:r>
              <a:rPr lang="nb-NO" dirty="0">
                <a:solidFill>
                  <a:srgbClr val="FF0000"/>
                </a:solidFill>
              </a:rPr>
              <a:t>p</a:t>
            </a:r>
            <a:r>
              <a:rPr lang="nb-NO" dirty="0" smtClean="0">
                <a:solidFill>
                  <a:srgbClr val="FF0000"/>
                </a:solidFill>
              </a:rPr>
              <a:t>å Årsmøtet</a:t>
            </a:r>
            <a:endParaRPr lang="nb-NO" dirty="0">
              <a:solidFill>
                <a:srgbClr val="FF0000"/>
              </a:solidFill>
            </a:endParaRPr>
          </a:p>
        </p:txBody>
      </p:sp>
    </p:spTree>
    <p:extLst>
      <p:ext uri="{BB962C8B-B14F-4D97-AF65-F5344CB8AC3E}">
        <p14:creationId xmlns:p14="http://schemas.microsoft.com/office/powerpoint/2010/main" val="2347534781"/>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5 – Behandle revidert regnskap 2015</a:t>
            </a:r>
            <a:endParaRPr lang="nb-NO" b="1" dirty="0">
              <a:latin typeface="Segoe Print" panose="02000600000000000000" pitchFamily="2" charset="0"/>
            </a:endParaRPr>
          </a:p>
        </p:txBody>
      </p:sp>
      <p:sp>
        <p:nvSpPr>
          <p:cNvPr id="6" name="Plassholder for innhold 11"/>
          <p:cNvSpPr txBox="1">
            <a:spLocks/>
          </p:cNvSpPr>
          <p:nvPr/>
        </p:nvSpPr>
        <p:spPr bwMode="auto">
          <a:xfrm>
            <a:off x="7956376" y="5301208"/>
            <a:ext cx="648072"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graphicFrame>
        <p:nvGraphicFramePr>
          <p:cNvPr id="8" name="Tabell 7"/>
          <p:cNvGraphicFramePr>
            <a:graphicFrameLocks noGrp="1"/>
          </p:cNvGraphicFramePr>
          <p:nvPr>
            <p:extLst>
              <p:ext uri="{D42A27DB-BD31-4B8C-83A1-F6EECF244321}">
                <p14:modId xmlns:p14="http://schemas.microsoft.com/office/powerpoint/2010/main" val="128531538"/>
              </p:ext>
            </p:extLst>
          </p:nvPr>
        </p:nvGraphicFramePr>
        <p:xfrm>
          <a:off x="1061609" y="1309290"/>
          <a:ext cx="7164798" cy="4896664"/>
        </p:xfrm>
        <a:graphic>
          <a:graphicData uri="http://schemas.openxmlformats.org/drawingml/2006/table">
            <a:tbl>
              <a:tblPr/>
              <a:tblGrid>
                <a:gridCol w="1296092"/>
                <a:gridCol w="684337"/>
                <a:gridCol w="684337"/>
                <a:gridCol w="684337"/>
                <a:gridCol w="1171666"/>
                <a:gridCol w="663600"/>
                <a:gridCol w="642862"/>
                <a:gridCol w="725812"/>
                <a:gridCol w="611755"/>
              </a:tblGrid>
              <a:tr h="84204">
                <a:tc>
                  <a:txBody>
                    <a:bodyPr/>
                    <a:lstStyle/>
                    <a:p>
                      <a:pPr algn="l" fontAlgn="b"/>
                      <a:r>
                        <a:rPr lang="nb-NO" sz="700" b="0" i="0" u="none" strike="noStrike">
                          <a:solidFill>
                            <a:srgbClr val="000000"/>
                          </a:solidFill>
                          <a:effectLst/>
                          <a:latin typeface="Arial" panose="020B0604020202020204" pitchFamily="34" charset="0"/>
                        </a:rPr>
                        <a:t>Råbalanse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pr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3112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IB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Periode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UB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IB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Periode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UB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1" i="0" u="none" strike="noStrike">
                          <a:solidFill>
                            <a:srgbClr val="000000"/>
                          </a:solidFill>
                          <a:effectLst/>
                          <a:latin typeface="Arial" panose="020B0604020202020204" pitchFamily="34" charset="0"/>
                        </a:rPr>
                        <a:t>Eiendeler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Gjeld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Maskiner og anlegg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76 250,00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76 250,00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Avskrivninger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40 000,00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1" i="0" u="none" strike="noStrike">
                          <a:solidFill>
                            <a:srgbClr val="000000"/>
                          </a:solidFill>
                          <a:effectLst/>
                          <a:latin typeface="Arial" panose="020B0604020202020204" pitchFamily="34" charset="0"/>
                        </a:rPr>
                        <a:t>Sum anlegg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1" i="0" u="none" strike="noStrike">
                          <a:solidFill>
                            <a:srgbClr val="000000"/>
                          </a:solidFill>
                          <a:effectLst/>
                          <a:latin typeface="Arial" panose="020B0604020202020204" pitchFamily="34" charset="0"/>
                        </a:rPr>
                        <a:t>kr 76 250,00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1" i="0" u="none" strike="noStrike">
                          <a:solidFill>
                            <a:srgbClr val="000000"/>
                          </a:solidFill>
                          <a:effectLst/>
                          <a:latin typeface="Arial" panose="020B0604020202020204" pitchFamily="34" charset="0"/>
                        </a:rPr>
                        <a:t>-kr 40 000,00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1" i="0" u="none" strike="noStrike">
                          <a:solidFill>
                            <a:srgbClr val="000000"/>
                          </a:solidFill>
                          <a:effectLst/>
                          <a:latin typeface="Arial" panose="020B0604020202020204" pitchFamily="34" charset="0"/>
                        </a:rPr>
                        <a:t>kr 36 250,00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1"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Kundefordring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Leverandør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23 040,00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1" i="0" u="none" strike="noStrike">
                          <a:solidFill>
                            <a:srgbClr val="000000"/>
                          </a:solidFill>
                          <a:effectLst/>
                          <a:latin typeface="Arial" panose="020B0604020202020204" pitchFamily="34" charset="0"/>
                        </a:rPr>
                        <a:t>Bank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4285.07.90587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55 662,48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16 954,44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72 616,92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4285.55.42484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11 535,64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4 889,72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0" i="0" u="none" strike="noStrike">
                          <a:solidFill>
                            <a:srgbClr val="000000"/>
                          </a:solidFill>
                          <a:effectLst/>
                          <a:latin typeface="Arial" panose="020B0604020202020204" pitchFamily="34" charset="0"/>
                        </a:rPr>
                        <a:t>kr 6 645,92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1304">
                <a:tc>
                  <a:txBody>
                    <a:bodyPr/>
                    <a:lstStyle/>
                    <a:p>
                      <a:pPr algn="l" fontAlgn="b"/>
                      <a:r>
                        <a:rPr lang="nb-NO" sz="700" b="1" i="0" u="none" strike="noStrike">
                          <a:solidFill>
                            <a:srgbClr val="000000"/>
                          </a:solidFill>
                          <a:effectLst/>
                          <a:latin typeface="Arial" panose="020B0604020202020204" pitchFamily="34" charset="0"/>
                        </a:rPr>
                        <a:t>sum Bankinsskudd pr 19/10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1"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1"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700" b="1" i="0" u="none" strike="noStrike">
                          <a:solidFill>
                            <a:srgbClr val="000000"/>
                          </a:solidFill>
                          <a:effectLst/>
                          <a:latin typeface="Arial" panose="020B0604020202020204" pitchFamily="34" charset="0"/>
                        </a:rPr>
                        <a:t>kr 79 262,84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204">
                <a:tc>
                  <a:txBody>
                    <a:bodyPr/>
                    <a:lstStyle/>
                    <a:p>
                      <a:pPr algn="l" fontAlgn="b"/>
                      <a:r>
                        <a:rPr lang="nb-NO" sz="700" b="1" i="0" u="sng" strike="noStrike">
                          <a:solidFill>
                            <a:srgbClr val="000000"/>
                          </a:solidFill>
                          <a:effectLst/>
                          <a:latin typeface="Arial" panose="020B060402020202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nb-NO" sz="700" b="0" i="0" u="none" strike="noStrike">
                          <a:solidFill>
                            <a:srgbClr val="000000"/>
                          </a:solidFill>
                          <a:effectLst/>
                          <a:latin typeface="Arial" panose="020B0604020202020204" pitchFamily="34" charset="0"/>
                        </a:rPr>
                        <a:t>Gjeld</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r h="84204">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a:noFill/>
                    </a:lnL>
                    <a:lnR>
                      <a:noFill/>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a:noFill/>
                    </a:lnL>
                    <a:lnR>
                      <a:noFill/>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661599">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Bank konti pr 19/10</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nb-NO" sz="700" b="0" i="0" u="none" strike="noStrike">
                          <a:solidFill>
                            <a:srgbClr val="000000"/>
                          </a:solidFill>
                          <a:effectLst/>
                          <a:latin typeface="Arial" panose="020B0604020202020204" pitchFamily="34" charset="0"/>
                        </a:rPr>
                        <a:t>kr 79 262,84</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r>
                        <a:rPr lang="nb-NO" sz="800" dirty="0" smtClean="0"/>
                        <a:t>Note </a:t>
                      </a:r>
                    </a:p>
                    <a:p>
                      <a:r>
                        <a:rPr lang="nb-NO" sz="800" dirty="0" smtClean="0"/>
                        <a:t>kapital økning skyldes Tilskudd fra Bli Lyst, samt mva. refusjon. Ingen av disse var beregnet ved budsjettering</a:t>
                      </a:r>
                      <a:r>
                        <a:rPr lang="nb-NO" sz="800" baseline="0" dirty="0" smtClean="0"/>
                        <a:t> </a:t>
                      </a:r>
                    </a:p>
                    <a:p>
                      <a:pPr algn="l" fontAlgn="b"/>
                      <a:endParaRPr lang="nb-NO" sz="7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1" i="0" u="sng" strike="noStrike">
                          <a:solidFill>
                            <a:srgbClr val="00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div gjeld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nb-NO" sz="700" b="0" i="0" u="none" strike="noStrike">
                          <a:solidFill>
                            <a:srgbClr val="000000"/>
                          </a:solidFill>
                          <a:effectLst/>
                          <a:latin typeface="Arial" panose="020B0604020202020204" pitchFamily="34" charset="0"/>
                        </a:rPr>
                        <a:t>kr 0,00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nb-NO" sz="700" b="1" i="0" u="none" strike="noStrike">
                          <a:solidFill>
                            <a:srgbClr val="00B050"/>
                          </a:solidFill>
                          <a:effectLst/>
                          <a:latin typeface="Arial" panose="020B0604020202020204" pitchFamily="34" charset="0"/>
                        </a:rPr>
                        <a:t>rest  likvid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nb-NO" sz="700" b="1" i="0" u="none" strike="noStrike">
                          <a:solidFill>
                            <a:srgbClr val="00B050"/>
                          </a:solidFill>
                          <a:effectLst/>
                          <a:latin typeface="Arial" panose="020B0604020202020204" pitchFamily="34" charset="0"/>
                        </a:rPr>
                        <a:t>kr 79 262,84</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r>
                        <a:rPr lang="nb-NO" sz="700" b="0" i="0" u="none" strike="noStrike">
                          <a:solidFill>
                            <a:srgbClr val="000000"/>
                          </a:solidFill>
                          <a:effectLst/>
                          <a:latin typeface="Arial" panose="020B0604020202020204" pitchFamily="34" charset="0"/>
                        </a:rPr>
                        <a:t> </a:t>
                      </a: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r>
              <a:tr h="84204">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nb-NO" sz="7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tcPr>
                </a:tc>
              </a:tr>
            </a:tbl>
          </a:graphicData>
        </a:graphic>
      </p:graphicFrame>
      <p:cxnSp>
        <p:nvCxnSpPr>
          <p:cNvPr id="9" name="Rett linje 8"/>
          <p:cNvCxnSpPr/>
          <p:nvPr/>
        </p:nvCxnSpPr>
        <p:spPr>
          <a:xfrm flipV="1">
            <a:off x="1187624" y="1060845"/>
            <a:ext cx="5616624" cy="42403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Rett linje 11"/>
          <p:cNvCxnSpPr/>
          <p:nvPr/>
        </p:nvCxnSpPr>
        <p:spPr>
          <a:xfrm>
            <a:off x="1475656" y="980728"/>
            <a:ext cx="5112568" cy="403244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kstSylinder 12"/>
          <p:cNvSpPr txBox="1"/>
          <p:nvPr/>
        </p:nvSpPr>
        <p:spPr>
          <a:xfrm>
            <a:off x="2995540" y="3476923"/>
            <a:ext cx="2864887" cy="646331"/>
          </a:xfrm>
          <a:prstGeom prst="rect">
            <a:avLst/>
          </a:prstGeom>
          <a:noFill/>
        </p:spPr>
        <p:txBody>
          <a:bodyPr wrap="none" rtlCol="0">
            <a:spAutoFit/>
          </a:bodyPr>
          <a:lstStyle/>
          <a:p>
            <a:pPr algn="ctr"/>
            <a:r>
              <a:rPr lang="nb-NO" dirty="0">
                <a:solidFill>
                  <a:srgbClr val="FF0000"/>
                </a:solidFill>
              </a:rPr>
              <a:t>2015 legges frem revidert </a:t>
            </a:r>
          </a:p>
          <a:p>
            <a:pPr algn="ctr"/>
            <a:r>
              <a:rPr lang="nb-NO" dirty="0">
                <a:solidFill>
                  <a:srgbClr val="FF0000"/>
                </a:solidFill>
              </a:rPr>
              <a:t>på Årsmøtet</a:t>
            </a:r>
          </a:p>
        </p:txBody>
      </p:sp>
    </p:spTree>
    <p:extLst>
      <p:ext uri="{BB962C8B-B14F-4D97-AF65-F5344CB8AC3E}">
        <p14:creationId xmlns:p14="http://schemas.microsoft.com/office/powerpoint/2010/main" val="3270647874"/>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5 – Behandle revidert regnskap 2015</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43200" indent="0" algn="ctr">
              <a:buNone/>
            </a:pPr>
            <a:r>
              <a:rPr lang="nb-NO" dirty="0">
                <a:solidFill>
                  <a:srgbClr val="FF0000"/>
                </a:solidFill>
              </a:rPr>
              <a:t>2015 legges frem revidert </a:t>
            </a:r>
          </a:p>
          <a:p>
            <a:pPr marL="43200" indent="0" algn="ctr">
              <a:buNone/>
            </a:pPr>
            <a:r>
              <a:rPr lang="nb-NO" dirty="0">
                <a:solidFill>
                  <a:srgbClr val="FF0000"/>
                </a:solidFill>
              </a:rPr>
              <a:t>på Årsmøtet</a:t>
            </a: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312965579"/>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5 – Behandle revidert regnskap 2015</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endParaRPr lang="nb-NO" b="1" dirty="0" smtClean="0">
              <a:latin typeface="Segoe Print" panose="02000600000000000000" pitchFamily="2" charset="0"/>
            </a:endParaRPr>
          </a:p>
          <a:p>
            <a:pPr marL="504000" lvl="1" indent="0">
              <a:buNone/>
            </a:pPr>
            <a:r>
              <a:rPr lang="nb-NO" b="1" dirty="0" smtClean="0">
                <a:latin typeface="Segoe Print" panose="02000600000000000000" pitchFamily="2" charset="0"/>
              </a:rPr>
              <a:t>Forslag </a:t>
            </a:r>
            <a:r>
              <a:rPr lang="nb-NO" b="1" dirty="0">
                <a:latin typeface="Segoe Print" panose="02000600000000000000" pitchFamily="2" charset="0"/>
              </a:rPr>
              <a:t>fra Styret:	</a:t>
            </a:r>
            <a:r>
              <a:rPr lang="nb-NO" b="1" dirty="0" err="1">
                <a:latin typeface="Segoe Print" panose="02000600000000000000" pitchFamily="2" charset="0"/>
              </a:rPr>
              <a:t>SGK’s</a:t>
            </a:r>
            <a:r>
              <a:rPr lang="nb-NO" b="1" dirty="0">
                <a:latin typeface="Segoe Print" panose="02000600000000000000" pitchFamily="2" charset="0"/>
              </a:rPr>
              <a:t> styret tilrår </a:t>
            </a:r>
            <a:r>
              <a:rPr lang="nb-NO" b="1" dirty="0" smtClean="0">
                <a:latin typeface="Segoe Print" panose="02000600000000000000" pitchFamily="2" charset="0"/>
              </a:rPr>
              <a:t>Årsmøtet </a:t>
            </a:r>
            <a:r>
              <a:rPr lang="nb-NO" b="1" dirty="0">
                <a:latin typeface="Segoe Print" panose="02000600000000000000" pitchFamily="2" charset="0"/>
              </a:rPr>
              <a:t>å </a:t>
            </a:r>
            <a:r>
              <a:rPr lang="nb-NO" b="1" dirty="0" smtClean="0">
                <a:latin typeface="Segoe Print" panose="02000600000000000000" pitchFamily="2" charset="0"/>
              </a:rPr>
              <a:t>godkjenne årsregnskap 2015 som 			fremlagt. </a:t>
            </a:r>
            <a:r>
              <a:rPr lang="nb-NO" b="1" dirty="0">
                <a:latin typeface="Segoe Print" panose="02000600000000000000" pitchFamily="2" charset="0"/>
              </a:rPr>
              <a:t>	</a:t>
            </a: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r>
              <a:rPr lang="nb-NO" b="1" dirty="0" smtClean="0">
                <a:latin typeface="Segoe Print" panose="02000600000000000000" pitchFamily="2" charset="0"/>
              </a:rPr>
              <a:t>Begrunnelse</a:t>
            </a:r>
            <a:r>
              <a:rPr lang="nb-NO" dirty="0">
                <a:latin typeface="Segoe Print" panose="02000600000000000000" pitchFamily="2" charset="0"/>
              </a:rPr>
              <a:t>:  		</a:t>
            </a:r>
            <a:r>
              <a:rPr lang="nb-NO" dirty="0" smtClean="0">
                <a:latin typeface="Segoe Print" panose="02000600000000000000" pitchFamily="2" charset="0"/>
              </a:rPr>
              <a:t>Oversiktlig og grei fremleggelse, samt anbefaling fra revisorer</a:t>
            </a:r>
          </a:p>
          <a:p>
            <a:pPr marL="504000" lvl="1" indent="0">
              <a:buNone/>
            </a:pPr>
            <a:endParaRPr lang="nb-NO" dirty="0">
              <a:latin typeface="Segoe Print" panose="02000600000000000000" pitchFamily="2" charset="0"/>
            </a:endParaRPr>
          </a:p>
          <a:p>
            <a:pPr marL="504000" lvl="1" indent="0">
              <a:buNone/>
            </a:pPr>
            <a:r>
              <a:rPr lang="nb-NO" b="1" dirty="0">
                <a:latin typeface="Segoe Print" panose="02000600000000000000" pitchFamily="2" charset="0"/>
              </a:rPr>
              <a:t>Forslag til vedtak</a:t>
            </a:r>
            <a:r>
              <a:rPr lang="nb-NO" dirty="0">
                <a:latin typeface="Segoe Print" panose="02000600000000000000" pitchFamily="2" charset="0"/>
              </a:rPr>
              <a:t>:  	Revidert regnskap </a:t>
            </a:r>
            <a:r>
              <a:rPr lang="nb-NO" dirty="0" smtClean="0">
                <a:latin typeface="Segoe Print" panose="02000600000000000000" pitchFamily="2" charset="0"/>
              </a:rPr>
              <a:t>2015 </a:t>
            </a:r>
            <a:r>
              <a:rPr lang="nb-NO" dirty="0">
                <a:latin typeface="Segoe Print" panose="02000600000000000000" pitchFamily="2" charset="0"/>
              </a:rPr>
              <a:t>godkjennes.</a:t>
            </a:r>
          </a:p>
          <a:p>
            <a:pPr marL="504000" lvl="1" indent="0">
              <a:buNone/>
            </a:pPr>
            <a:endParaRPr lang="nb-NO" dirty="0">
              <a:latin typeface="Segoe Print" panose="02000600000000000000" pitchFamily="2" charset="0"/>
            </a:endParaRPr>
          </a:p>
          <a:p>
            <a:pPr marL="43200" indent="0">
              <a:buNone/>
            </a:pPr>
            <a:endParaRPr lang="nb-NO" sz="1400" dirty="0"/>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4232403566"/>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6 – Behandle innkomne forslag og saker</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sz="1400" b="1" dirty="0" smtClean="0">
                <a:latin typeface="Segoe Print" panose="02000600000000000000" pitchFamily="2" charset="0"/>
              </a:rPr>
              <a:t>6.1. Ingen forslag og saker er innkommet</a:t>
            </a: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709146019"/>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7 – Fastsette medlemskontingent</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b="1" dirty="0" smtClean="0">
                <a:latin typeface="Segoe Print" panose="02000600000000000000" pitchFamily="2" charset="0"/>
              </a:rPr>
              <a:t>Forslag </a:t>
            </a:r>
            <a:r>
              <a:rPr lang="nb-NO" b="1" dirty="0">
                <a:latin typeface="Segoe Print" panose="02000600000000000000" pitchFamily="2" charset="0"/>
              </a:rPr>
              <a:t>fra Styret</a:t>
            </a:r>
            <a:r>
              <a:rPr lang="nb-NO" b="1" dirty="0" smtClean="0">
                <a:latin typeface="Segoe Print" panose="02000600000000000000" pitchFamily="2" charset="0"/>
              </a:rPr>
              <a:t>:</a:t>
            </a: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r>
              <a:rPr lang="nb-NO" b="1" dirty="0" smtClean="0">
                <a:latin typeface="Segoe Print" panose="02000600000000000000" pitchFamily="2" charset="0"/>
              </a:rPr>
              <a:t>Begrunnelse</a:t>
            </a:r>
            <a:r>
              <a:rPr lang="nb-NO" dirty="0">
                <a:latin typeface="Segoe Print" panose="02000600000000000000" pitchFamily="2" charset="0"/>
              </a:rPr>
              <a:t>:  		</a:t>
            </a:r>
            <a:r>
              <a:rPr lang="nb-NO" dirty="0" smtClean="0">
                <a:latin typeface="Segoe Print" panose="02000600000000000000" pitchFamily="2" charset="0"/>
              </a:rPr>
              <a:t>Styret ønsker å videreføre klubbens medlemsavgift også i 2016. 			</a:t>
            </a:r>
            <a:r>
              <a:rPr lang="nb-NO" dirty="0" err="1" smtClean="0">
                <a:latin typeface="Segoe Print" panose="02000600000000000000" pitchFamily="2" charset="0"/>
              </a:rPr>
              <a:t>Dvs.lav</a:t>
            </a:r>
            <a:r>
              <a:rPr lang="nb-NO" dirty="0" smtClean="0">
                <a:latin typeface="Segoe Print" panose="02000600000000000000" pitchFamily="2" charset="0"/>
              </a:rPr>
              <a:t> medlemskontingent og ingen ekstra avgifter.  				Ingen innmeldings-/dugnadsavgift og heller ingen avgift for  utsteding/fornying av kort. NGF-medlemskap (dermed også medlemsblad og forsikring) er også inkludert i prisen (junior/barn får ikke medlemsblad, uten etter spesielt avtalt).</a:t>
            </a:r>
          </a:p>
          <a:p>
            <a:pPr marL="504000" lvl="1" indent="0">
              <a:buNone/>
            </a:pPr>
            <a:r>
              <a:rPr lang="nb-NO" dirty="0" smtClean="0">
                <a:latin typeface="Segoe Print" panose="02000600000000000000" pitchFamily="2" charset="0"/>
              </a:rPr>
              <a:t>Styret ønsker at man som medlem blir en del av et flott sosialt 	miljø, der vi legger vekt på trivsel. Klubben ønsker å arrangerer ukentlige turneringer gjennom utesesongen og i vinterhalvåret gjennom spill på golfsimulator.</a:t>
            </a:r>
          </a:p>
          <a:p>
            <a:pPr marL="504000" lvl="1" indent="0">
              <a:buNone/>
            </a:pPr>
            <a:r>
              <a:rPr lang="nb-NO" dirty="0" smtClean="0">
                <a:latin typeface="Segoe Print" panose="02000600000000000000" pitchFamily="2" charset="0"/>
              </a:rPr>
              <a:t>Styret ønsker å arrangere årlige golfturer i inn- og utland, der 	man tilstreber å ha et eget opplegg for partner/følge, slik at man ønsker at også familie blir en del av vårt miljø.</a:t>
            </a:r>
          </a:p>
          <a:p>
            <a:pPr marL="504000" lvl="1" indent="0">
              <a:buNone/>
            </a:pPr>
            <a:endParaRPr lang="nb-NO" b="1" dirty="0" smtClean="0">
              <a:latin typeface="Segoe Print" panose="02000600000000000000" pitchFamily="2" charset="0"/>
            </a:endParaRPr>
          </a:p>
          <a:p>
            <a:pPr marL="504000" lvl="1" indent="0">
              <a:buNone/>
            </a:pPr>
            <a:r>
              <a:rPr lang="nb-NO" b="1" dirty="0" smtClean="0">
                <a:latin typeface="Segoe Print" panose="02000600000000000000" pitchFamily="2" charset="0"/>
              </a:rPr>
              <a:t>Forslag </a:t>
            </a:r>
            <a:r>
              <a:rPr lang="nb-NO" b="1" dirty="0">
                <a:latin typeface="Segoe Print" panose="02000600000000000000" pitchFamily="2" charset="0"/>
              </a:rPr>
              <a:t>til vedtak</a:t>
            </a:r>
            <a:r>
              <a:rPr lang="nb-NO" dirty="0">
                <a:latin typeface="Segoe Print" panose="02000600000000000000" pitchFamily="2" charset="0"/>
              </a:rPr>
              <a:t>:  	Styrets forslag vedtas.</a:t>
            </a: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555" y="1557332"/>
            <a:ext cx="580072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4377243"/>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8 – Organisering, Valg og Budsjett</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550042"/>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sz="1400" b="1" dirty="0" smtClean="0">
                <a:latin typeface="Segoe Print" panose="02000600000000000000" pitchFamily="2" charset="0"/>
              </a:rPr>
              <a:t>8.1. Organisering</a:t>
            </a:r>
          </a:p>
          <a:p>
            <a:pPr marL="460800" lvl="1" indent="0">
              <a:spcBef>
                <a:spcPts val="400"/>
              </a:spcBef>
              <a:buNone/>
            </a:pPr>
            <a:endParaRPr lang="nb-NO" sz="800" b="1" dirty="0" smtClean="0">
              <a:latin typeface="Segoe Print" panose="02000600000000000000" pitchFamily="2" charset="0"/>
            </a:endParaRPr>
          </a:p>
          <a:p>
            <a:pPr marL="504000" lvl="1" indent="0">
              <a:buNone/>
            </a:pPr>
            <a:r>
              <a:rPr lang="nb-NO" b="1" dirty="0" smtClean="0">
                <a:latin typeface="Segoe Print" panose="02000600000000000000" pitchFamily="2" charset="0"/>
              </a:rPr>
              <a:t>Forslag fra Styret:	Styret anbefaler Årsmøte å opprettholde dagens organisering av 			Selbu Golfklubb. </a:t>
            </a:r>
          </a:p>
          <a:p>
            <a:pPr marL="504000" lvl="1" indent="0">
              <a:buNone/>
            </a:pPr>
            <a:r>
              <a:rPr lang="nb-NO" b="1" dirty="0" smtClean="0">
                <a:latin typeface="Segoe Print" panose="02000600000000000000" pitchFamily="2" charset="0"/>
              </a:rPr>
              <a:t>			- Styret bestående </a:t>
            </a:r>
            <a:r>
              <a:rPr lang="nb-NO" b="1" dirty="0">
                <a:latin typeface="Segoe Print" panose="02000600000000000000" pitchFamily="2" charset="0"/>
              </a:rPr>
              <a:t>av </a:t>
            </a:r>
            <a:r>
              <a:rPr lang="nb-NO" b="1" dirty="0" smtClean="0">
                <a:latin typeface="Segoe Print" panose="02000600000000000000" pitchFamily="2" charset="0"/>
              </a:rPr>
              <a:t>5 </a:t>
            </a:r>
            <a:r>
              <a:rPr lang="nb-NO" b="1" dirty="0">
                <a:latin typeface="Segoe Print" panose="02000600000000000000" pitchFamily="2" charset="0"/>
              </a:rPr>
              <a:t>medlemmer </a:t>
            </a:r>
            <a:r>
              <a:rPr lang="nb-NO" b="1" dirty="0" smtClean="0">
                <a:latin typeface="Segoe Print" panose="02000600000000000000" pitchFamily="2" charset="0"/>
              </a:rPr>
              <a:t>                                            			- Valgkomité bestående av 3 medlemmer   				               - Revisorer bestående av 2 personer</a:t>
            </a:r>
          </a:p>
          <a:p>
            <a:pPr marL="504000" lvl="1" indent="0">
              <a:buNone/>
            </a:pPr>
            <a:endParaRPr lang="nb-NO" sz="1000" b="1" dirty="0" smtClean="0">
              <a:latin typeface="Segoe Print" panose="02000600000000000000" pitchFamily="2" charset="0"/>
            </a:endParaRPr>
          </a:p>
          <a:p>
            <a:pPr marL="504000" lvl="1" indent="0">
              <a:buNone/>
            </a:pPr>
            <a:r>
              <a:rPr lang="nb-NO" b="1" dirty="0" smtClean="0">
                <a:latin typeface="Segoe Print" panose="02000600000000000000" pitchFamily="2" charset="0"/>
              </a:rPr>
              <a:t>Begrunnelse</a:t>
            </a:r>
            <a:r>
              <a:rPr lang="nb-NO" dirty="0" smtClean="0">
                <a:latin typeface="Segoe Print" panose="02000600000000000000" pitchFamily="2" charset="0"/>
              </a:rPr>
              <a:t>:  		Driftsform av Selbu Golfklubb gjør at klubben vil kun  				kreve en minimum organisering. </a:t>
            </a:r>
          </a:p>
          <a:p>
            <a:pPr marL="504000" lvl="1" indent="0">
              <a:buNone/>
            </a:pPr>
            <a:endParaRPr lang="nb-NO" dirty="0">
              <a:latin typeface="Segoe Print" panose="02000600000000000000" pitchFamily="2" charset="0"/>
            </a:endParaRPr>
          </a:p>
          <a:p>
            <a:pPr marL="504000" lvl="1" indent="0">
              <a:buNone/>
            </a:pPr>
            <a:endParaRPr lang="nb-NO" dirty="0" smtClean="0">
              <a:latin typeface="Segoe Print" panose="02000600000000000000" pitchFamily="2" charset="0"/>
            </a:endParaRPr>
          </a:p>
          <a:p>
            <a:pPr marL="504000" lvl="1" indent="0">
              <a:buNone/>
            </a:pPr>
            <a:r>
              <a:rPr lang="nb-NO" b="1" dirty="0" smtClean="0">
                <a:latin typeface="Segoe Print" panose="02000600000000000000" pitchFamily="2" charset="0"/>
              </a:rPr>
              <a:t>Forslag </a:t>
            </a:r>
            <a:r>
              <a:rPr lang="nb-NO" b="1" dirty="0">
                <a:latin typeface="Segoe Print" panose="02000600000000000000" pitchFamily="2" charset="0"/>
              </a:rPr>
              <a:t>til vedtak</a:t>
            </a:r>
            <a:r>
              <a:rPr lang="nb-NO" dirty="0">
                <a:latin typeface="Segoe Print" panose="02000600000000000000" pitchFamily="2" charset="0"/>
              </a:rPr>
              <a:t>:  </a:t>
            </a:r>
            <a:r>
              <a:rPr lang="nb-NO" dirty="0" smtClean="0">
                <a:latin typeface="Segoe Print" panose="02000600000000000000" pitchFamily="2" charset="0"/>
              </a:rPr>
              <a:t>	Styrets </a:t>
            </a:r>
            <a:r>
              <a:rPr lang="nb-NO" dirty="0">
                <a:latin typeface="Segoe Print" panose="02000600000000000000" pitchFamily="2" charset="0"/>
              </a:rPr>
              <a:t>forslag vedtas.</a:t>
            </a: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3155963126"/>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8 – Organisering, Valg og Budsjett</a:t>
            </a:r>
            <a:endParaRPr lang="nb-NO" b="1" dirty="0">
              <a:latin typeface="Segoe Print" panose="02000600000000000000" pitchFamily="2" charset="0"/>
            </a:endParaRPr>
          </a:p>
        </p:txBody>
      </p:sp>
      <p:sp>
        <p:nvSpPr>
          <p:cNvPr id="6" name="Plassholder for innhold 11"/>
          <p:cNvSpPr txBox="1">
            <a:spLocks/>
          </p:cNvSpPr>
          <p:nvPr/>
        </p:nvSpPr>
        <p:spPr bwMode="auto">
          <a:xfrm>
            <a:off x="839060" y="1412776"/>
            <a:ext cx="7765388"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sz="1400" b="1" dirty="0" smtClean="0">
                <a:latin typeface="Segoe Print" panose="02000600000000000000" pitchFamily="2" charset="0"/>
              </a:rPr>
              <a:t>8.2. Valg</a:t>
            </a:r>
          </a:p>
          <a:p>
            <a:pPr marL="504000" lvl="1" indent="0">
              <a:buNone/>
            </a:pPr>
            <a:r>
              <a:rPr lang="nb-NO" b="1" dirty="0" smtClean="0">
                <a:latin typeface="Segoe Print" panose="02000600000000000000" pitchFamily="2" charset="0"/>
              </a:rPr>
              <a:t>Forslag fra 	 	Valg </a:t>
            </a:r>
            <a:r>
              <a:rPr lang="nb-NO" b="1" dirty="0">
                <a:latin typeface="Segoe Print" panose="02000600000000000000" pitchFamily="2" charset="0"/>
              </a:rPr>
              <a:t>av Styret </a:t>
            </a:r>
            <a:r>
              <a:rPr lang="nb-NO" b="1" dirty="0" smtClean="0">
                <a:latin typeface="Segoe Print" panose="02000600000000000000" pitchFamily="2" charset="0"/>
              </a:rPr>
              <a:t>2016</a:t>
            </a:r>
          </a:p>
          <a:p>
            <a:pPr marL="504000" lvl="1" indent="0">
              <a:buNone/>
            </a:pPr>
            <a:r>
              <a:rPr lang="nb-NO" b="1" dirty="0" smtClean="0">
                <a:latin typeface="Segoe Print" panose="02000600000000000000" pitchFamily="2" charset="0"/>
              </a:rPr>
              <a:t>valgkomité:		- </a:t>
            </a:r>
            <a:r>
              <a:rPr lang="nb-NO" dirty="0" smtClean="0">
                <a:latin typeface="Segoe Print" panose="02000600000000000000" pitchFamily="2" charset="0"/>
              </a:rPr>
              <a:t>Styreleder </a:t>
            </a:r>
            <a:r>
              <a:rPr lang="nb-NO" dirty="0" smtClean="0">
                <a:solidFill>
                  <a:srgbClr val="FF0000"/>
                </a:solidFill>
                <a:latin typeface="Segoe Print" panose="02000600000000000000" pitchFamily="2" charset="0"/>
              </a:rPr>
              <a:t>?????????</a:t>
            </a:r>
            <a:r>
              <a:rPr lang="nb-NO" dirty="0" smtClean="0">
                <a:latin typeface="Segoe Print" panose="02000600000000000000" pitchFamily="2" charset="0"/>
              </a:rPr>
              <a:t>			(2016-2017)                   			- Nestleder Kolbjørn Uthus 		(2016)                                                 			- Økonomiansvarlig Svein Magnus </a:t>
            </a:r>
            <a:r>
              <a:rPr lang="nb-NO" dirty="0" err="1" smtClean="0">
                <a:latin typeface="Segoe Print" panose="02000600000000000000" pitchFamily="2" charset="0"/>
              </a:rPr>
              <a:t>Gjønvik</a:t>
            </a:r>
            <a:r>
              <a:rPr lang="nb-NO" dirty="0" smtClean="0">
                <a:latin typeface="Segoe Print" panose="02000600000000000000" pitchFamily="2" charset="0"/>
              </a:rPr>
              <a:t>   	(2016-2017)                          			- Sekretær Olav Helge </a:t>
            </a:r>
            <a:r>
              <a:rPr lang="nb-NO" dirty="0" err="1" smtClean="0">
                <a:latin typeface="Segoe Print" panose="02000600000000000000" pitchFamily="2" charset="0"/>
              </a:rPr>
              <a:t>Bergemo</a:t>
            </a:r>
            <a:r>
              <a:rPr lang="nb-NO" dirty="0">
                <a:latin typeface="Segoe Print" panose="02000600000000000000" pitchFamily="2" charset="0"/>
              </a:rPr>
              <a:t> </a:t>
            </a:r>
            <a:r>
              <a:rPr lang="nb-NO" dirty="0" smtClean="0">
                <a:latin typeface="Segoe Print" panose="02000600000000000000" pitchFamily="2" charset="0"/>
              </a:rPr>
              <a:t> 		(2016)                                         			- Styremedlem Rune Nilsen		(2016-2017)</a:t>
            </a:r>
          </a:p>
          <a:p>
            <a:pPr marL="504000" lvl="1" indent="0">
              <a:buNone/>
            </a:pPr>
            <a:r>
              <a:rPr lang="nb-NO" b="1" dirty="0" smtClean="0">
                <a:latin typeface="Segoe Print" panose="02000600000000000000" pitchFamily="2" charset="0"/>
              </a:rPr>
              <a:t>			</a:t>
            </a:r>
            <a:r>
              <a:rPr lang="nb-NO" b="1" dirty="0">
                <a:latin typeface="Segoe Print" panose="02000600000000000000" pitchFamily="2" charset="0"/>
              </a:rPr>
              <a:t>Valg av </a:t>
            </a:r>
            <a:r>
              <a:rPr lang="nb-NO" b="1" dirty="0" smtClean="0">
                <a:latin typeface="Segoe Print" panose="02000600000000000000" pitchFamily="2" charset="0"/>
              </a:rPr>
              <a:t>Valgkomité 2015/2016</a:t>
            </a:r>
          </a:p>
          <a:p>
            <a:pPr marL="504000" lvl="1" indent="0">
              <a:buNone/>
            </a:pPr>
            <a:r>
              <a:rPr lang="nb-NO" b="1" dirty="0">
                <a:latin typeface="Segoe Print" panose="02000600000000000000" pitchFamily="2" charset="0"/>
              </a:rPr>
              <a:t>	</a:t>
            </a:r>
            <a:r>
              <a:rPr lang="nb-NO" b="1" dirty="0" smtClean="0">
                <a:latin typeface="Segoe Print" panose="02000600000000000000" pitchFamily="2" charset="0"/>
              </a:rPr>
              <a:t>		</a:t>
            </a:r>
            <a:r>
              <a:rPr lang="nb-NO" dirty="0" smtClean="0">
                <a:latin typeface="Segoe Print" panose="02000600000000000000" pitchFamily="2" charset="0"/>
              </a:rPr>
              <a:t>- Morten Dyrdal 			(2016-2017)                                          			- Brynjar </a:t>
            </a:r>
            <a:r>
              <a:rPr lang="nb-NO" dirty="0" err="1" smtClean="0">
                <a:latin typeface="Segoe Print" panose="02000600000000000000" pitchFamily="2" charset="0"/>
              </a:rPr>
              <a:t>Vollseth</a:t>
            </a:r>
            <a:r>
              <a:rPr lang="nb-NO" dirty="0" smtClean="0">
                <a:latin typeface="Segoe Print" panose="02000600000000000000" pitchFamily="2" charset="0"/>
              </a:rPr>
              <a:t> 			(2016</a:t>
            </a:r>
            <a:r>
              <a:rPr lang="nb-NO" dirty="0" smtClean="0">
                <a:latin typeface="Segoe Print" panose="02000600000000000000" pitchFamily="2" charset="0"/>
              </a:rPr>
              <a:t>)				</a:t>
            </a:r>
            <a:r>
              <a:rPr lang="nb-NO" dirty="0" smtClean="0">
                <a:latin typeface="Segoe Print" panose="02000600000000000000" pitchFamily="2" charset="0"/>
              </a:rPr>
              <a:t>- </a:t>
            </a:r>
            <a:r>
              <a:rPr lang="nb-NO" dirty="0">
                <a:solidFill>
                  <a:srgbClr val="FF0000"/>
                </a:solidFill>
                <a:latin typeface="Segoe Print" panose="02000600000000000000" pitchFamily="2" charset="0"/>
              </a:rPr>
              <a:t>????????? </a:t>
            </a:r>
            <a:r>
              <a:rPr lang="nb-NO" dirty="0">
                <a:solidFill>
                  <a:srgbClr val="92D050"/>
                </a:solidFill>
                <a:latin typeface="Segoe Print" panose="02000600000000000000" pitchFamily="2" charset="0"/>
              </a:rPr>
              <a:t>	</a:t>
            </a:r>
            <a:r>
              <a:rPr lang="nb-NO" dirty="0">
                <a:latin typeface="Segoe Print" panose="02000600000000000000" pitchFamily="2" charset="0"/>
              </a:rPr>
              <a:t>		(2016)</a:t>
            </a:r>
          </a:p>
          <a:p>
            <a:pPr marL="504000" lvl="1" indent="0">
              <a:buNone/>
            </a:pPr>
            <a:r>
              <a:rPr lang="nb-NO" b="1" dirty="0">
                <a:latin typeface="Segoe Print" panose="02000600000000000000" pitchFamily="2" charset="0"/>
              </a:rPr>
              <a:t>	</a:t>
            </a:r>
            <a:r>
              <a:rPr lang="nb-NO" b="1" dirty="0" smtClean="0">
                <a:latin typeface="Segoe Print" panose="02000600000000000000" pitchFamily="2" charset="0"/>
              </a:rPr>
              <a:t>		Valg </a:t>
            </a:r>
            <a:r>
              <a:rPr lang="nb-NO" b="1" dirty="0">
                <a:latin typeface="Segoe Print" panose="02000600000000000000" pitchFamily="2" charset="0"/>
              </a:rPr>
              <a:t>av R</a:t>
            </a:r>
            <a:r>
              <a:rPr lang="nb-NO" b="1" dirty="0" smtClean="0">
                <a:latin typeface="Segoe Print" panose="02000600000000000000" pitchFamily="2" charset="0"/>
              </a:rPr>
              <a:t>evisorer </a:t>
            </a:r>
            <a:endParaRPr lang="nb-NO" b="1" dirty="0">
              <a:latin typeface="Segoe Print" panose="02000600000000000000" pitchFamily="2" charset="0"/>
            </a:endParaRPr>
          </a:p>
          <a:p>
            <a:pPr marL="504000" lvl="1" indent="0">
              <a:buNone/>
            </a:pPr>
            <a:r>
              <a:rPr lang="nb-NO" b="1" dirty="0" smtClean="0">
                <a:latin typeface="Segoe Print" panose="02000600000000000000" pitchFamily="2" charset="0"/>
              </a:rPr>
              <a:t>			</a:t>
            </a:r>
            <a:r>
              <a:rPr lang="nb-NO" dirty="0" smtClean="0">
                <a:latin typeface="Segoe Print" panose="02000600000000000000" pitchFamily="2" charset="0"/>
              </a:rPr>
              <a:t>- Arild Øien 			(2016) </a:t>
            </a:r>
            <a:r>
              <a:rPr lang="nb-NO" dirty="0">
                <a:latin typeface="Segoe Print" panose="02000600000000000000" pitchFamily="2" charset="0"/>
              </a:rPr>
              <a:t>	</a:t>
            </a:r>
            <a:r>
              <a:rPr lang="nb-NO" dirty="0" smtClean="0">
                <a:latin typeface="Segoe Print" panose="02000600000000000000" pitchFamily="2" charset="0"/>
              </a:rPr>
              <a:t>			- Bjørn Lundgren</a:t>
            </a:r>
            <a:r>
              <a:rPr lang="nb-NO" dirty="0">
                <a:latin typeface="Segoe Print" panose="02000600000000000000" pitchFamily="2" charset="0"/>
              </a:rPr>
              <a:t>                                    </a:t>
            </a:r>
            <a:r>
              <a:rPr lang="nb-NO" dirty="0" smtClean="0">
                <a:latin typeface="Segoe Print" panose="02000600000000000000" pitchFamily="2" charset="0"/>
              </a:rPr>
              <a:t>	(</a:t>
            </a:r>
            <a:r>
              <a:rPr lang="nb-NO" dirty="0">
                <a:latin typeface="Segoe Print" panose="02000600000000000000" pitchFamily="2" charset="0"/>
              </a:rPr>
              <a:t>2016-2017</a:t>
            </a:r>
            <a:r>
              <a:rPr lang="nb-NO" dirty="0" smtClean="0">
                <a:latin typeface="Segoe Print" panose="02000600000000000000" pitchFamily="2" charset="0"/>
              </a:rPr>
              <a:t>) </a:t>
            </a:r>
            <a:endParaRPr lang="nb-NO" dirty="0">
              <a:latin typeface="Segoe Print" panose="02000600000000000000" pitchFamily="2" charset="0"/>
            </a:endParaRPr>
          </a:p>
          <a:p>
            <a:pPr marL="504000" lvl="1" indent="0">
              <a:buNone/>
            </a:pPr>
            <a:r>
              <a:rPr lang="nb-NO" b="1" dirty="0" smtClean="0">
                <a:latin typeface="Segoe Print" panose="02000600000000000000" pitchFamily="2" charset="0"/>
              </a:rPr>
              <a:t>Begrunnelse</a:t>
            </a:r>
            <a:r>
              <a:rPr lang="nb-NO" dirty="0" smtClean="0">
                <a:latin typeface="Segoe Print" panose="02000600000000000000" pitchFamily="2" charset="0"/>
              </a:rPr>
              <a:t>:  		Valgkomitéen vektlegger mest mulig å opprettholde en forsvarlig 			kontinuitet og personer som er aktivt tilknyttet miljøet/klubben. 			Styret har også fortsatt i tillegg muligheten til å knytte til seg 			underkomitéer ved behov. Nevnte kandidater er forespurt og 			sagt seg villig til å stille til valg.</a:t>
            </a:r>
          </a:p>
          <a:p>
            <a:pPr marL="504000" lvl="1" indent="0">
              <a:buNone/>
            </a:pPr>
            <a:r>
              <a:rPr lang="nb-NO" b="1" dirty="0" smtClean="0">
                <a:latin typeface="Segoe Print" panose="02000600000000000000" pitchFamily="2" charset="0"/>
              </a:rPr>
              <a:t>Forslag </a:t>
            </a:r>
            <a:r>
              <a:rPr lang="nb-NO" b="1" dirty="0">
                <a:latin typeface="Segoe Print" panose="02000600000000000000" pitchFamily="2" charset="0"/>
              </a:rPr>
              <a:t>til vedtak</a:t>
            </a:r>
            <a:r>
              <a:rPr lang="nb-NO" dirty="0">
                <a:latin typeface="Segoe Print" panose="02000600000000000000" pitchFamily="2" charset="0"/>
              </a:rPr>
              <a:t>:  </a:t>
            </a:r>
            <a:r>
              <a:rPr lang="nb-NO" dirty="0" smtClean="0">
                <a:latin typeface="Segoe Print" panose="02000600000000000000" pitchFamily="2" charset="0"/>
              </a:rPr>
              <a:t>	Valgkomitéen forslag </a:t>
            </a:r>
            <a:r>
              <a:rPr lang="nb-NO" dirty="0">
                <a:latin typeface="Segoe Print" panose="02000600000000000000" pitchFamily="2" charset="0"/>
              </a:rPr>
              <a:t>vedtas.</a:t>
            </a: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1027129088"/>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Sak  – Organisering, Valg og Budsjett</a:t>
            </a:r>
            <a:endParaRPr lang="nb-NO" b="1" dirty="0">
              <a:latin typeface="Segoe Print" panose="02000600000000000000" pitchFamily="2" charset="0"/>
            </a:endParaRPr>
          </a:p>
        </p:txBody>
      </p:sp>
      <p:sp>
        <p:nvSpPr>
          <p:cNvPr id="6" name="Plassholder for innhold 11"/>
          <p:cNvSpPr txBox="1">
            <a:spLocks/>
          </p:cNvSpPr>
          <p:nvPr/>
        </p:nvSpPr>
        <p:spPr bwMode="auto">
          <a:xfrm>
            <a:off x="839059" y="1412776"/>
            <a:ext cx="8094515" cy="4327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259200" indent="-216000" algn="l" rtl="0" eaLnBrk="0" fontAlgn="base" hangingPunct="0">
              <a:lnSpc>
                <a:spcPct val="100000"/>
              </a:lnSpc>
              <a:spcBef>
                <a:spcPts val="700"/>
              </a:spcBef>
              <a:spcAft>
                <a:spcPts val="0"/>
              </a:spcAft>
              <a:buClr>
                <a:schemeClr val="accent6"/>
              </a:buClr>
              <a:buSzPct val="110000"/>
              <a:buFont typeface="Arial"/>
              <a:buChar char="•"/>
              <a:defRPr sz="1600" baseline="0">
                <a:solidFill>
                  <a:schemeClr val="accent2"/>
                </a:solidFill>
                <a:latin typeface="Segoe UI"/>
                <a:ea typeface="ヒラギノ角ゴ Pro W3" charset="0"/>
                <a:cs typeface="ＭＳ Ｐゴシック" charset="0"/>
                <a:sym typeface="Gill Sans" charset="0"/>
              </a:defRPr>
            </a:lvl1pPr>
            <a:lvl2pPr marL="720000" indent="-216000" algn="l" rtl="0" eaLnBrk="0" fontAlgn="base" hangingPunct="0">
              <a:lnSpc>
                <a:spcPct val="100000"/>
              </a:lnSpc>
              <a:spcBef>
                <a:spcPts val="700"/>
              </a:spcBef>
              <a:spcAft>
                <a:spcPts val="0"/>
              </a:spcAft>
              <a:buClr>
                <a:schemeClr val="accent6"/>
              </a:buClr>
              <a:buSzPct val="110000"/>
              <a:buFont typeface="Arial"/>
              <a:buChar char="•"/>
              <a:defRPr sz="1200">
                <a:solidFill>
                  <a:schemeClr val="accent2"/>
                </a:solidFill>
                <a:latin typeface="Segoe UI"/>
                <a:ea typeface="ＭＳ Ｐゴシック" charset="0"/>
                <a:cs typeface="ＭＳ Ｐゴシック" charset="0"/>
                <a:sym typeface="Gill Sans" charset="0"/>
              </a:defRPr>
            </a:lvl2pPr>
            <a:lvl3pPr marL="1080000" indent="-216000" algn="l" rtl="0" eaLnBrk="0" fontAlgn="base" hangingPunct="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ea typeface="ＭＳ Ｐゴシック" charset="0"/>
                <a:cs typeface="ＭＳ Ｐゴシック" charset="0"/>
                <a:sym typeface="Gill Sans" charset="0"/>
              </a:defRPr>
            </a:lvl3pPr>
            <a:lvl4pPr marL="1768015" indent="-349200" algn="l" rtl="0" eaLnBrk="0" fontAlgn="base" hangingPunct="0">
              <a:lnSpc>
                <a:spcPct val="100000"/>
              </a:lnSpc>
              <a:spcBef>
                <a:spcPts val="1000"/>
              </a:spcBef>
              <a:spcAft>
                <a:spcPts val="0"/>
              </a:spcAft>
              <a:buSzPct val="125000"/>
              <a:buFont typeface="Wingdings" charset="2"/>
              <a:buChar char="§"/>
              <a:defRPr sz="1400">
                <a:solidFill>
                  <a:schemeClr val="tx1"/>
                </a:solidFill>
                <a:latin typeface="+mj-lt"/>
                <a:ea typeface="ＭＳ Ｐゴシック" charset="0"/>
                <a:cs typeface="ＭＳ Ｐゴシック" charset="0"/>
                <a:sym typeface="Gill Sans" charset="0"/>
              </a:defRPr>
            </a:lvl4pPr>
            <a:lvl5pPr marL="2143049" indent="-349200" algn="l" rtl="0" eaLnBrk="0" fontAlgn="base" hangingPunct="0">
              <a:lnSpc>
                <a:spcPct val="100000"/>
              </a:lnSpc>
              <a:spcBef>
                <a:spcPts val="1000"/>
              </a:spcBef>
              <a:spcAft>
                <a:spcPts val="0"/>
              </a:spcAft>
              <a:buSzPct val="125000"/>
              <a:buFont typeface="Wingdings" charset="2"/>
              <a:buChar char="§"/>
              <a:defRPr sz="1200">
                <a:solidFill>
                  <a:schemeClr val="tx1"/>
                </a:solidFill>
                <a:latin typeface="+mj-lt"/>
                <a:ea typeface="ＭＳ Ｐゴシック" charset="0"/>
                <a:cs typeface="ＭＳ Ｐゴシック" charset="0"/>
                <a:sym typeface="Gill Sans" charset="0"/>
              </a:defRPr>
            </a:lvl5pPr>
            <a:lvl6pPr marL="2357354"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6pPr>
            <a:lvl7pPr marL="2678811"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7pPr>
            <a:lvl8pPr marL="3000268"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8pPr>
            <a:lvl9pPr marL="3321726" indent="-562550" algn="l" rtl="0" eaLnBrk="1" fontAlgn="base" hangingPunct="1">
              <a:spcBef>
                <a:spcPts val="2601"/>
              </a:spcBef>
              <a:spcAft>
                <a:spcPct val="0"/>
              </a:spcAft>
              <a:buSzPct val="171000"/>
              <a:buFont typeface="Gill Sans" charset="0"/>
              <a:buChar char="•"/>
              <a:defRPr sz="1400">
                <a:solidFill>
                  <a:schemeClr val="tx1"/>
                </a:solidFill>
                <a:latin typeface="+mn-lt"/>
                <a:ea typeface="+mn-ea"/>
                <a:cs typeface="+mn-cs"/>
                <a:sym typeface="Gill Sans" charset="0"/>
              </a:defRPr>
            </a:lvl9pPr>
          </a:lstStyle>
          <a:p>
            <a:pPr marL="504000" lvl="1" indent="0">
              <a:buNone/>
            </a:pPr>
            <a:r>
              <a:rPr lang="nb-NO" sz="1400" b="1" dirty="0" smtClean="0">
                <a:latin typeface="Segoe Print" panose="02000600000000000000" pitchFamily="2" charset="0"/>
              </a:rPr>
              <a:t>8.3. Budsjett</a:t>
            </a:r>
          </a:p>
          <a:p>
            <a:pPr marL="504000" lvl="1" indent="0">
              <a:buNone/>
            </a:pPr>
            <a:r>
              <a:rPr lang="nb-NO" b="1" dirty="0" smtClean="0">
                <a:latin typeface="Segoe Print" panose="02000600000000000000" pitchFamily="2" charset="0"/>
              </a:rPr>
              <a:t>Forslag fra Styret:	</a:t>
            </a:r>
            <a:r>
              <a:rPr lang="nb-NO" dirty="0" smtClean="0">
                <a:latin typeface="Segoe Print" panose="02000600000000000000" pitchFamily="2" charset="0"/>
              </a:rPr>
              <a:t>Styret ønsker at Årsmøte gir Styret fullmakt til å drifte 2016 uten 			å sette begrensninger i budsjett.</a:t>
            </a:r>
          </a:p>
          <a:p>
            <a:pPr marL="504000" lvl="1" indent="0">
              <a:buNone/>
            </a:pPr>
            <a:r>
              <a:rPr lang="nb-NO" dirty="0" smtClean="0">
                <a:latin typeface="Segoe Print" panose="02000600000000000000" pitchFamily="2" charset="0"/>
              </a:rPr>
              <a:t>  			Styret ber Årsmøte om fullmakt til å gi godtgjørelse til styrets 			medlemmer innenfor rimelighetens grenser for arbeidet som utføres 			for klubben.</a:t>
            </a:r>
          </a:p>
          <a:p>
            <a:pPr marL="504000" lvl="1" indent="0">
              <a:buNone/>
            </a:pPr>
            <a:r>
              <a:rPr lang="nb-NO" dirty="0">
                <a:latin typeface="Segoe Print" panose="02000600000000000000" pitchFamily="2" charset="0"/>
              </a:rPr>
              <a:t>	</a:t>
            </a:r>
            <a:r>
              <a:rPr lang="nb-NO" dirty="0" smtClean="0">
                <a:latin typeface="Segoe Print" panose="02000600000000000000" pitchFamily="2" charset="0"/>
              </a:rPr>
              <a:t>		</a:t>
            </a:r>
          </a:p>
          <a:p>
            <a:pPr marL="504000" lvl="1" indent="0">
              <a:buNone/>
            </a:pPr>
            <a:r>
              <a:rPr lang="nb-NO" b="1" dirty="0" smtClean="0">
                <a:latin typeface="Segoe Print" panose="02000600000000000000" pitchFamily="2" charset="0"/>
              </a:rPr>
              <a:t>Begrunnelse</a:t>
            </a:r>
            <a:r>
              <a:rPr lang="nb-NO" dirty="0" smtClean="0">
                <a:latin typeface="Segoe Print" panose="02000600000000000000" pitchFamily="2" charset="0"/>
              </a:rPr>
              <a:t>:  		Styret er av den oppfatning av at det fremstilte årsregnskap viser 			en edruelig og kontrollert drift/pengebruk i klubben. Klubbens 			aktiviteter styrer pengebruken, og man anser at det ikke er 			nødvendig med detaljert budsjettering slik som klubben drives per i 			dag.  </a:t>
            </a:r>
          </a:p>
          <a:p>
            <a:pPr marL="504000" lvl="1" indent="0">
              <a:buNone/>
            </a:pPr>
            <a:r>
              <a:rPr lang="nb-NO" dirty="0">
                <a:latin typeface="Segoe Print" panose="02000600000000000000" pitchFamily="2" charset="0"/>
              </a:rPr>
              <a:t>	</a:t>
            </a:r>
            <a:r>
              <a:rPr lang="nb-NO" dirty="0" smtClean="0">
                <a:latin typeface="Segoe Print" panose="02000600000000000000" pitchFamily="2" charset="0"/>
              </a:rPr>
              <a:t>		Styret ønsker å utføre en innsats for å videreføre klubben til det  			beste for medlemmene, men ønsker at det blir godtgjort på en  			eller annen måte. </a:t>
            </a:r>
          </a:p>
          <a:p>
            <a:pPr marL="504000" lvl="1" indent="0">
              <a:buNone/>
            </a:pPr>
            <a:r>
              <a:rPr lang="nb-NO" dirty="0" smtClean="0">
                <a:latin typeface="Segoe Print" panose="02000600000000000000" pitchFamily="2" charset="0"/>
              </a:rPr>
              <a:t>			Styret ønsker fortsatt å sikre muligheten til fordelaktig 				vinteraktiviteter</a:t>
            </a:r>
          </a:p>
          <a:p>
            <a:pPr marL="504000" lvl="1" indent="0">
              <a:buNone/>
            </a:pPr>
            <a:endParaRPr lang="nb-NO" dirty="0" smtClean="0">
              <a:latin typeface="Segoe Print" panose="02000600000000000000" pitchFamily="2" charset="0"/>
            </a:endParaRPr>
          </a:p>
          <a:p>
            <a:pPr marL="504000" lvl="1" indent="0">
              <a:buNone/>
            </a:pPr>
            <a:r>
              <a:rPr lang="nb-NO" b="1" dirty="0" smtClean="0">
                <a:latin typeface="Segoe Print" panose="02000600000000000000" pitchFamily="2" charset="0"/>
              </a:rPr>
              <a:t>Forslag </a:t>
            </a:r>
            <a:r>
              <a:rPr lang="nb-NO" b="1" dirty="0">
                <a:latin typeface="Segoe Print" panose="02000600000000000000" pitchFamily="2" charset="0"/>
              </a:rPr>
              <a:t>til vedtak</a:t>
            </a:r>
            <a:r>
              <a:rPr lang="nb-NO" dirty="0">
                <a:latin typeface="Segoe Print" panose="02000600000000000000" pitchFamily="2" charset="0"/>
              </a:rPr>
              <a:t>:  </a:t>
            </a:r>
            <a:r>
              <a:rPr lang="nb-NO" dirty="0" smtClean="0">
                <a:latin typeface="Segoe Print" panose="02000600000000000000" pitchFamily="2" charset="0"/>
              </a:rPr>
              <a:t>	Styrets </a:t>
            </a:r>
            <a:r>
              <a:rPr lang="nb-NO" dirty="0">
                <a:latin typeface="Segoe Print" panose="02000600000000000000" pitchFamily="2" charset="0"/>
              </a:rPr>
              <a:t>forslag vedtas</a:t>
            </a:r>
            <a:r>
              <a:rPr lang="nb-NO" dirty="0" smtClean="0">
                <a:latin typeface="Segoe Print" panose="02000600000000000000" pitchFamily="2" charset="0"/>
              </a:rPr>
              <a:t>.</a:t>
            </a:r>
            <a:endParaRPr lang="nb-NO"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504000" lvl="1" indent="0">
              <a:buNone/>
            </a:pPr>
            <a:endParaRPr lang="nb-NO" b="1"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a:p>
            <a:pPr marL="1163700" lvl="2" indent="-342900">
              <a:spcBef>
                <a:spcPts val="400"/>
              </a:spcBef>
              <a:buAutoNum type="arabicPeriod"/>
            </a:pPr>
            <a:endParaRPr lang="nb-NO" kern="0" dirty="0" smtClean="0">
              <a:latin typeface="Segoe Print" panose="02000600000000000000" pitchFamily="2" charset="0"/>
            </a:endParaRPr>
          </a:p>
          <a:p>
            <a:pPr marL="460800" lvl="1" indent="0">
              <a:spcBef>
                <a:spcPts val="400"/>
              </a:spcBef>
              <a:buNone/>
            </a:pPr>
            <a:endParaRPr lang="nb-NO" kern="0" dirty="0" smtClean="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392" y="420883"/>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369332"/>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p>
        </p:txBody>
      </p:sp>
    </p:spTree>
    <p:extLst>
      <p:ext uri="{BB962C8B-B14F-4D97-AF65-F5344CB8AC3E}">
        <p14:creationId xmlns:p14="http://schemas.microsoft.com/office/powerpoint/2010/main" val="3638843049"/>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11560" y="483415"/>
            <a:ext cx="8064896" cy="961813"/>
          </a:xfrm>
        </p:spPr>
        <p:txBody>
          <a:bodyPr/>
          <a:lstStyle/>
          <a:p>
            <a:pPr algn="ctr"/>
            <a:r>
              <a:rPr lang="nb-NO" b="1" dirty="0" smtClean="0">
                <a:latin typeface="Segoe Print" panose="02000600000000000000" pitchFamily="2" charset="0"/>
              </a:rPr>
              <a:t>TAKK FOR ET GODT</a:t>
            </a:r>
            <a:br>
              <a:rPr lang="nb-NO" b="1" dirty="0" smtClean="0">
                <a:latin typeface="Segoe Print" panose="02000600000000000000" pitchFamily="2" charset="0"/>
              </a:rPr>
            </a:br>
            <a:r>
              <a:rPr lang="nb-NO" b="1" dirty="0" smtClean="0">
                <a:latin typeface="Segoe Print" panose="02000600000000000000" pitchFamily="2" charset="0"/>
              </a:rPr>
              <a:t>ÅRSMØTE </a:t>
            </a:r>
            <a:endParaRPr lang="nb-NO" b="1" dirty="0">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1844824"/>
            <a:ext cx="2304256" cy="353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
        <p:nvSpPr>
          <p:cNvPr id="7" name="Rektangel 6"/>
          <p:cNvSpPr/>
          <p:nvPr/>
        </p:nvSpPr>
        <p:spPr>
          <a:xfrm>
            <a:off x="1331640" y="6021288"/>
            <a:ext cx="6192688" cy="646331"/>
          </a:xfrm>
          <a:prstGeom prst="rect">
            <a:avLst/>
          </a:prstGeom>
        </p:spPr>
        <p:txBody>
          <a:bodyPr wrap="square">
            <a:spAutoFit/>
          </a:bodyPr>
          <a:lstStyle/>
          <a:p>
            <a:pPr algn="ctr">
              <a:defRPr/>
            </a:pPr>
            <a:r>
              <a:rPr lang="nb-NO" dirty="0" smtClean="0">
                <a:latin typeface="Segoe Print" panose="02000600000000000000" pitchFamily="2" charset="0"/>
              </a:rPr>
              <a:t>Visjon til Selbu </a:t>
            </a:r>
            <a:r>
              <a:rPr lang="nb-NO" dirty="0">
                <a:latin typeface="Segoe Print" panose="02000600000000000000" pitchFamily="2" charset="0"/>
              </a:rPr>
              <a:t>Golfklubb er – </a:t>
            </a:r>
            <a:r>
              <a:rPr lang="nb-NO" b="1" i="1" dirty="0">
                <a:latin typeface="Segoe Print" panose="02000600000000000000" pitchFamily="2" charset="0"/>
              </a:rPr>
              <a:t>til å være stolt av</a:t>
            </a:r>
            <a:r>
              <a:rPr lang="nb-NO" b="1" i="1" dirty="0" smtClean="0">
                <a:latin typeface="Segoe Print" panose="02000600000000000000" pitchFamily="2" charset="0"/>
              </a:rPr>
              <a:t>!</a:t>
            </a:r>
          </a:p>
          <a:p>
            <a:pPr algn="ctr">
              <a:defRPr/>
            </a:pPr>
            <a:r>
              <a:rPr lang="nb-NO" b="1" i="1" dirty="0" smtClean="0">
                <a:solidFill>
                  <a:srgbClr val="00B050"/>
                </a:solidFill>
                <a:latin typeface="Segoe Print" panose="02000600000000000000" pitchFamily="2" charset="0"/>
              </a:rPr>
              <a:t>Offensiv – Ærlig - Inkluderende</a:t>
            </a:r>
            <a:endParaRPr lang="nb-NO" b="1" i="1" dirty="0">
              <a:solidFill>
                <a:srgbClr val="00B050"/>
              </a:solidFill>
              <a:latin typeface="Segoe Print" panose="02000600000000000000" pitchFamily="2" charset="0"/>
            </a:endParaRPr>
          </a:p>
        </p:txBody>
      </p:sp>
      <p:pic>
        <p:nvPicPr>
          <p:cNvPr id="3" name="Bil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304" y="404664"/>
            <a:ext cx="1598180" cy="1358453"/>
          </a:xfrm>
          <a:prstGeom prst="rect">
            <a:avLst/>
          </a:prstGeom>
        </p:spPr>
      </p:pic>
    </p:spTree>
    <p:extLst>
      <p:ext uri="{BB962C8B-B14F-4D97-AF65-F5344CB8AC3E}">
        <p14:creationId xmlns:p14="http://schemas.microsoft.com/office/powerpoint/2010/main" val="2753131252"/>
      </p:ext>
    </p:extLst>
  </p:cSld>
  <p:clrMapOvr>
    <a:masterClrMapping/>
  </p:clrMapOvr>
  <p:transition spd="med" advClick="0">
    <p:fade/>
  </p:transition>
  <p:timing>
    <p:tnLst>
      <p:par>
        <p:cTn id="1" dur="indefinite" restart="never" nodeType="tmRoot"/>
      </p:par>
    </p:tnLst>
  </p:timing>
</p:sld>
</file>

<file path=ppt/theme/theme1.xml><?xml version="1.0" encoding="utf-8"?>
<a:theme xmlns:a="http://schemas.openxmlformats.org/drawingml/2006/main" name="blank">
  <a:themeElements>
    <a:clrScheme name="DNB Main">
      <a:dk1>
        <a:srgbClr val="333333"/>
      </a:dk1>
      <a:lt1>
        <a:sysClr val="window" lastClr="FFFFFF"/>
      </a:lt1>
      <a:dk2>
        <a:srgbClr val="333333"/>
      </a:dk2>
      <a:lt2>
        <a:srgbClr val="FFFFFF"/>
      </a:lt2>
      <a:accent1>
        <a:srgbClr val="C9C9C9"/>
      </a:accent1>
      <a:accent2>
        <a:srgbClr val="007272"/>
      </a:accent2>
      <a:accent3>
        <a:srgbClr val="77278A"/>
      </a:accent3>
      <a:accent4>
        <a:srgbClr val="49B1DE"/>
      </a:accent4>
      <a:accent5>
        <a:srgbClr val="E76A0B"/>
      </a:accent5>
      <a:accent6>
        <a:srgbClr val="9F1117"/>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2521</TotalTime>
  <Words>1432</Words>
  <Application>Microsoft Office PowerPoint</Application>
  <PresentationFormat>Skjermfremvisning (4:3)</PresentationFormat>
  <Paragraphs>646</Paragraphs>
  <Slides>21</Slides>
  <Notes>0</Notes>
  <HiddenSlides>0</HiddenSlides>
  <MMClips>0</MMClips>
  <ScaleCrop>false</ScaleCrop>
  <HeadingPairs>
    <vt:vector size="4" baseType="variant">
      <vt:variant>
        <vt:lpstr>Tema</vt:lpstr>
      </vt:variant>
      <vt:variant>
        <vt:i4>1</vt:i4>
      </vt:variant>
      <vt:variant>
        <vt:lpstr>Lysbildetitler</vt:lpstr>
      </vt:variant>
      <vt:variant>
        <vt:i4>21</vt:i4>
      </vt:variant>
    </vt:vector>
  </HeadingPairs>
  <TitlesOfParts>
    <vt:vector size="22" baseType="lpstr">
      <vt:lpstr>blank</vt:lpstr>
      <vt:lpstr>Velkommen til Årsmøte 2016</vt:lpstr>
      <vt:lpstr>Saksliste</vt:lpstr>
      <vt:lpstr>Sak 1 Godkjenne de stemmeberettigede</vt:lpstr>
      <vt:lpstr>Sak 2.1 – Godkjenning av innkallingen</vt:lpstr>
      <vt:lpstr>Sak 2.2 – Godkjenning av saksliste</vt:lpstr>
      <vt:lpstr>Sak 2.3 – Godkjenning av forretningsorden</vt:lpstr>
      <vt:lpstr>Sak 3 – Valg av dirigent, sekretær og 2 representanter til å undertegne protokollen</vt:lpstr>
      <vt:lpstr>Sak 4 – Årsmelding 2015</vt:lpstr>
      <vt:lpstr>Sak 4 (forts.) – Årsmelding 2015</vt:lpstr>
      <vt:lpstr>Sak 4 (forts.) – Årsmelding 2015</vt:lpstr>
      <vt:lpstr>Sak 4 (forts.) – Årsmelding 2015</vt:lpstr>
      <vt:lpstr>Sak 5  – Behandle revidert regnskap 2015</vt:lpstr>
      <vt:lpstr>Sak 5 – Behandle revidert regnskap 2015</vt:lpstr>
      <vt:lpstr>Sak 5 – Behandle revidert regnskap 2015</vt:lpstr>
      <vt:lpstr>Sak 5 – Behandle revidert regnskap 2015</vt:lpstr>
      <vt:lpstr>Sak 6 – Behandle innkomne forslag og saker</vt:lpstr>
      <vt:lpstr>Sak 7 – Fastsette medlemskontingent</vt:lpstr>
      <vt:lpstr>Sak 8 – Organisering, Valg og Budsjett</vt:lpstr>
      <vt:lpstr>Sak 8 – Organisering, Valg og Budsjett</vt:lpstr>
      <vt:lpstr>Sak  – Organisering, Valg og Budsjett</vt:lpstr>
      <vt:lpstr>TAKK FOR ET GODT ÅRSMØTE </vt:lpstr>
    </vt:vector>
  </TitlesOfParts>
  <Company>DnB NOR 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Ekstraordinært Årsmøte 2015</dc:title>
  <dc:creator>Hanssen, Per-Kristian</dc:creator>
  <cp:lastModifiedBy>Hanssen, Per-Kristian</cp:lastModifiedBy>
  <cp:revision>87</cp:revision>
  <cp:lastPrinted>2016-03-06T13:42:56Z</cp:lastPrinted>
  <dcterms:created xsi:type="dcterms:W3CDTF">2015-02-14T14:05:33Z</dcterms:created>
  <dcterms:modified xsi:type="dcterms:W3CDTF">2016-03-07T20:44:18Z</dcterms:modified>
</cp:coreProperties>
</file>